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209916-127A-4E9B-A589-F39978AA036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5224469-EC55-4B73-8F7C-EC8BDAE5B509}">
      <dgm:prSet/>
      <dgm:spPr/>
      <dgm:t>
        <a:bodyPr/>
        <a:lstStyle/>
        <a:p>
          <a:r>
            <a:rPr lang="hr-HR" baseline="0"/>
            <a:t>Uvod</a:t>
          </a:r>
          <a:endParaRPr lang="en-US"/>
        </a:p>
      </dgm:t>
    </dgm:pt>
    <dgm:pt modelId="{34CD4429-23C3-41D4-93BE-81F7929EA49D}" type="parTrans" cxnId="{CD2E546B-9686-4629-A736-A146CF2F38E9}">
      <dgm:prSet/>
      <dgm:spPr/>
      <dgm:t>
        <a:bodyPr/>
        <a:lstStyle/>
        <a:p>
          <a:endParaRPr lang="en-US"/>
        </a:p>
      </dgm:t>
    </dgm:pt>
    <dgm:pt modelId="{407E405D-D634-4A45-BC74-FD4AC55B1343}" type="sibTrans" cxnId="{CD2E546B-9686-4629-A736-A146CF2F38E9}">
      <dgm:prSet/>
      <dgm:spPr/>
      <dgm:t>
        <a:bodyPr/>
        <a:lstStyle/>
        <a:p>
          <a:endParaRPr lang="en-US"/>
        </a:p>
      </dgm:t>
    </dgm:pt>
    <dgm:pt modelId="{F02EDDFF-FF49-4D3B-9952-7EABC7BEBCFB}">
      <dgm:prSet/>
      <dgm:spPr/>
      <dgm:t>
        <a:bodyPr/>
        <a:lstStyle/>
        <a:p>
          <a:r>
            <a:rPr lang="hr-HR" baseline="0"/>
            <a:t>Teorija rada kompresora audio signala</a:t>
          </a:r>
          <a:endParaRPr lang="en-US"/>
        </a:p>
      </dgm:t>
    </dgm:pt>
    <dgm:pt modelId="{6D703C57-05FF-4047-88FD-F7BD32B9A7A1}" type="parTrans" cxnId="{8DA9A497-AEFA-427B-91BE-55B0445CD97A}">
      <dgm:prSet/>
      <dgm:spPr/>
      <dgm:t>
        <a:bodyPr/>
        <a:lstStyle/>
        <a:p>
          <a:endParaRPr lang="en-US"/>
        </a:p>
      </dgm:t>
    </dgm:pt>
    <dgm:pt modelId="{0288065D-4483-486E-A21C-52507C52A49F}" type="sibTrans" cxnId="{8DA9A497-AEFA-427B-91BE-55B0445CD97A}">
      <dgm:prSet/>
      <dgm:spPr/>
      <dgm:t>
        <a:bodyPr/>
        <a:lstStyle/>
        <a:p>
          <a:endParaRPr lang="en-US"/>
        </a:p>
      </dgm:t>
    </dgm:pt>
    <dgm:pt modelId="{52D716B4-1152-4545-B5E8-87510E632C64}">
      <dgm:prSet/>
      <dgm:spPr/>
      <dgm:t>
        <a:bodyPr/>
        <a:lstStyle/>
        <a:p>
          <a:r>
            <a:rPr lang="hr-HR" baseline="0"/>
            <a:t>JUCE framework</a:t>
          </a:r>
          <a:endParaRPr lang="en-US"/>
        </a:p>
      </dgm:t>
    </dgm:pt>
    <dgm:pt modelId="{60132A51-E656-450B-AF69-DA240BC95045}" type="parTrans" cxnId="{826F51A1-AD9E-46EA-A0AC-CBCE13566617}">
      <dgm:prSet/>
      <dgm:spPr/>
      <dgm:t>
        <a:bodyPr/>
        <a:lstStyle/>
        <a:p>
          <a:endParaRPr lang="en-US"/>
        </a:p>
      </dgm:t>
    </dgm:pt>
    <dgm:pt modelId="{B9C57449-676B-4B62-9E8C-A8219C4AE8CB}" type="sibTrans" cxnId="{826F51A1-AD9E-46EA-A0AC-CBCE13566617}">
      <dgm:prSet/>
      <dgm:spPr/>
      <dgm:t>
        <a:bodyPr/>
        <a:lstStyle/>
        <a:p>
          <a:endParaRPr lang="en-US"/>
        </a:p>
      </dgm:t>
    </dgm:pt>
    <dgm:pt modelId="{E1755D5D-6659-4E7E-8DC4-CB4CD527BEFA}">
      <dgm:prSet/>
      <dgm:spPr/>
      <dgm:t>
        <a:bodyPr/>
        <a:lstStyle/>
        <a:p>
          <a:r>
            <a:rPr lang="hr-HR" baseline="0"/>
            <a:t>Implementacija funkcionalnosti audio kompresora</a:t>
          </a:r>
          <a:endParaRPr lang="en-US"/>
        </a:p>
      </dgm:t>
    </dgm:pt>
    <dgm:pt modelId="{7A25FC3B-BA77-484A-8A8E-60D1A878C406}" type="parTrans" cxnId="{1CF9B0E0-9284-4B02-8CFA-D15DF277BB4F}">
      <dgm:prSet/>
      <dgm:spPr/>
      <dgm:t>
        <a:bodyPr/>
        <a:lstStyle/>
        <a:p>
          <a:endParaRPr lang="en-US"/>
        </a:p>
      </dgm:t>
    </dgm:pt>
    <dgm:pt modelId="{C44C5FBF-30C6-4373-AC35-09778902D71E}" type="sibTrans" cxnId="{1CF9B0E0-9284-4B02-8CFA-D15DF277BB4F}">
      <dgm:prSet/>
      <dgm:spPr/>
      <dgm:t>
        <a:bodyPr/>
        <a:lstStyle/>
        <a:p>
          <a:endParaRPr lang="en-US"/>
        </a:p>
      </dgm:t>
    </dgm:pt>
    <dgm:pt modelId="{3F851790-0D90-48B9-8358-1B2415145B05}">
      <dgm:prSet/>
      <dgm:spPr/>
      <dgm:t>
        <a:bodyPr/>
        <a:lstStyle/>
        <a:p>
          <a:r>
            <a:rPr lang="hr-HR" baseline="0"/>
            <a:t>Implementacija korisničkog sučelja</a:t>
          </a:r>
          <a:endParaRPr lang="en-US"/>
        </a:p>
      </dgm:t>
    </dgm:pt>
    <dgm:pt modelId="{68A62C2C-C1D4-410E-8A76-29E708EF369A}" type="parTrans" cxnId="{123A201C-7B00-4F1B-AFD2-5F8DB8109DD9}">
      <dgm:prSet/>
      <dgm:spPr/>
      <dgm:t>
        <a:bodyPr/>
        <a:lstStyle/>
        <a:p>
          <a:endParaRPr lang="en-US"/>
        </a:p>
      </dgm:t>
    </dgm:pt>
    <dgm:pt modelId="{04D572CE-ECA3-4A55-8FD2-28E2CF097FFB}" type="sibTrans" cxnId="{123A201C-7B00-4F1B-AFD2-5F8DB8109DD9}">
      <dgm:prSet/>
      <dgm:spPr/>
      <dgm:t>
        <a:bodyPr/>
        <a:lstStyle/>
        <a:p>
          <a:endParaRPr lang="en-US"/>
        </a:p>
      </dgm:t>
    </dgm:pt>
    <dgm:pt modelId="{93CAF83B-A2C0-4C9D-95E8-E21815BFDF89}" type="pres">
      <dgm:prSet presAssocID="{0F209916-127A-4E9B-A589-F39978AA0366}" presName="linear" presStyleCnt="0">
        <dgm:presLayoutVars>
          <dgm:animLvl val="lvl"/>
          <dgm:resizeHandles val="exact"/>
        </dgm:presLayoutVars>
      </dgm:prSet>
      <dgm:spPr/>
    </dgm:pt>
    <dgm:pt modelId="{12175ABE-0D48-4375-97A6-9A6D71364A57}" type="pres">
      <dgm:prSet presAssocID="{25224469-EC55-4B73-8F7C-EC8BDAE5B50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CF306AC-B22C-47A7-94D3-1A556214CA99}" type="pres">
      <dgm:prSet presAssocID="{407E405D-D634-4A45-BC74-FD4AC55B1343}" presName="spacer" presStyleCnt="0"/>
      <dgm:spPr/>
    </dgm:pt>
    <dgm:pt modelId="{30A58BFF-F281-4E45-A7EB-87239568BA47}" type="pres">
      <dgm:prSet presAssocID="{F02EDDFF-FF49-4D3B-9952-7EABC7BEBCF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36CE899-CD8B-47AB-8F81-293F18F949AB}" type="pres">
      <dgm:prSet presAssocID="{0288065D-4483-486E-A21C-52507C52A49F}" presName="spacer" presStyleCnt="0"/>
      <dgm:spPr/>
    </dgm:pt>
    <dgm:pt modelId="{1372B656-F61C-4F70-A32B-A94C8F929273}" type="pres">
      <dgm:prSet presAssocID="{52D716B4-1152-4545-B5E8-87510E632C6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DCAC3BD-992F-457E-8EBC-000275A4FB5A}" type="pres">
      <dgm:prSet presAssocID="{B9C57449-676B-4B62-9E8C-A8219C4AE8CB}" presName="spacer" presStyleCnt="0"/>
      <dgm:spPr/>
    </dgm:pt>
    <dgm:pt modelId="{1657043E-BFBB-42FC-92CE-1F7AA30CCD55}" type="pres">
      <dgm:prSet presAssocID="{E1755D5D-6659-4E7E-8DC4-CB4CD527BEF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C58BE62-61D5-4D19-B5E0-DD5FB2A9A55A}" type="pres">
      <dgm:prSet presAssocID="{C44C5FBF-30C6-4373-AC35-09778902D71E}" presName="spacer" presStyleCnt="0"/>
      <dgm:spPr/>
    </dgm:pt>
    <dgm:pt modelId="{1254A95F-2BEA-4EE6-B3F6-AA49D7167F93}" type="pres">
      <dgm:prSet presAssocID="{3F851790-0D90-48B9-8358-1B2415145B0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F99E40D-6E61-4B59-B51B-D8D3C503E06F}" type="presOf" srcId="{25224469-EC55-4B73-8F7C-EC8BDAE5B509}" destId="{12175ABE-0D48-4375-97A6-9A6D71364A57}" srcOrd="0" destOrd="0" presId="urn:microsoft.com/office/officeart/2005/8/layout/vList2"/>
    <dgm:cxn modelId="{6C6BD519-5ABD-4125-9799-71F70E649970}" type="presOf" srcId="{E1755D5D-6659-4E7E-8DC4-CB4CD527BEFA}" destId="{1657043E-BFBB-42FC-92CE-1F7AA30CCD55}" srcOrd="0" destOrd="0" presId="urn:microsoft.com/office/officeart/2005/8/layout/vList2"/>
    <dgm:cxn modelId="{123A201C-7B00-4F1B-AFD2-5F8DB8109DD9}" srcId="{0F209916-127A-4E9B-A589-F39978AA0366}" destId="{3F851790-0D90-48B9-8358-1B2415145B05}" srcOrd="4" destOrd="0" parTransId="{68A62C2C-C1D4-410E-8A76-29E708EF369A}" sibTransId="{04D572CE-ECA3-4A55-8FD2-28E2CF097FFB}"/>
    <dgm:cxn modelId="{CD2E546B-9686-4629-A736-A146CF2F38E9}" srcId="{0F209916-127A-4E9B-A589-F39978AA0366}" destId="{25224469-EC55-4B73-8F7C-EC8BDAE5B509}" srcOrd="0" destOrd="0" parTransId="{34CD4429-23C3-41D4-93BE-81F7929EA49D}" sibTransId="{407E405D-D634-4A45-BC74-FD4AC55B1343}"/>
    <dgm:cxn modelId="{06D7498A-EE59-458F-BF0C-BC4289045760}" type="presOf" srcId="{F02EDDFF-FF49-4D3B-9952-7EABC7BEBCFB}" destId="{30A58BFF-F281-4E45-A7EB-87239568BA47}" srcOrd="0" destOrd="0" presId="urn:microsoft.com/office/officeart/2005/8/layout/vList2"/>
    <dgm:cxn modelId="{8DA9A497-AEFA-427B-91BE-55B0445CD97A}" srcId="{0F209916-127A-4E9B-A589-F39978AA0366}" destId="{F02EDDFF-FF49-4D3B-9952-7EABC7BEBCFB}" srcOrd="1" destOrd="0" parTransId="{6D703C57-05FF-4047-88FD-F7BD32B9A7A1}" sibTransId="{0288065D-4483-486E-A21C-52507C52A49F}"/>
    <dgm:cxn modelId="{DC1ACB9B-49B2-41DA-9870-6589A7106D81}" type="presOf" srcId="{52D716B4-1152-4545-B5E8-87510E632C64}" destId="{1372B656-F61C-4F70-A32B-A94C8F929273}" srcOrd="0" destOrd="0" presId="urn:microsoft.com/office/officeart/2005/8/layout/vList2"/>
    <dgm:cxn modelId="{826F51A1-AD9E-46EA-A0AC-CBCE13566617}" srcId="{0F209916-127A-4E9B-A589-F39978AA0366}" destId="{52D716B4-1152-4545-B5E8-87510E632C64}" srcOrd="2" destOrd="0" parTransId="{60132A51-E656-450B-AF69-DA240BC95045}" sibTransId="{B9C57449-676B-4B62-9E8C-A8219C4AE8CB}"/>
    <dgm:cxn modelId="{BAB79AA6-0ED2-49DB-87A2-8CD7A36BDE02}" type="presOf" srcId="{0F209916-127A-4E9B-A589-F39978AA0366}" destId="{93CAF83B-A2C0-4C9D-95E8-E21815BFDF89}" srcOrd="0" destOrd="0" presId="urn:microsoft.com/office/officeart/2005/8/layout/vList2"/>
    <dgm:cxn modelId="{FA4DDBB7-1BEA-4D6B-AFEB-3D6E8E20A996}" type="presOf" srcId="{3F851790-0D90-48B9-8358-1B2415145B05}" destId="{1254A95F-2BEA-4EE6-B3F6-AA49D7167F93}" srcOrd="0" destOrd="0" presId="urn:microsoft.com/office/officeart/2005/8/layout/vList2"/>
    <dgm:cxn modelId="{1CF9B0E0-9284-4B02-8CFA-D15DF277BB4F}" srcId="{0F209916-127A-4E9B-A589-F39978AA0366}" destId="{E1755D5D-6659-4E7E-8DC4-CB4CD527BEFA}" srcOrd="3" destOrd="0" parTransId="{7A25FC3B-BA77-484A-8A8E-60D1A878C406}" sibTransId="{C44C5FBF-30C6-4373-AC35-09778902D71E}"/>
    <dgm:cxn modelId="{60053107-7717-43DC-A4EC-066E254CABE9}" type="presParOf" srcId="{93CAF83B-A2C0-4C9D-95E8-E21815BFDF89}" destId="{12175ABE-0D48-4375-97A6-9A6D71364A57}" srcOrd="0" destOrd="0" presId="urn:microsoft.com/office/officeart/2005/8/layout/vList2"/>
    <dgm:cxn modelId="{38B5597C-43EE-4052-87FF-BFC119E77A0A}" type="presParOf" srcId="{93CAF83B-A2C0-4C9D-95E8-E21815BFDF89}" destId="{DCF306AC-B22C-47A7-94D3-1A556214CA99}" srcOrd="1" destOrd="0" presId="urn:microsoft.com/office/officeart/2005/8/layout/vList2"/>
    <dgm:cxn modelId="{8244EDD7-154B-42EF-8FA7-6B2CBD807448}" type="presParOf" srcId="{93CAF83B-A2C0-4C9D-95E8-E21815BFDF89}" destId="{30A58BFF-F281-4E45-A7EB-87239568BA47}" srcOrd="2" destOrd="0" presId="urn:microsoft.com/office/officeart/2005/8/layout/vList2"/>
    <dgm:cxn modelId="{A7A4D58A-2578-41F8-B689-4436A80CB760}" type="presParOf" srcId="{93CAF83B-A2C0-4C9D-95E8-E21815BFDF89}" destId="{F36CE899-CD8B-47AB-8F81-293F18F949AB}" srcOrd="3" destOrd="0" presId="urn:microsoft.com/office/officeart/2005/8/layout/vList2"/>
    <dgm:cxn modelId="{E57198DC-049A-4F70-A739-1BADB44D8476}" type="presParOf" srcId="{93CAF83B-A2C0-4C9D-95E8-E21815BFDF89}" destId="{1372B656-F61C-4F70-A32B-A94C8F929273}" srcOrd="4" destOrd="0" presId="urn:microsoft.com/office/officeart/2005/8/layout/vList2"/>
    <dgm:cxn modelId="{C2CAC67B-6AE4-45BB-AD44-155051A489F1}" type="presParOf" srcId="{93CAF83B-A2C0-4C9D-95E8-E21815BFDF89}" destId="{2DCAC3BD-992F-457E-8EBC-000275A4FB5A}" srcOrd="5" destOrd="0" presId="urn:microsoft.com/office/officeart/2005/8/layout/vList2"/>
    <dgm:cxn modelId="{85DCA899-6C69-42CA-B5C4-C57B1744A852}" type="presParOf" srcId="{93CAF83B-A2C0-4C9D-95E8-E21815BFDF89}" destId="{1657043E-BFBB-42FC-92CE-1F7AA30CCD55}" srcOrd="6" destOrd="0" presId="urn:microsoft.com/office/officeart/2005/8/layout/vList2"/>
    <dgm:cxn modelId="{DC174496-8094-43A4-B256-F7A2AAA38CA5}" type="presParOf" srcId="{93CAF83B-A2C0-4C9D-95E8-E21815BFDF89}" destId="{3C58BE62-61D5-4D19-B5E0-DD5FB2A9A55A}" srcOrd="7" destOrd="0" presId="urn:microsoft.com/office/officeart/2005/8/layout/vList2"/>
    <dgm:cxn modelId="{26A66C12-3622-4996-BA7B-8C067C458FA6}" type="presParOf" srcId="{93CAF83B-A2C0-4C9D-95E8-E21815BFDF89}" destId="{1254A95F-2BEA-4EE6-B3F6-AA49D7167F9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1D93C1-0448-47C9-B7BC-22422771CA47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8E40189-255D-4DB1-82D7-D6F311CD5A80}">
      <dgm:prSet/>
      <dgm:spPr/>
      <dgm:t>
        <a:bodyPr/>
        <a:lstStyle/>
        <a:p>
          <a:r>
            <a:rPr lang="hr-HR" dirty="0"/>
            <a:t>C++ </a:t>
          </a:r>
          <a:r>
            <a:rPr lang="hr-HR" dirty="0" err="1"/>
            <a:t>framework</a:t>
          </a:r>
          <a:r>
            <a:rPr lang="hr-HR" dirty="0"/>
            <a:t> za razvoj audio aplikacija</a:t>
          </a:r>
          <a:endParaRPr lang="en-US" dirty="0"/>
        </a:p>
      </dgm:t>
    </dgm:pt>
    <dgm:pt modelId="{6A9D9722-56A8-4491-B38F-CB71D9D02026}" type="parTrans" cxnId="{E32EB042-44E2-44E5-BEF5-F8EBD9736B23}">
      <dgm:prSet/>
      <dgm:spPr/>
      <dgm:t>
        <a:bodyPr/>
        <a:lstStyle/>
        <a:p>
          <a:endParaRPr lang="en-US"/>
        </a:p>
      </dgm:t>
    </dgm:pt>
    <dgm:pt modelId="{84D23D91-E457-4B36-8AC3-6E90F893AF41}" type="sibTrans" cxnId="{E32EB042-44E2-44E5-BEF5-F8EBD9736B23}">
      <dgm:prSet/>
      <dgm:spPr/>
      <dgm:t>
        <a:bodyPr/>
        <a:lstStyle/>
        <a:p>
          <a:endParaRPr lang="en-US"/>
        </a:p>
      </dgm:t>
    </dgm:pt>
    <dgm:pt modelId="{AA02C032-0EB7-4A18-9680-539215F1213E}">
      <dgm:prSet/>
      <dgm:spPr/>
      <dgm:t>
        <a:bodyPr/>
        <a:lstStyle/>
        <a:p>
          <a:r>
            <a:rPr lang="hr-HR"/>
            <a:t>Prednosti</a:t>
          </a:r>
          <a:endParaRPr lang="en-US"/>
        </a:p>
      </dgm:t>
    </dgm:pt>
    <dgm:pt modelId="{0357B846-DF16-454D-97E9-403407B99E6A}" type="parTrans" cxnId="{665EFC35-52D2-450D-B12C-734EFAAB8F05}">
      <dgm:prSet/>
      <dgm:spPr/>
      <dgm:t>
        <a:bodyPr/>
        <a:lstStyle/>
        <a:p>
          <a:endParaRPr lang="en-US"/>
        </a:p>
      </dgm:t>
    </dgm:pt>
    <dgm:pt modelId="{6AF8138C-2ACD-4F55-A562-513A7CC6E4A3}" type="sibTrans" cxnId="{665EFC35-52D2-450D-B12C-734EFAAB8F05}">
      <dgm:prSet/>
      <dgm:spPr/>
      <dgm:t>
        <a:bodyPr/>
        <a:lstStyle/>
        <a:p>
          <a:endParaRPr lang="en-US"/>
        </a:p>
      </dgm:t>
    </dgm:pt>
    <dgm:pt modelId="{FAE5D236-2DFE-4EB2-A983-F9AD9621526F}">
      <dgm:prSet/>
      <dgm:spPr/>
      <dgm:t>
        <a:bodyPr/>
        <a:lstStyle/>
        <a:p>
          <a:r>
            <a:rPr lang="hr-HR" i="0"/>
            <a:t>Multiplatformnost</a:t>
          </a:r>
          <a:endParaRPr lang="en-US"/>
        </a:p>
      </dgm:t>
    </dgm:pt>
    <dgm:pt modelId="{04137DA2-64EE-4DB5-937B-CCF1E062D327}" type="parTrans" cxnId="{D64CD850-8F36-41EF-A206-15C21C112052}">
      <dgm:prSet/>
      <dgm:spPr/>
      <dgm:t>
        <a:bodyPr/>
        <a:lstStyle/>
        <a:p>
          <a:endParaRPr lang="en-US"/>
        </a:p>
      </dgm:t>
    </dgm:pt>
    <dgm:pt modelId="{4A4DBA8C-40A4-4F98-A9BC-1D8F7FCA2B99}" type="sibTrans" cxnId="{D64CD850-8F36-41EF-A206-15C21C112052}">
      <dgm:prSet/>
      <dgm:spPr/>
      <dgm:t>
        <a:bodyPr/>
        <a:lstStyle/>
        <a:p>
          <a:endParaRPr lang="en-US"/>
        </a:p>
      </dgm:t>
    </dgm:pt>
    <dgm:pt modelId="{A9C5ED64-1B77-4039-A1B2-7F2C41DB168B}">
      <dgm:prSet/>
      <dgm:spPr/>
      <dgm:t>
        <a:bodyPr/>
        <a:lstStyle/>
        <a:p>
          <a:r>
            <a:rPr lang="hr-HR" i="0"/>
            <a:t>Visoke performanse</a:t>
          </a:r>
          <a:endParaRPr lang="en-US"/>
        </a:p>
      </dgm:t>
    </dgm:pt>
    <dgm:pt modelId="{938510F2-9135-4748-BAC7-10667D441F90}" type="parTrans" cxnId="{34203A5F-622D-4EDA-8BEA-7C875A43E078}">
      <dgm:prSet/>
      <dgm:spPr/>
      <dgm:t>
        <a:bodyPr/>
        <a:lstStyle/>
        <a:p>
          <a:endParaRPr lang="en-US"/>
        </a:p>
      </dgm:t>
    </dgm:pt>
    <dgm:pt modelId="{84C962D7-71AC-4904-B320-FF40C9D7C334}" type="sibTrans" cxnId="{34203A5F-622D-4EDA-8BEA-7C875A43E078}">
      <dgm:prSet/>
      <dgm:spPr/>
      <dgm:t>
        <a:bodyPr/>
        <a:lstStyle/>
        <a:p>
          <a:endParaRPr lang="en-US"/>
        </a:p>
      </dgm:t>
    </dgm:pt>
    <dgm:pt modelId="{FDB72D4F-1F69-456F-9D9B-608084A015F5}">
      <dgm:prSet/>
      <dgm:spPr/>
      <dgm:t>
        <a:bodyPr/>
        <a:lstStyle/>
        <a:p>
          <a:r>
            <a:rPr lang="hr-HR" i="0"/>
            <a:t>Jednostavnost korištenja</a:t>
          </a:r>
          <a:endParaRPr lang="en-US"/>
        </a:p>
      </dgm:t>
    </dgm:pt>
    <dgm:pt modelId="{689C730D-198A-4DA2-A598-B36D0F180E34}" type="parTrans" cxnId="{7B55EF08-FFDA-4F7B-9047-C3C6E5E6BF08}">
      <dgm:prSet/>
      <dgm:spPr/>
      <dgm:t>
        <a:bodyPr/>
        <a:lstStyle/>
        <a:p>
          <a:endParaRPr lang="en-US"/>
        </a:p>
      </dgm:t>
    </dgm:pt>
    <dgm:pt modelId="{A0A7B1AB-9E54-4CDA-8A6F-69FEF89D8AB7}" type="sibTrans" cxnId="{7B55EF08-FFDA-4F7B-9047-C3C6E5E6BF08}">
      <dgm:prSet/>
      <dgm:spPr/>
      <dgm:t>
        <a:bodyPr/>
        <a:lstStyle/>
        <a:p>
          <a:endParaRPr lang="en-US"/>
        </a:p>
      </dgm:t>
    </dgm:pt>
    <dgm:pt modelId="{E1C0B968-4E7F-4A1B-8081-FD6848795F46}" type="pres">
      <dgm:prSet presAssocID="{E81D93C1-0448-47C9-B7BC-22422771CA47}" presName="Name0" presStyleCnt="0">
        <dgm:presLayoutVars>
          <dgm:dir/>
          <dgm:animLvl val="lvl"/>
          <dgm:resizeHandles val="exact"/>
        </dgm:presLayoutVars>
      </dgm:prSet>
      <dgm:spPr/>
    </dgm:pt>
    <dgm:pt modelId="{7FBD3564-5DAD-430E-916B-A5150024BF68}" type="pres">
      <dgm:prSet presAssocID="{AA02C032-0EB7-4A18-9680-539215F1213E}" presName="boxAndChildren" presStyleCnt="0"/>
      <dgm:spPr/>
    </dgm:pt>
    <dgm:pt modelId="{36B60D98-9CA3-4890-93BC-FD8778EDCA2A}" type="pres">
      <dgm:prSet presAssocID="{AA02C032-0EB7-4A18-9680-539215F1213E}" presName="parentTextBox" presStyleLbl="node1" presStyleIdx="0" presStyleCnt="2"/>
      <dgm:spPr/>
    </dgm:pt>
    <dgm:pt modelId="{D2BF94AE-BBCB-4FC6-BBE0-7F61921C2235}" type="pres">
      <dgm:prSet presAssocID="{AA02C032-0EB7-4A18-9680-539215F1213E}" presName="entireBox" presStyleLbl="node1" presStyleIdx="0" presStyleCnt="2"/>
      <dgm:spPr/>
    </dgm:pt>
    <dgm:pt modelId="{1526CF8F-1745-4B41-8909-E4E5CD2AFB75}" type="pres">
      <dgm:prSet presAssocID="{AA02C032-0EB7-4A18-9680-539215F1213E}" presName="descendantBox" presStyleCnt="0"/>
      <dgm:spPr/>
    </dgm:pt>
    <dgm:pt modelId="{91E64E55-A056-4EFB-82E2-6B19F8AE6954}" type="pres">
      <dgm:prSet presAssocID="{FAE5D236-2DFE-4EB2-A983-F9AD9621526F}" presName="childTextBox" presStyleLbl="fgAccFollowNode1" presStyleIdx="0" presStyleCnt="3">
        <dgm:presLayoutVars>
          <dgm:bulletEnabled val="1"/>
        </dgm:presLayoutVars>
      </dgm:prSet>
      <dgm:spPr/>
    </dgm:pt>
    <dgm:pt modelId="{588B44B3-FECB-4265-B502-DFB0F256BA54}" type="pres">
      <dgm:prSet presAssocID="{A9C5ED64-1B77-4039-A1B2-7F2C41DB168B}" presName="childTextBox" presStyleLbl="fgAccFollowNode1" presStyleIdx="1" presStyleCnt="3">
        <dgm:presLayoutVars>
          <dgm:bulletEnabled val="1"/>
        </dgm:presLayoutVars>
      </dgm:prSet>
      <dgm:spPr/>
    </dgm:pt>
    <dgm:pt modelId="{D828CEB6-708C-492A-BE7C-F7AFF80114AC}" type="pres">
      <dgm:prSet presAssocID="{FDB72D4F-1F69-456F-9D9B-608084A015F5}" presName="childTextBox" presStyleLbl="fgAccFollowNode1" presStyleIdx="2" presStyleCnt="3">
        <dgm:presLayoutVars>
          <dgm:bulletEnabled val="1"/>
        </dgm:presLayoutVars>
      </dgm:prSet>
      <dgm:spPr/>
    </dgm:pt>
    <dgm:pt modelId="{C452F3A6-7966-45CA-9497-3E0F3EA50CA5}" type="pres">
      <dgm:prSet presAssocID="{84D23D91-E457-4B36-8AC3-6E90F893AF41}" presName="sp" presStyleCnt="0"/>
      <dgm:spPr/>
    </dgm:pt>
    <dgm:pt modelId="{ED8BA886-7EF2-45E9-9780-7EFFD700542B}" type="pres">
      <dgm:prSet presAssocID="{48E40189-255D-4DB1-82D7-D6F311CD5A80}" presName="arrowAndChildren" presStyleCnt="0"/>
      <dgm:spPr/>
    </dgm:pt>
    <dgm:pt modelId="{B6749E2F-90D9-4E76-BDFE-54AE10C9246C}" type="pres">
      <dgm:prSet presAssocID="{48E40189-255D-4DB1-82D7-D6F311CD5A80}" presName="parentTextArrow" presStyleLbl="node1" presStyleIdx="1" presStyleCnt="2"/>
      <dgm:spPr/>
    </dgm:pt>
  </dgm:ptLst>
  <dgm:cxnLst>
    <dgm:cxn modelId="{7B55EF08-FFDA-4F7B-9047-C3C6E5E6BF08}" srcId="{AA02C032-0EB7-4A18-9680-539215F1213E}" destId="{FDB72D4F-1F69-456F-9D9B-608084A015F5}" srcOrd="2" destOrd="0" parTransId="{689C730D-198A-4DA2-A598-B36D0F180E34}" sibTransId="{A0A7B1AB-9E54-4CDA-8A6F-69FEF89D8AB7}"/>
    <dgm:cxn modelId="{665EFC35-52D2-450D-B12C-734EFAAB8F05}" srcId="{E81D93C1-0448-47C9-B7BC-22422771CA47}" destId="{AA02C032-0EB7-4A18-9680-539215F1213E}" srcOrd="1" destOrd="0" parTransId="{0357B846-DF16-454D-97E9-403407B99E6A}" sibTransId="{6AF8138C-2ACD-4F55-A562-513A7CC6E4A3}"/>
    <dgm:cxn modelId="{34203A5F-622D-4EDA-8BEA-7C875A43E078}" srcId="{AA02C032-0EB7-4A18-9680-539215F1213E}" destId="{A9C5ED64-1B77-4039-A1B2-7F2C41DB168B}" srcOrd="1" destOrd="0" parTransId="{938510F2-9135-4748-BAC7-10667D441F90}" sibTransId="{84C962D7-71AC-4904-B320-FF40C9D7C334}"/>
    <dgm:cxn modelId="{E32EB042-44E2-44E5-BEF5-F8EBD9736B23}" srcId="{E81D93C1-0448-47C9-B7BC-22422771CA47}" destId="{48E40189-255D-4DB1-82D7-D6F311CD5A80}" srcOrd="0" destOrd="0" parTransId="{6A9D9722-56A8-4491-B38F-CB71D9D02026}" sibTransId="{84D23D91-E457-4B36-8AC3-6E90F893AF41}"/>
    <dgm:cxn modelId="{C5AF6863-BCD1-46E0-A7D3-87A55017334C}" type="presOf" srcId="{E81D93C1-0448-47C9-B7BC-22422771CA47}" destId="{E1C0B968-4E7F-4A1B-8081-FD6848795F46}" srcOrd="0" destOrd="0" presId="urn:microsoft.com/office/officeart/2005/8/layout/process4"/>
    <dgm:cxn modelId="{8C8BE847-C3B0-449D-9C1B-8874515FE079}" type="presOf" srcId="{48E40189-255D-4DB1-82D7-D6F311CD5A80}" destId="{B6749E2F-90D9-4E76-BDFE-54AE10C9246C}" srcOrd="0" destOrd="0" presId="urn:microsoft.com/office/officeart/2005/8/layout/process4"/>
    <dgm:cxn modelId="{D64CD850-8F36-41EF-A206-15C21C112052}" srcId="{AA02C032-0EB7-4A18-9680-539215F1213E}" destId="{FAE5D236-2DFE-4EB2-A983-F9AD9621526F}" srcOrd="0" destOrd="0" parTransId="{04137DA2-64EE-4DB5-937B-CCF1E062D327}" sibTransId="{4A4DBA8C-40A4-4F98-A9BC-1D8F7FCA2B99}"/>
    <dgm:cxn modelId="{96A845BB-F9F2-479E-8B8F-2D7D33348302}" type="presOf" srcId="{AA02C032-0EB7-4A18-9680-539215F1213E}" destId="{36B60D98-9CA3-4890-93BC-FD8778EDCA2A}" srcOrd="0" destOrd="0" presId="urn:microsoft.com/office/officeart/2005/8/layout/process4"/>
    <dgm:cxn modelId="{5A866ABC-6DC2-40E4-B181-F4E1747F0F8A}" type="presOf" srcId="{A9C5ED64-1B77-4039-A1B2-7F2C41DB168B}" destId="{588B44B3-FECB-4265-B502-DFB0F256BA54}" srcOrd="0" destOrd="0" presId="urn:microsoft.com/office/officeart/2005/8/layout/process4"/>
    <dgm:cxn modelId="{C6E274C4-F81F-406A-AAEA-DD1A0DA45041}" type="presOf" srcId="{FDB72D4F-1F69-456F-9D9B-608084A015F5}" destId="{D828CEB6-708C-492A-BE7C-F7AFF80114AC}" srcOrd="0" destOrd="0" presId="urn:microsoft.com/office/officeart/2005/8/layout/process4"/>
    <dgm:cxn modelId="{321924DF-116F-4839-8C4D-FA7743E52856}" type="presOf" srcId="{AA02C032-0EB7-4A18-9680-539215F1213E}" destId="{D2BF94AE-BBCB-4FC6-BBE0-7F61921C2235}" srcOrd="1" destOrd="0" presId="urn:microsoft.com/office/officeart/2005/8/layout/process4"/>
    <dgm:cxn modelId="{F598B7FE-7008-4B5F-BE31-A666F6AF6867}" type="presOf" srcId="{FAE5D236-2DFE-4EB2-A983-F9AD9621526F}" destId="{91E64E55-A056-4EFB-82E2-6B19F8AE6954}" srcOrd="0" destOrd="0" presId="urn:microsoft.com/office/officeart/2005/8/layout/process4"/>
    <dgm:cxn modelId="{A51E1110-D92E-4C50-9251-8216B9605588}" type="presParOf" srcId="{E1C0B968-4E7F-4A1B-8081-FD6848795F46}" destId="{7FBD3564-5DAD-430E-916B-A5150024BF68}" srcOrd="0" destOrd="0" presId="urn:microsoft.com/office/officeart/2005/8/layout/process4"/>
    <dgm:cxn modelId="{018F879D-C0C4-4378-ACD9-15167AB51EBD}" type="presParOf" srcId="{7FBD3564-5DAD-430E-916B-A5150024BF68}" destId="{36B60D98-9CA3-4890-93BC-FD8778EDCA2A}" srcOrd="0" destOrd="0" presId="urn:microsoft.com/office/officeart/2005/8/layout/process4"/>
    <dgm:cxn modelId="{B9C8B9C2-40D6-4E8A-B44E-95721A44F080}" type="presParOf" srcId="{7FBD3564-5DAD-430E-916B-A5150024BF68}" destId="{D2BF94AE-BBCB-4FC6-BBE0-7F61921C2235}" srcOrd="1" destOrd="0" presId="urn:microsoft.com/office/officeart/2005/8/layout/process4"/>
    <dgm:cxn modelId="{BEAC0CDB-1722-419D-BF2E-12DB76E8EFF4}" type="presParOf" srcId="{7FBD3564-5DAD-430E-916B-A5150024BF68}" destId="{1526CF8F-1745-4B41-8909-E4E5CD2AFB75}" srcOrd="2" destOrd="0" presId="urn:microsoft.com/office/officeart/2005/8/layout/process4"/>
    <dgm:cxn modelId="{7205C566-21D9-4155-AB14-174723944B22}" type="presParOf" srcId="{1526CF8F-1745-4B41-8909-E4E5CD2AFB75}" destId="{91E64E55-A056-4EFB-82E2-6B19F8AE6954}" srcOrd="0" destOrd="0" presId="urn:microsoft.com/office/officeart/2005/8/layout/process4"/>
    <dgm:cxn modelId="{54C4203D-04CC-4E48-A7DD-A75F434FD5D9}" type="presParOf" srcId="{1526CF8F-1745-4B41-8909-E4E5CD2AFB75}" destId="{588B44B3-FECB-4265-B502-DFB0F256BA54}" srcOrd="1" destOrd="0" presId="urn:microsoft.com/office/officeart/2005/8/layout/process4"/>
    <dgm:cxn modelId="{50B7D80A-B5DC-45F4-896B-C9CDEC6D585C}" type="presParOf" srcId="{1526CF8F-1745-4B41-8909-E4E5CD2AFB75}" destId="{D828CEB6-708C-492A-BE7C-F7AFF80114AC}" srcOrd="2" destOrd="0" presId="urn:microsoft.com/office/officeart/2005/8/layout/process4"/>
    <dgm:cxn modelId="{6141FE37-EEAD-477F-9572-DE31AED7C64A}" type="presParOf" srcId="{E1C0B968-4E7F-4A1B-8081-FD6848795F46}" destId="{C452F3A6-7966-45CA-9497-3E0F3EA50CA5}" srcOrd="1" destOrd="0" presId="urn:microsoft.com/office/officeart/2005/8/layout/process4"/>
    <dgm:cxn modelId="{04826FEC-3C80-44A3-9539-3D218030909A}" type="presParOf" srcId="{E1C0B968-4E7F-4A1B-8081-FD6848795F46}" destId="{ED8BA886-7EF2-45E9-9780-7EFFD700542B}" srcOrd="2" destOrd="0" presId="urn:microsoft.com/office/officeart/2005/8/layout/process4"/>
    <dgm:cxn modelId="{3093DA77-2CDD-4753-A19F-236D3879D19D}" type="presParOf" srcId="{ED8BA886-7EF2-45E9-9780-7EFFD700542B}" destId="{B6749E2F-90D9-4E76-BDFE-54AE10C9246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75ABE-0D48-4375-97A6-9A6D71364A57}">
      <dsp:nvSpPr>
        <dsp:cNvPr id="0" name=""/>
        <dsp:cNvSpPr/>
      </dsp:nvSpPr>
      <dsp:spPr>
        <a:xfrm>
          <a:off x="0" y="82754"/>
          <a:ext cx="6506304" cy="102025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kern="1200" baseline="0"/>
            <a:t>Uvod</a:t>
          </a:r>
          <a:endParaRPr lang="en-US" sz="2700" kern="1200"/>
        </a:p>
      </dsp:txBody>
      <dsp:txXfrm>
        <a:off x="49805" y="132559"/>
        <a:ext cx="6406694" cy="920648"/>
      </dsp:txXfrm>
    </dsp:sp>
    <dsp:sp modelId="{30A58BFF-F281-4E45-A7EB-87239568BA47}">
      <dsp:nvSpPr>
        <dsp:cNvPr id="0" name=""/>
        <dsp:cNvSpPr/>
      </dsp:nvSpPr>
      <dsp:spPr>
        <a:xfrm>
          <a:off x="0" y="1180772"/>
          <a:ext cx="6506304" cy="1020258"/>
        </a:xfrm>
        <a:prstGeom prst="roundRect">
          <a:avLst/>
        </a:prstGeom>
        <a:solidFill>
          <a:schemeClr val="accent2">
            <a:hueOff val="-41413"/>
            <a:satOff val="-13584"/>
            <a:lumOff val="-495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kern="1200" baseline="0"/>
            <a:t>Teorija rada kompresora audio signala</a:t>
          </a:r>
          <a:endParaRPr lang="en-US" sz="2700" kern="1200"/>
        </a:p>
      </dsp:txBody>
      <dsp:txXfrm>
        <a:off x="49805" y="1230577"/>
        <a:ext cx="6406694" cy="920648"/>
      </dsp:txXfrm>
    </dsp:sp>
    <dsp:sp modelId="{1372B656-F61C-4F70-A32B-A94C8F929273}">
      <dsp:nvSpPr>
        <dsp:cNvPr id="0" name=""/>
        <dsp:cNvSpPr/>
      </dsp:nvSpPr>
      <dsp:spPr>
        <a:xfrm>
          <a:off x="0" y="2278790"/>
          <a:ext cx="6506304" cy="1020258"/>
        </a:xfrm>
        <a:prstGeom prst="roundRect">
          <a:avLst/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kern="1200" baseline="0"/>
            <a:t>JUCE framework</a:t>
          </a:r>
          <a:endParaRPr lang="en-US" sz="2700" kern="1200"/>
        </a:p>
      </dsp:txBody>
      <dsp:txXfrm>
        <a:off x="49805" y="2328595"/>
        <a:ext cx="6406694" cy="920648"/>
      </dsp:txXfrm>
    </dsp:sp>
    <dsp:sp modelId="{1657043E-BFBB-42FC-92CE-1F7AA30CCD55}">
      <dsp:nvSpPr>
        <dsp:cNvPr id="0" name=""/>
        <dsp:cNvSpPr/>
      </dsp:nvSpPr>
      <dsp:spPr>
        <a:xfrm>
          <a:off x="0" y="3376809"/>
          <a:ext cx="6506304" cy="1020258"/>
        </a:xfrm>
        <a:prstGeom prst="roundRect">
          <a:avLst/>
        </a:prstGeom>
        <a:solidFill>
          <a:schemeClr val="accent2">
            <a:hueOff val="-124240"/>
            <a:satOff val="-40751"/>
            <a:lumOff val="-1485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kern="1200" baseline="0"/>
            <a:t>Implementacija funkcionalnosti audio kompresora</a:t>
          </a:r>
          <a:endParaRPr lang="en-US" sz="2700" kern="1200"/>
        </a:p>
      </dsp:txBody>
      <dsp:txXfrm>
        <a:off x="49805" y="3426614"/>
        <a:ext cx="6406694" cy="920648"/>
      </dsp:txXfrm>
    </dsp:sp>
    <dsp:sp modelId="{1254A95F-2BEA-4EE6-B3F6-AA49D7167F93}">
      <dsp:nvSpPr>
        <dsp:cNvPr id="0" name=""/>
        <dsp:cNvSpPr/>
      </dsp:nvSpPr>
      <dsp:spPr>
        <a:xfrm>
          <a:off x="0" y="4474827"/>
          <a:ext cx="6506304" cy="1020258"/>
        </a:xfrm>
        <a:prstGeom prst="round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kern="1200" baseline="0"/>
            <a:t>Implementacija korisničkog sučelja</a:t>
          </a:r>
          <a:endParaRPr lang="en-US" sz="2700" kern="1200"/>
        </a:p>
      </dsp:txBody>
      <dsp:txXfrm>
        <a:off x="49805" y="4524632"/>
        <a:ext cx="6406694" cy="920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BF94AE-BBCB-4FC6-BBE0-7F61921C2235}">
      <dsp:nvSpPr>
        <dsp:cNvPr id="0" name=""/>
        <dsp:cNvSpPr/>
      </dsp:nvSpPr>
      <dsp:spPr>
        <a:xfrm>
          <a:off x="0" y="2161564"/>
          <a:ext cx="9601200" cy="14182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800" kern="1200"/>
            <a:t>Prednosti</a:t>
          </a:r>
          <a:endParaRPr lang="en-US" sz="2800" kern="1200"/>
        </a:p>
      </dsp:txBody>
      <dsp:txXfrm>
        <a:off x="0" y="2161564"/>
        <a:ext cx="9601200" cy="765839"/>
      </dsp:txXfrm>
    </dsp:sp>
    <dsp:sp modelId="{91E64E55-A056-4EFB-82E2-6B19F8AE6954}">
      <dsp:nvSpPr>
        <dsp:cNvPr id="0" name=""/>
        <dsp:cNvSpPr/>
      </dsp:nvSpPr>
      <dsp:spPr>
        <a:xfrm>
          <a:off x="4688" y="2899039"/>
          <a:ext cx="3197274" cy="65238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200" i="0" kern="1200"/>
            <a:t>Multiplatformnost</a:t>
          </a:r>
          <a:endParaRPr lang="en-US" sz="2200" kern="1200"/>
        </a:p>
      </dsp:txBody>
      <dsp:txXfrm>
        <a:off x="4688" y="2899039"/>
        <a:ext cx="3197274" cy="652381"/>
      </dsp:txXfrm>
    </dsp:sp>
    <dsp:sp modelId="{588B44B3-FECB-4265-B502-DFB0F256BA54}">
      <dsp:nvSpPr>
        <dsp:cNvPr id="0" name=""/>
        <dsp:cNvSpPr/>
      </dsp:nvSpPr>
      <dsp:spPr>
        <a:xfrm>
          <a:off x="3201962" y="2899039"/>
          <a:ext cx="3197274" cy="652381"/>
        </a:xfrm>
        <a:prstGeom prst="rect">
          <a:avLst/>
        </a:prstGeom>
        <a:solidFill>
          <a:schemeClr val="accent2">
            <a:tint val="40000"/>
            <a:alpha val="90000"/>
            <a:hueOff val="-17911"/>
            <a:satOff val="-27334"/>
            <a:lumOff val="-2823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17911"/>
              <a:satOff val="-27334"/>
              <a:lumOff val="-2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200" i="0" kern="1200"/>
            <a:t>Visoke performanse</a:t>
          </a:r>
          <a:endParaRPr lang="en-US" sz="2200" kern="1200"/>
        </a:p>
      </dsp:txBody>
      <dsp:txXfrm>
        <a:off x="3201962" y="2899039"/>
        <a:ext cx="3197274" cy="652381"/>
      </dsp:txXfrm>
    </dsp:sp>
    <dsp:sp modelId="{D828CEB6-708C-492A-BE7C-F7AFF80114AC}">
      <dsp:nvSpPr>
        <dsp:cNvPr id="0" name=""/>
        <dsp:cNvSpPr/>
      </dsp:nvSpPr>
      <dsp:spPr>
        <a:xfrm>
          <a:off x="6399237" y="2899039"/>
          <a:ext cx="3197274" cy="652381"/>
        </a:xfrm>
        <a:prstGeom prst="rect">
          <a:avLst/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200" i="0" kern="1200"/>
            <a:t>Jednostavnost korištenja</a:t>
          </a:r>
          <a:endParaRPr lang="en-US" sz="2200" kern="1200"/>
        </a:p>
      </dsp:txBody>
      <dsp:txXfrm>
        <a:off x="6399237" y="2899039"/>
        <a:ext cx="3197274" cy="652381"/>
      </dsp:txXfrm>
    </dsp:sp>
    <dsp:sp modelId="{B6749E2F-90D9-4E76-BDFE-54AE10C9246C}">
      <dsp:nvSpPr>
        <dsp:cNvPr id="0" name=""/>
        <dsp:cNvSpPr/>
      </dsp:nvSpPr>
      <dsp:spPr>
        <a:xfrm rot="10800000">
          <a:off x="0" y="1614"/>
          <a:ext cx="9601200" cy="2181222"/>
        </a:xfrm>
        <a:prstGeom prst="upArrowCallou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800" kern="1200" dirty="0"/>
            <a:t>C++ </a:t>
          </a:r>
          <a:r>
            <a:rPr lang="hr-HR" sz="2800" kern="1200" dirty="0" err="1"/>
            <a:t>framework</a:t>
          </a:r>
          <a:r>
            <a:rPr lang="hr-HR" sz="2800" kern="1200" dirty="0"/>
            <a:t> za razvoj audio aplikacija</a:t>
          </a:r>
          <a:endParaRPr lang="en-US" sz="2800" kern="1200" dirty="0"/>
        </a:p>
      </dsp:txBody>
      <dsp:txXfrm rot="10800000">
        <a:off x="0" y="1614"/>
        <a:ext cx="9601200" cy="1417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9DD0A7C-C840-CDD7-C1CA-B0854C80AF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z="5400" dirty="0"/>
              <a:t>VST dodatak za </a:t>
            </a:r>
            <a:r>
              <a:rPr lang="hr-HR" sz="5400" dirty="0" err="1"/>
              <a:t>višepojasnu</a:t>
            </a:r>
            <a:r>
              <a:rPr lang="hr-HR" sz="5400" dirty="0"/>
              <a:t> kompresiju </a:t>
            </a:r>
            <a:r>
              <a:rPr lang="hr-HR" sz="5400" dirty="0" err="1"/>
              <a:t>audiosignala</a:t>
            </a:r>
            <a:endParaRPr lang="hr-HR" sz="5400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D046C766-D48F-E4DE-D2AA-42FD3FB49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4766" y="4316203"/>
            <a:ext cx="6831673" cy="1086237"/>
          </a:xfrm>
        </p:spPr>
        <p:txBody>
          <a:bodyPr/>
          <a:lstStyle/>
          <a:p>
            <a:pPr algn="l"/>
            <a:r>
              <a:rPr lang="hr-HR" dirty="0"/>
              <a:t>Student: Boris Boronjek</a:t>
            </a:r>
          </a:p>
          <a:p>
            <a:pPr algn="l"/>
            <a:r>
              <a:rPr lang="hr-HR" dirty="0"/>
              <a:t>Mentor: Marko Horvat (ZEA)</a:t>
            </a:r>
          </a:p>
        </p:txBody>
      </p:sp>
    </p:spTree>
    <p:extLst>
      <p:ext uri="{BB962C8B-B14F-4D97-AF65-F5344CB8AC3E}">
        <p14:creationId xmlns:p14="http://schemas.microsoft.com/office/powerpoint/2010/main" val="251235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0F5BD54-6DC2-0075-D6EE-D08FC689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Implementacija funkcionalnosti audio kompresora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681E108-D6B2-A66E-C635-9A3E3339B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377448"/>
          </a:xfrm>
        </p:spPr>
        <p:txBody>
          <a:bodyPr>
            <a:normAutofit/>
          </a:bodyPr>
          <a:lstStyle/>
          <a:p>
            <a:r>
              <a:rPr lang="hr-HR" sz="3200" dirty="0"/>
              <a:t>Kljucne funkcije i strukture u implementaciji</a:t>
            </a:r>
          </a:p>
          <a:p>
            <a:pPr lvl="1"/>
            <a:r>
              <a:rPr lang="hr-HR" sz="2800" i="0" dirty="0" err="1"/>
              <a:t>ProcessBlock</a:t>
            </a:r>
            <a:r>
              <a:rPr lang="hr-HR" sz="2800" i="0" dirty="0"/>
              <a:t> - obrada ulaznih i izlaznih audio signala</a:t>
            </a:r>
          </a:p>
          <a:p>
            <a:pPr lvl="1"/>
            <a:r>
              <a:rPr lang="hr-HR" sz="2800" i="0" dirty="0" err="1"/>
              <a:t>prepareToPlay</a:t>
            </a:r>
            <a:r>
              <a:rPr lang="hr-HR" sz="2800" i="0" dirty="0"/>
              <a:t> - inicijalizacija različitih komponenti procesora</a:t>
            </a:r>
          </a:p>
          <a:p>
            <a:pPr lvl="1"/>
            <a:r>
              <a:rPr lang="hr-HR" sz="2800" i="0" dirty="0"/>
              <a:t>Struktura </a:t>
            </a:r>
            <a:r>
              <a:rPr lang="hr-HR" sz="2800" i="0" dirty="0" err="1"/>
              <a:t>CompressorBand</a:t>
            </a:r>
            <a:r>
              <a:rPr lang="hr-HR" sz="2800" i="0" dirty="0"/>
              <a:t> – funkcionalnost pojasa kompresora</a:t>
            </a:r>
          </a:p>
          <a:p>
            <a:pPr lvl="1"/>
            <a:r>
              <a:rPr lang="hr-HR" sz="2800" i="0" dirty="0"/>
              <a:t>FIFO spremnici – upravljanje audio signalima</a:t>
            </a:r>
          </a:p>
          <a:p>
            <a:pPr lvl="1"/>
            <a:r>
              <a:rPr lang="hr-HR" sz="2800" i="0" dirty="0" err="1"/>
              <a:t>Linkwitz</a:t>
            </a:r>
            <a:r>
              <a:rPr lang="hr-HR" sz="2800" i="0" dirty="0"/>
              <a:t>-Riley filtri – razdvajanje ulaznog signala na frekvencijske pojaseve</a:t>
            </a:r>
          </a:p>
        </p:txBody>
      </p:sp>
    </p:spTree>
    <p:extLst>
      <p:ext uri="{BB962C8B-B14F-4D97-AF65-F5344CB8AC3E}">
        <p14:creationId xmlns:p14="http://schemas.microsoft.com/office/powerpoint/2010/main" val="2397036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F172787-3EB9-CFC3-484F-FD25CF98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4166"/>
          </a:xfrm>
        </p:spPr>
        <p:txBody>
          <a:bodyPr/>
          <a:lstStyle/>
          <a:p>
            <a:r>
              <a:rPr lang="hr-HR" dirty="0"/>
              <a:t>Implementacija korisničkog sučelja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B8A68C2-67AB-FFDC-BA8F-5AD458101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43974"/>
            <a:ext cx="9601200" cy="4223426"/>
          </a:xfrm>
        </p:spPr>
        <p:txBody>
          <a:bodyPr>
            <a:normAutofit/>
          </a:bodyPr>
          <a:lstStyle/>
          <a:p>
            <a:r>
              <a:rPr lang="hr-HR" sz="3200" dirty="0"/>
              <a:t>Podjela na 4 komponente</a:t>
            </a:r>
          </a:p>
          <a:p>
            <a:pPr lvl="1"/>
            <a:r>
              <a:rPr lang="hr-HR" sz="3200" i="0" dirty="0" err="1"/>
              <a:t>ControlBar</a:t>
            </a:r>
            <a:endParaRPr lang="hr-HR" sz="3200" i="0" dirty="0"/>
          </a:p>
          <a:p>
            <a:pPr lvl="1"/>
            <a:r>
              <a:rPr lang="hr-HR" sz="3200" i="0" dirty="0" err="1"/>
              <a:t>Višefunkcijski</a:t>
            </a:r>
            <a:r>
              <a:rPr lang="hr-HR" sz="3200" i="0" dirty="0"/>
              <a:t> zaslon</a:t>
            </a:r>
          </a:p>
          <a:p>
            <a:pPr lvl="1"/>
            <a:r>
              <a:rPr lang="hr-HR" sz="3200" i="0" dirty="0" err="1"/>
              <a:t>GlobalControls</a:t>
            </a:r>
            <a:endParaRPr lang="hr-HR" sz="3200" i="0" dirty="0"/>
          </a:p>
          <a:p>
            <a:pPr lvl="1"/>
            <a:r>
              <a:rPr lang="hr-HR" sz="3200" i="0" dirty="0" err="1"/>
              <a:t>CompressorBandControls</a:t>
            </a:r>
            <a:endParaRPr lang="hr-HR" sz="3200" i="0" dirty="0"/>
          </a:p>
        </p:txBody>
      </p:sp>
    </p:spTree>
    <p:extLst>
      <p:ext uri="{BB962C8B-B14F-4D97-AF65-F5344CB8AC3E}">
        <p14:creationId xmlns:p14="http://schemas.microsoft.com/office/powerpoint/2010/main" val="1850898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Slika 1">
            <a:extLst>
              <a:ext uri="{FF2B5EF4-FFF2-40B4-BE49-F238E27FC236}">
                <a16:creationId xmlns:a16="http://schemas.microsoft.com/office/drawing/2014/main" id="{DA6084F6-6CC8-5E41-5C8B-9A915C280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841" y="539953"/>
            <a:ext cx="6600318" cy="57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326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54F3AE2-3B6A-0441-BE71-89C21EE0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5528"/>
          </a:xfrm>
        </p:spPr>
        <p:txBody>
          <a:bodyPr/>
          <a:lstStyle/>
          <a:p>
            <a:r>
              <a:rPr lang="hr-HR" dirty="0" err="1"/>
              <a:t>ControlBar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0773177-3E14-19AA-0AAD-A2F36AEB0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5064"/>
            <a:ext cx="9601200" cy="4262336"/>
          </a:xfrm>
        </p:spPr>
        <p:txBody>
          <a:bodyPr>
            <a:normAutofit/>
          </a:bodyPr>
          <a:lstStyle/>
          <a:p>
            <a:r>
              <a:rPr lang="hr-HR" sz="3200" dirty="0"/>
              <a:t>Gumbi</a:t>
            </a:r>
          </a:p>
          <a:p>
            <a:pPr lvl="1"/>
            <a:r>
              <a:rPr lang="hr-HR" sz="3200" i="0" dirty="0"/>
              <a:t>Gumb za isključivanje </a:t>
            </a:r>
            <a:r>
              <a:rPr lang="hr-HR" sz="3200" i="0" dirty="0" err="1"/>
              <a:t>plugina</a:t>
            </a:r>
            <a:endParaRPr lang="hr-HR" sz="3200" i="0" dirty="0"/>
          </a:p>
          <a:p>
            <a:pPr lvl="1"/>
            <a:r>
              <a:rPr lang="hr-HR" sz="3200" i="0" dirty="0"/>
              <a:t>Gumb za gašenje prikaza spektralne analize</a:t>
            </a:r>
          </a:p>
        </p:txBody>
      </p:sp>
      <p:pic>
        <p:nvPicPr>
          <p:cNvPr id="6146" name="Slika 1">
            <a:extLst>
              <a:ext uri="{FF2B5EF4-FFF2-40B4-BE49-F238E27FC236}">
                <a16:creationId xmlns:a16="http://schemas.microsoft.com/office/drawing/2014/main" id="{F62EEA78-BD30-7A78-6E9E-E187D3AE0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931564"/>
            <a:ext cx="10092773" cy="551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963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537EEC3-74BD-D491-A77F-5A0923709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4166"/>
          </a:xfrm>
        </p:spPr>
        <p:txBody>
          <a:bodyPr/>
          <a:lstStyle/>
          <a:p>
            <a:r>
              <a:rPr lang="hr-HR" dirty="0" err="1"/>
              <a:t>Višefunkcijski</a:t>
            </a:r>
            <a:r>
              <a:rPr lang="hr-HR" dirty="0"/>
              <a:t> zaslon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040A87A-FAAC-988A-873D-13B1E14B8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6426"/>
            <a:ext cx="9601200" cy="4310974"/>
          </a:xfrm>
        </p:spPr>
        <p:txBody>
          <a:bodyPr>
            <a:normAutofit/>
          </a:bodyPr>
          <a:lstStyle/>
          <a:p>
            <a:r>
              <a:rPr lang="hr-HR" sz="3200" dirty="0"/>
              <a:t>Prikaz spektralnog signala, ključnih značajki kompresije, te podjelu na pojaseve frekvencija</a:t>
            </a:r>
          </a:p>
        </p:txBody>
      </p:sp>
      <p:pic>
        <p:nvPicPr>
          <p:cNvPr id="7171" name="Slika 1">
            <a:extLst>
              <a:ext uri="{FF2B5EF4-FFF2-40B4-BE49-F238E27FC236}">
                <a16:creationId xmlns:a16="http://schemas.microsoft.com/office/drawing/2014/main" id="{E5EB6C1E-452E-4B80-17A8-3B000A02F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392" y="3073940"/>
            <a:ext cx="8141616" cy="309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1588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F3D6F41-43DE-6BB7-D6B3-65A68D158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4166"/>
          </a:xfrm>
        </p:spPr>
        <p:txBody>
          <a:bodyPr/>
          <a:lstStyle/>
          <a:p>
            <a:r>
              <a:rPr lang="hr-HR" dirty="0" err="1"/>
              <a:t>GlobalControls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ABFB791-C179-6C3F-EC8A-17249A2B2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4519"/>
            <a:ext cx="9601200" cy="4242881"/>
          </a:xfrm>
        </p:spPr>
        <p:txBody>
          <a:bodyPr>
            <a:normAutofit/>
          </a:bodyPr>
          <a:lstStyle/>
          <a:p>
            <a:r>
              <a:rPr lang="hr-HR" sz="3200" dirty="0"/>
              <a:t>Prilagodba parametara koji se odnose na sve pojaseve frekvencije</a:t>
            </a:r>
          </a:p>
          <a:p>
            <a:pPr lvl="1"/>
            <a:r>
              <a:rPr lang="hr-HR" sz="3200" i="0" dirty="0"/>
              <a:t>Ulazno i izlazno pojačanje </a:t>
            </a:r>
            <a:r>
              <a:rPr lang="hr-HR" sz="3200" i="0" dirty="0" err="1"/>
              <a:t>pojačanje</a:t>
            </a:r>
            <a:endParaRPr lang="hr-HR" sz="3200" i="0" dirty="0"/>
          </a:p>
          <a:p>
            <a:pPr lvl="1"/>
            <a:r>
              <a:rPr lang="hr-HR" sz="3200" i="0" dirty="0"/>
              <a:t>Granični frekvencije između pojaseva</a:t>
            </a:r>
          </a:p>
        </p:txBody>
      </p:sp>
      <p:pic>
        <p:nvPicPr>
          <p:cNvPr id="8194" name="Slika 1">
            <a:extLst>
              <a:ext uri="{FF2B5EF4-FFF2-40B4-BE49-F238E27FC236}">
                <a16:creationId xmlns:a16="http://schemas.microsoft.com/office/drawing/2014/main" id="{D47DD84B-FC77-3EC3-CEBC-3A076FAD4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902" y="4148745"/>
            <a:ext cx="8666595" cy="1582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8710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A8FD2F9-552D-CC63-F17B-C3D65FABD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2532"/>
          </a:xfrm>
        </p:spPr>
        <p:txBody>
          <a:bodyPr/>
          <a:lstStyle/>
          <a:p>
            <a:r>
              <a:rPr lang="hr-HR" dirty="0" err="1"/>
              <a:t>CompressorBandControls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082AD41-6152-1EF7-AF4A-A589B37A4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6153"/>
            <a:ext cx="9601200" cy="4301247"/>
          </a:xfrm>
        </p:spPr>
        <p:txBody>
          <a:bodyPr>
            <a:normAutofit/>
          </a:bodyPr>
          <a:lstStyle/>
          <a:p>
            <a:r>
              <a:rPr lang="hr-HR" sz="3200" dirty="0"/>
              <a:t>Prilagodba parametara koji se odnose na svako pojas frekvencija posebno</a:t>
            </a:r>
          </a:p>
          <a:p>
            <a:pPr lvl="1"/>
            <a:r>
              <a:rPr lang="hr-HR" sz="3200" i="0" dirty="0"/>
              <a:t>Odabir pojasa</a:t>
            </a:r>
          </a:p>
          <a:p>
            <a:pPr lvl="1"/>
            <a:r>
              <a:rPr lang="hr-HR" sz="3200" i="0" dirty="0"/>
              <a:t>Ključni parametri kompresije</a:t>
            </a:r>
          </a:p>
          <a:p>
            <a:pPr lvl="1"/>
            <a:r>
              <a:rPr lang="hr-HR" sz="3200" i="0" dirty="0" err="1"/>
              <a:t>Bypass</a:t>
            </a:r>
            <a:r>
              <a:rPr lang="hr-HR" sz="3200" i="0" dirty="0"/>
              <a:t>, Solo, Mute gumbi</a:t>
            </a:r>
          </a:p>
        </p:txBody>
      </p:sp>
      <p:pic>
        <p:nvPicPr>
          <p:cNvPr id="9219" name="Slika 1">
            <a:extLst>
              <a:ext uri="{FF2B5EF4-FFF2-40B4-BE49-F238E27FC236}">
                <a16:creationId xmlns:a16="http://schemas.microsoft.com/office/drawing/2014/main" id="{5E6D789E-C6F2-E265-8824-A174A7C31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83" y="4537852"/>
            <a:ext cx="7993877" cy="1814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8594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1391D06-2E49-8A6C-CB83-B0FD21B63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610" y="2686050"/>
            <a:ext cx="9601200" cy="1485900"/>
          </a:xfrm>
        </p:spPr>
        <p:txBody>
          <a:bodyPr/>
          <a:lstStyle/>
          <a:p>
            <a:pPr algn="ctr"/>
            <a:r>
              <a:rPr lang="hr-HR" dirty="0"/>
              <a:t>HVALA NA POZORNOSTI!</a:t>
            </a:r>
          </a:p>
        </p:txBody>
      </p:sp>
    </p:spTree>
    <p:extLst>
      <p:ext uri="{BB962C8B-B14F-4D97-AF65-F5344CB8AC3E}">
        <p14:creationId xmlns:p14="http://schemas.microsoft.com/office/powerpoint/2010/main" val="71448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3A7E10A-DB95-F559-0AE4-82C3B852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hr-HR" dirty="0"/>
              <a:t>Sadržaj</a:t>
            </a:r>
            <a:endParaRPr lang="hr-HR"/>
          </a:p>
        </p:txBody>
      </p:sp>
      <p:graphicFrame>
        <p:nvGraphicFramePr>
          <p:cNvPr id="5" name="Rezervirano mjesto sadržaja 2">
            <a:extLst>
              <a:ext uri="{FF2B5EF4-FFF2-40B4-BE49-F238E27FC236}">
                <a16:creationId xmlns:a16="http://schemas.microsoft.com/office/drawing/2014/main" id="{0EC9DDA2-148E-8D59-852F-897A530506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481732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090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8170A5E-E1D3-319C-F76D-0BA6995C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6072"/>
          </a:xfrm>
        </p:spPr>
        <p:txBody>
          <a:bodyPr>
            <a:normAutofit fontScale="90000"/>
          </a:bodyPr>
          <a:lstStyle/>
          <a:p>
            <a:r>
              <a:rPr lang="hr-HR" dirty="0"/>
              <a:t>Uvod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BB88D9F-B0EA-8075-5D0D-C53606A7C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8877"/>
            <a:ext cx="9601200" cy="4398523"/>
          </a:xfrm>
        </p:spPr>
        <p:txBody>
          <a:bodyPr>
            <a:normAutofit/>
          </a:bodyPr>
          <a:lstStyle/>
          <a:p>
            <a:r>
              <a:rPr lang="hr-HR" sz="3200"/>
              <a:t>Digitalna obrada zvuka</a:t>
            </a:r>
          </a:p>
          <a:p>
            <a:pPr lvl="1"/>
            <a:r>
              <a:rPr lang="hr-HR" sz="3200" i="0"/>
              <a:t>Manipulacija audio signala da bismo postigli željene audio efekte</a:t>
            </a:r>
          </a:p>
          <a:p>
            <a:pPr lvl="1"/>
            <a:r>
              <a:rPr lang="hr-HR" sz="3200" i="0"/>
              <a:t>Primjena: glazbena produkcija, obrada govora, audio efekti, komunikacijski sustavi</a:t>
            </a:r>
          </a:p>
          <a:p>
            <a:pPr lvl="1"/>
            <a:r>
              <a:rPr lang="hr-HR" sz="3200" i="0"/>
              <a:t>Kljucne tehnike: filtriranje, fourierova transformacija, konvolucija, kompresija</a:t>
            </a:r>
          </a:p>
          <a:p>
            <a:pPr lvl="1"/>
            <a:endParaRPr lang="hr-HR" i="0" dirty="0"/>
          </a:p>
        </p:txBody>
      </p:sp>
    </p:spTree>
    <p:extLst>
      <p:ext uri="{BB962C8B-B14F-4D97-AF65-F5344CB8AC3E}">
        <p14:creationId xmlns:p14="http://schemas.microsoft.com/office/powerpoint/2010/main" val="241418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DAF0F1E-A8E4-1B15-CD88-DF71AD0B1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077"/>
          </a:xfrm>
        </p:spPr>
        <p:txBody>
          <a:bodyPr/>
          <a:lstStyle/>
          <a:p>
            <a:r>
              <a:rPr lang="hr-HR" dirty="0"/>
              <a:t>Teorija rada kompresora audio signala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1ECF1B9-6EDA-9069-17AF-564BDDAE6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6426"/>
            <a:ext cx="9601200" cy="4310974"/>
          </a:xfrm>
        </p:spPr>
        <p:txBody>
          <a:bodyPr>
            <a:normAutofit lnSpcReduction="10000"/>
          </a:bodyPr>
          <a:lstStyle/>
          <a:p>
            <a:r>
              <a:rPr lang="hr-HR" sz="3200" dirty="0"/>
              <a:t>Def. Uređaj ili softverski algoritam koji smanjuje dinamički raspon audio signala</a:t>
            </a:r>
          </a:p>
          <a:p>
            <a:r>
              <a:rPr lang="hr-HR" sz="3200" dirty="0"/>
              <a:t>Ključni parametri kompresije</a:t>
            </a:r>
          </a:p>
          <a:p>
            <a:pPr lvl="1"/>
            <a:r>
              <a:rPr lang="hr-HR" sz="3200" i="0" dirty="0"/>
              <a:t>Prag kompresije</a:t>
            </a:r>
          </a:p>
          <a:p>
            <a:pPr lvl="1"/>
            <a:r>
              <a:rPr lang="hr-HR" sz="3200" i="0" dirty="0"/>
              <a:t>Omjer kompresije</a:t>
            </a:r>
          </a:p>
          <a:p>
            <a:pPr lvl="1"/>
            <a:r>
              <a:rPr lang="hr-HR" sz="3200" i="0" dirty="0"/>
              <a:t>Vrijeme reakcije</a:t>
            </a:r>
          </a:p>
          <a:p>
            <a:pPr lvl="1"/>
            <a:r>
              <a:rPr lang="hr-HR" sz="3200" i="0" dirty="0"/>
              <a:t>Vrijeme otpuštanja</a:t>
            </a:r>
          </a:p>
          <a:p>
            <a:pPr lvl="1"/>
            <a:r>
              <a:rPr lang="hr-HR" sz="3200" i="0" dirty="0"/>
              <a:t>Pojačanje</a:t>
            </a:r>
          </a:p>
        </p:txBody>
      </p:sp>
    </p:spTree>
    <p:extLst>
      <p:ext uri="{BB962C8B-B14F-4D97-AF65-F5344CB8AC3E}">
        <p14:creationId xmlns:p14="http://schemas.microsoft.com/office/powerpoint/2010/main" val="231169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03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</p:grp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706DAEB-B870-7D8A-1C7B-AFD21251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cap="all"/>
              <a:t>Prag i omjer kompresije</a:t>
            </a:r>
          </a:p>
        </p:txBody>
      </p:sp>
      <p:sp>
        <p:nvSpPr>
          <p:cNvPr id="1037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039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D372DA-F1B6-20E6-BD3C-1B71ACFF7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4801" y="1340841"/>
            <a:ext cx="5627666" cy="437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558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056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2057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</p:grp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4DAE096-850D-9EE0-DF74-328AF790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cap="all"/>
              <a:t>Vrijeme reakcije i vrijeme otpuštanja</a:t>
            </a:r>
          </a:p>
        </p:txBody>
      </p:sp>
      <p:sp>
        <p:nvSpPr>
          <p:cNvPr id="2061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2063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E88F2B-4F55-8D97-D276-5D0337DF9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9023" y="1738867"/>
            <a:ext cx="5659222" cy="357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946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08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308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</p:grpSp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3EE287E-0158-9BA2-A04B-E997D1B21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/>
              <a:t>Utjecaj pojačanja na signal</a:t>
            </a:r>
          </a:p>
        </p:txBody>
      </p:sp>
      <p:sp>
        <p:nvSpPr>
          <p:cNvPr id="308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308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3AF40C5-B0DD-6DAB-5F88-A88B98499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4804" y="1340841"/>
            <a:ext cx="5147659" cy="437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50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99DCDC7-59BE-B47D-F608-37F18A208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965799"/>
            <a:ext cx="4724400" cy="3239309"/>
          </a:xfrm>
        </p:spPr>
        <p:txBody>
          <a:bodyPr>
            <a:normAutofit/>
          </a:bodyPr>
          <a:lstStyle/>
          <a:p>
            <a:r>
              <a:rPr lang="hr-HR" sz="3200" dirty="0" err="1"/>
              <a:t>Višepojasna</a:t>
            </a:r>
            <a:r>
              <a:rPr lang="hr-HR" sz="3200" dirty="0"/>
              <a:t> kompresija</a:t>
            </a:r>
          </a:p>
          <a:p>
            <a:pPr lvl="1"/>
            <a:r>
              <a:rPr lang="hr-HR" sz="3200" i="0" dirty="0"/>
              <a:t>podjela audio signala na nekoliko frekvencijskih pojaseva koji se obrađuju neovisno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6277C08-6BF7-8EB7-9CA7-18B8DAF2C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64" y="1737604"/>
            <a:ext cx="52197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8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85250CC-A8A0-4B9D-10D1-7A446FA53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1987"/>
          </a:xfrm>
        </p:spPr>
        <p:txBody>
          <a:bodyPr>
            <a:normAutofit/>
          </a:bodyPr>
          <a:lstStyle/>
          <a:p>
            <a:r>
              <a:rPr lang="hr-HR" dirty="0"/>
              <a:t>JUCE </a:t>
            </a:r>
            <a:r>
              <a:rPr lang="hr-HR" dirty="0" err="1"/>
              <a:t>framework</a:t>
            </a:r>
            <a:endParaRPr lang="hr-HR" dirty="0"/>
          </a:p>
        </p:txBody>
      </p:sp>
      <p:graphicFrame>
        <p:nvGraphicFramePr>
          <p:cNvPr id="5" name="Rezervirano mjesto sadržaja 2">
            <a:extLst>
              <a:ext uri="{FF2B5EF4-FFF2-40B4-BE49-F238E27FC236}">
                <a16:creationId xmlns:a16="http://schemas.microsoft.com/office/drawing/2014/main" id="{0BA0E991-4C4C-166A-47D1-BC1388B99B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891422"/>
              </p:ext>
            </p:extLst>
          </p:nvPr>
        </p:nvGraphicFramePr>
        <p:xfrm>
          <a:off x="1371600" y="2003898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2377134"/>
      </p:ext>
    </p:extLst>
  </p:cSld>
  <p:clrMapOvr>
    <a:masterClrMapping/>
  </p:clrMapOvr>
</p:sld>
</file>

<file path=ppt/theme/theme1.xml><?xml version="1.0" encoding="utf-8"?>
<a:theme xmlns:a="http://schemas.openxmlformats.org/drawingml/2006/main" name="Žetva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TM10001105[[fn=Žetva]]</Template>
  <TotalTime>81</TotalTime>
  <Words>269</Words>
  <Application>Microsoft Office PowerPoint</Application>
  <PresentationFormat>Široki zaslon</PresentationFormat>
  <Paragraphs>62</Paragraphs>
  <Slides>17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1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17</vt:i4>
      </vt:variant>
    </vt:vector>
  </HeadingPairs>
  <TitlesOfParts>
    <vt:vector size="19" baseType="lpstr">
      <vt:lpstr>Franklin Gothic Book</vt:lpstr>
      <vt:lpstr>Žetva</vt:lpstr>
      <vt:lpstr>VST dodatak za višepojasnu kompresiju audiosignala</vt:lpstr>
      <vt:lpstr>Sadržaj</vt:lpstr>
      <vt:lpstr>Uvod</vt:lpstr>
      <vt:lpstr>Teorija rada kompresora audio signala</vt:lpstr>
      <vt:lpstr>Prag i omjer kompresije</vt:lpstr>
      <vt:lpstr>Vrijeme reakcije i vrijeme otpuštanja</vt:lpstr>
      <vt:lpstr>Utjecaj pojačanja na signal</vt:lpstr>
      <vt:lpstr>PowerPoint prezentacija</vt:lpstr>
      <vt:lpstr>JUCE framework</vt:lpstr>
      <vt:lpstr>Implementacija funkcionalnosti audio kompresora</vt:lpstr>
      <vt:lpstr>Implementacija korisničkog sučelja</vt:lpstr>
      <vt:lpstr>PowerPoint prezentacija</vt:lpstr>
      <vt:lpstr>ControlBar</vt:lpstr>
      <vt:lpstr>Višefunkcijski zaslon</vt:lpstr>
      <vt:lpstr>GlobalControls</vt:lpstr>
      <vt:lpstr>CompressorBandControls</vt:lpstr>
      <vt:lpstr>HVALA NA POZORNOSTI!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Boris Boronjek</dc:creator>
  <cp:lastModifiedBy>Boris Boronjek</cp:lastModifiedBy>
  <cp:revision>1</cp:revision>
  <dcterms:created xsi:type="dcterms:W3CDTF">2024-07-03T13:16:12Z</dcterms:created>
  <dcterms:modified xsi:type="dcterms:W3CDTF">2024-07-03T14:37:44Z</dcterms:modified>
</cp:coreProperties>
</file>