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711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52632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3494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5306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013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11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083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336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3349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32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13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223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0672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95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23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137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63CC-3294-48D8-984B-C407784F97C8}" type="datetimeFigureOut">
              <a:rPr lang="hr-HR" smtClean="0"/>
              <a:t>22.5.2025.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9F5E50-6A74-4DEB-8454-EEB0597CC76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67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6AFD-906F-F6BB-F478-6B7971BDD5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Mjerenje i analiza razumljivosti govora</a:t>
            </a:r>
            <a:br>
              <a:rPr lang="hr-HR" dirty="0"/>
            </a:br>
            <a:r>
              <a:rPr lang="hr-HR" dirty="0"/>
              <a:t>Primjena STI metode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D33BE-00D8-BEA4-0A44-D9598A9C8E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Student: Boris Boronjek</a:t>
            </a:r>
          </a:p>
          <a:p>
            <a:r>
              <a:rPr lang="hr-HR" dirty="0"/>
              <a:t>Mentor: Marko Horvat (ZEA)</a:t>
            </a:r>
          </a:p>
        </p:txBody>
      </p:sp>
    </p:spTree>
    <p:extLst>
      <p:ext uri="{BB962C8B-B14F-4D97-AF65-F5344CB8AC3E}">
        <p14:creationId xmlns:p14="http://schemas.microsoft.com/office/powerpoint/2010/main" val="283021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1A75-6490-3E9B-C3ED-B3A5612E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A9A-BA5E-22A6-9E32-A096A1A4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Tehnička osnova STI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EA7B-D9E4-28FA-9D68-C5A0CAB6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/>
          <a:lstStyle/>
          <a:p>
            <a:pPr lvl="1"/>
            <a:endParaRPr lang="hr-HR" dirty="0"/>
          </a:p>
          <a:p>
            <a:r>
              <a:rPr lang="hr-HR" dirty="0"/>
              <a:t>Utemeljena na modulacijskom prijenosu</a:t>
            </a:r>
          </a:p>
          <a:p>
            <a:pPr lvl="1"/>
            <a:r>
              <a:rPr lang="hr-HR" dirty="0"/>
              <a:t>STI se temelji na tome koliko prijenosni kanal zadržava amplitudnu modulaciju signala</a:t>
            </a:r>
          </a:p>
          <a:p>
            <a:pPr lvl="1"/>
            <a:r>
              <a:rPr lang="hr-HR" dirty="0"/>
              <a:t>Loši uvjeti smanjuju dubinu modulacije i time STI vrijednost</a:t>
            </a:r>
          </a:p>
          <a:p>
            <a:r>
              <a:rPr lang="hr-HR" dirty="0"/>
              <a:t>Brza i ponovljiva mjerenja</a:t>
            </a:r>
          </a:p>
          <a:p>
            <a:pPr lvl="1"/>
            <a:r>
              <a:rPr lang="hr-HR" dirty="0"/>
              <a:t>Moguća primjena u realnim uvjetima</a:t>
            </a:r>
          </a:p>
          <a:p>
            <a:pPr lvl="1"/>
            <a:r>
              <a:rPr lang="hr-HR" dirty="0"/>
              <a:t>Ne zahtijeva uključivanje stvarnih govornika ili slušatelja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11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71DEC-250C-A687-68A1-F76D4E4D2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495D-CBEF-D41D-EA74-050F1AE9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STIPA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1168-A922-3286-DAB5-0E3E3A91B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Pojednostavljena verzija STI metode</a:t>
            </a:r>
          </a:p>
          <a:p>
            <a:pPr lvl="1"/>
            <a:r>
              <a:rPr lang="hr-HR" dirty="0"/>
              <a:t>Prilagođeno za praktičnu i brzu primjenu u stvarnim prostorima</a:t>
            </a:r>
          </a:p>
          <a:p>
            <a:r>
              <a:rPr lang="hr-HR" dirty="0"/>
              <a:t>Brzo mjerenje</a:t>
            </a:r>
          </a:p>
          <a:p>
            <a:pPr lvl="1"/>
            <a:r>
              <a:rPr lang="hr-HR" dirty="0"/>
              <a:t>Traje manje od 20 sekundi</a:t>
            </a:r>
          </a:p>
          <a:p>
            <a:pPr lvl="1"/>
            <a:r>
              <a:rPr lang="hr-HR" dirty="0"/>
              <a:t>Mjeri dvije modulacijske frekvencije po oktavi</a:t>
            </a:r>
          </a:p>
          <a:p>
            <a:r>
              <a:rPr lang="hr-HR" dirty="0"/>
              <a:t>Jedinstveni testni signal</a:t>
            </a:r>
          </a:p>
          <a:p>
            <a:pPr lvl="1"/>
            <a:r>
              <a:rPr lang="hr-HR" dirty="0"/>
              <a:t>Modularni ružičasti šum umjesto 98 odvojenih mjerenja</a:t>
            </a:r>
          </a:p>
          <a:p>
            <a:r>
              <a:rPr lang="hr-HR" dirty="0"/>
              <a:t>Industrijski standard</a:t>
            </a:r>
          </a:p>
          <a:p>
            <a:pPr lvl="1"/>
            <a:r>
              <a:rPr lang="hr-HR" dirty="0"/>
              <a:t>Idealna za javne razglase, evakuacijske i sigurnosne sustave</a:t>
            </a:r>
          </a:p>
          <a:p>
            <a:r>
              <a:rPr lang="hr-HR" dirty="0"/>
              <a:t>Visoka pouzdanost</a:t>
            </a:r>
          </a:p>
          <a:p>
            <a:pPr lvl="1"/>
            <a:r>
              <a:rPr lang="hr-HR" dirty="0"/>
              <a:t>Unatoč kraćem trajanju, rezultati su dovoljno precizni za većinu primjena</a:t>
            </a:r>
          </a:p>
        </p:txBody>
      </p:sp>
    </p:spTree>
    <p:extLst>
      <p:ext uri="{BB962C8B-B14F-4D97-AF65-F5344CB8AC3E}">
        <p14:creationId xmlns:p14="http://schemas.microsoft.com/office/powerpoint/2010/main" val="284532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97E00-4D3A-4F1C-8676-596719EF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A651-44A0-C96C-6D6B-98463D20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Računanje STI vrijednosti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86D7-8253-9843-59B0-15950DC7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6637338" cy="4370917"/>
          </a:xfrm>
        </p:spPr>
        <p:txBody>
          <a:bodyPr>
            <a:normAutofit/>
          </a:bodyPr>
          <a:lstStyle/>
          <a:p>
            <a:r>
              <a:rPr lang="hr-HR" dirty="0"/>
              <a:t>Generiranje testnog signala</a:t>
            </a:r>
          </a:p>
          <a:p>
            <a:pPr lvl="1"/>
            <a:r>
              <a:rPr lang="hr-HR" dirty="0"/>
              <a:t>STIPA koristi modularni ružičasti šum (125Hz – 8kHz)</a:t>
            </a:r>
          </a:p>
          <a:p>
            <a:pPr lvl="1"/>
            <a:r>
              <a:rPr lang="hr-HR" dirty="0"/>
              <a:t>Emisija: akustički (zvučnik) ili elektronički (linijski ulaz)</a:t>
            </a:r>
          </a:p>
          <a:p>
            <a:r>
              <a:rPr lang="hr-HR" dirty="0"/>
              <a:t>Postavljanje mjernog uređaja</a:t>
            </a:r>
          </a:p>
          <a:p>
            <a:pPr lvl="1"/>
            <a:r>
              <a:rPr lang="hr-HR" dirty="0"/>
              <a:t>Mjerenje na pozicijama predviđenim za slušatelje</a:t>
            </a:r>
          </a:p>
          <a:p>
            <a:pPr lvl="1"/>
            <a:r>
              <a:rPr lang="hr-HR" dirty="0"/>
              <a:t>Korištenje mikrofona i analizatora s DSP-om</a:t>
            </a:r>
          </a:p>
          <a:p>
            <a:r>
              <a:rPr lang="hr-HR" dirty="0"/>
              <a:t>Izračun vrijednosti</a:t>
            </a:r>
          </a:p>
          <a:p>
            <a:pPr lvl="1"/>
            <a:r>
              <a:rPr lang="hr-HR" dirty="0"/>
              <a:t>Analiza gubitka modulacije zbog šuma i odjeka</a:t>
            </a:r>
          </a:p>
          <a:p>
            <a:pPr lvl="1"/>
            <a:r>
              <a:rPr lang="hr-HR" dirty="0"/>
              <a:t>STI se računa prema algoritmu iz IEC 60268-16 specifikacije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66A2DCF-43AA-BF3B-1CB3-87CEFC80F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350199"/>
              </p:ext>
            </p:extLst>
          </p:nvPr>
        </p:nvGraphicFramePr>
        <p:xfrm>
          <a:off x="7321550" y="3235992"/>
          <a:ext cx="4654550" cy="1213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>
                  <a:extLst>
                    <a:ext uri="{9D8B030D-6E8A-4147-A177-3AD203B41FA5}">
                      <a16:colId xmlns:a16="http://schemas.microsoft.com/office/drawing/2014/main" val="379003069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3428639004"/>
                    </a:ext>
                  </a:extLst>
                </a:gridCol>
              </a:tblGrid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STI vrijednost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Kvaliteta razumljivosti govora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3383489166"/>
                  </a:ext>
                </a:extLst>
              </a:tr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0.00 – 0.30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Loša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2297762610"/>
                  </a:ext>
                </a:extLst>
              </a:tr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0.30 – 0.45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Slaba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1120935802"/>
                  </a:ext>
                </a:extLst>
              </a:tr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0.45 – 0.60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Zadovoljavajuća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2296484949"/>
                  </a:ext>
                </a:extLst>
              </a:tr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0.60 – 0.75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Dobra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1549932877"/>
                  </a:ext>
                </a:extLst>
              </a:tr>
              <a:tr h="202251">
                <a:tc>
                  <a:txBody>
                    <a:bodyPr/>
                    <a:lstStyle/>
                    <a:p>
                      <a:r>
                        <a:rPr lang="hr-HR" sz="1000" dirty="0"/>
                        <a:t>0.75 – 1.00</a:t>
                      </a:r>
                    </a:p>
                  </a:txBody>
                  <a:tcPr marL="49870" marR="49870" marT="24936" marB="24936"/>
                </a:tc>
                <a:tc>
                  <a:txBody>
                    <a:bodyPr/>
                    <a:lstStyle/>
                    <a:p>
                      <a:r>
                        <a:rPr lang="hr-HR" sz="1000" dirty="0"/>
                        <a:t>Vrlo dobra</a:t>
                      </a:r>
                    </a:p>
                  </a:txBody>
                  <a:tcPr marL="49870" marR="49870" marT="24936" marB="24936"/>
                </a:tc>
                <a:extLst>
                  <a:ext uri="{0D108BD9-81ED-4DB2-BD59-A6C34878D82A}">
                    <a16:rowId xmlns:a16="http://schemas.microsoft.com/office/drawing/2014/main" val="34037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3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1207-4B7B-FB8B-F19C-973878F17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F6CE-BF1A-A12D-7CA6-6DA470DC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Računanje STI vrijednosti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C7E0-1652-8E5B-F4F5-11AB4953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/>
          <a:lstStyle/>
          <a:p>
            <a:r>
              <a:rPr lang="hr-HR" dirty="0"/>
              <a:t>Dodatni parametri</a:t>
            </a:r>
          </a:p>
          <a:p>
            <a:pPr lvl="1"/>
            <a:r>
              <a:rPr lang="hr-HR" dirty="0"/>
              <a:t>Paralelno se mjere pozadinska buka, vrijeme odjeka i signal-to-noise ratio</a:t>
            </a:r>
          </a:p>
          <a:p>
            <a:pPr lvl="1"/>
            <a:r>
              <a:rPr lang="hr-HR" dirty="0"/>
              <a:t>Moguća vizualizacija rezultata kao mapa prostora</a:t>
            </a:r>
          </a:p>
          <a:p>
            <a:r>
              <a:rPr lang="hr-HR" dirty="0"/>
              <a:t>Verifikacija i interpretacija</a:t>
            </a:r>
          </a:p>
          <a:p>
            <a:pPr lvl="1"/>
            <a:r>
              <a:rPr lang="hr-HR" dirty="0"/>
              <a:t>Mjerenje na više točaka radi pouzdanosti</a:t>
            </a:r>
          </a:p>
          <a:p>
            <a:pPr lvl="1"/>
            <a:r>
              <a:rPr lang="hr-HR" dirty="0"/>
              <a:t>Usporedba s preporukama za određene prostore</a:t>
            </a:r>
          </a:p>
        </p:txBody>
      </p:sp>
    </p:spTree>
    <p:extLst>
      <p:ext uri="{BB962C8B-B14F-4D97-AF65-F5344CB8AC3E}">
        <p14:creationId xmlns:p14="http://schemas.microsoft.com/office/powerpoint/2010/main" val="19086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7411-64BC-853F-9AE7-C78E7266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79FD-63B6-F8E3-018E-E63F7602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Praktična primjena STI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A45A-4E43-5731-8E6A-47664D74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Sustavi za uzbunjivanje i evakuaciju</a:t>
            </a:r>
          </a:p>
          <a:p>
            <a:pPr lvl="1"/>
            <a:r>
              <a:rPr lang="hr-HR" dirty="0"/>
              <a:t>Voice Alarm - VA</a:t>
            </a:r>
          </a:p>
          <a:p>
            <a:r>
              <a:rPr lang="hr-HR" dirty="0"/>
              <a:t>Javni razglasni sustavi</a:t>
            </a:r>
          </a:p>
          <a:p>
            <a:pPr lvl="1"/>
            <a:r>
              <a:rPr lang="hr-HR" dirty="0"/>
              <a:t>Public Address - PA</a:t>
            </a:r>
          </a:p>
          <a:p>
            <a:r>
              <a:rPr lang="hr-HR" dirty="0"/>
              <a:t>Sustavi u industriji</a:t>
            </a:r>
          </a:p>
          <a:p>
            <a:pPr lvl="1"/>
            <a:r>
              <a:rPr lang="hr-HR" dirty="0"/>
              <a:t>Tvornice, elektrane, naftne platforme</a:t>
            </a:r>
          </a:p>
          <a:p>
            <a:r>
              <a:rPr lang="hr-HR" dirty="0"/>
              <a:t>Prostori s velikim brojem ljudi</a:t>
            </a:r>
          </a:p>
          <a:p>
            <a:pPr lvl="1"/>
            <a:r>
              <a:rPr lang="hr-HR" dirty="0"/>
              <a:t>Zračne luke, željezničke stanice, stadioni, trgovački centri, bolnice, muzeji, konferencijske dvorane</a:t>
            </a:r>
          </a:p>
          <a:p>
            <a:r>
              <a:rPr lang="hr-HR" dirty="0"/>
              <a:t>Obrazovne i kulturne institucije</a:t>
            </a:r>
          </a:p>
          <a:p>
            <a:pPr lvl="1"/>
            <a:r>
              <a:rPr lang="hr-HR" dirty="0"/>
              <a:t>Predavaonice, koncertne i kino dvorane</a:t>
            </a:r>
          </a:p>
        </p:txBody>
      </p:sp>
    </p:spTree>
    <p:extLst>
      <p:ext uri="{BB962C8B-B14F-4D97-AF65-F5344CB8AC3E}">
        <p14:creationId xmlns:p14="http://schemas.microsoft.com/office/powerpoint/2010/main" val="19121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03D4-B80D-2AB6-98FB-11DC05017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35B8-231E-D64C-F2E5-EDC95EF2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Prednosti i ograničenja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7C81-8B52-D07A-DA15-A51B4FEE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1"/>
            <a:ext cx="8534400" cy="2381250"/>
          </a:xfrm>
        </p:spPr>
        <p:txBody>
          <a:bodyPr/>
          <a:lstStyle/>
          <a:p>
            <a:r>
              <a:rPr lang="hr-HR" dirty="0"/>
              <a:t>Prednosti</a:t>
            </a:r>
          </a:p>
          <a:p>
            <a:pPr lvl="1"/>
            <a:r>
              <a:rPr lang="hr-HR" dirty="0"/>
              <a:t>Brzo i standardizirano mjerenje razumljivosti govora</a:t>
            </a:r>
          </a:p>
          <a:p>
            <a:pPr lvl="1"/>
            <a:r>
              <a:rPr lang="hr-HR" dirty="0"/>
              <a:t>Praktična primjena uz STIPA metodu u stvarnim prostorima</a:t>
            </a:r>
          </a:p>
          <a:p>
            <a:pPr lvl="1"/>
            <a:r>
              <a:rPr lang="hr-HR" dirty="0"/>
              <a:t>Rezultati usporedivi među različitim sustavima</a:t>
            </a:r>
          </a:p>
          <a:p>
            <a:pPr lvl="1"/>
            <a:r>
              <a:rPr lang="hr-HR" dirty="0"/>
              <a:t>Pogodna za ocjenu evakuacijskih i PA sustava</a:t>
            </a:r>
          </a:p>
        </p:txBody>
      </p:sp>
    </p:spTree>
    <p:extLst>
      <p:ext uri="{BB962C8B-B14F-4D97-AF65-F5344CB8AC3E}">
        <p14:creationId xmlns:p14="http://schemas.microsoft.com/office/powerpoint/2010/main" val="386364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2E4A4-29D3-1569-3137-EE115F4C8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2B11-9B29-7B52-AEF5-0C4EDDAA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Prednosti i ograničenja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F64-B926-289A-4153-D3D29AF9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 lnSpcReduction="10000"/>
          </a:bodyPr>
          <a:lstStyle/>
          <a:p>
            <a:r>
              <a:rPr lang="hr-HR" dirty="0"/>
              <a:t>Ograničenja</a:t>
            </a:r>
          </a:p>
          <a:p>
            <a:pPr lvl="1"/>
            <a:r>
              <a:rPr lang="hr-HR" dirty="0"/>
              <a:t>Bežični signali i dropouti: Povremeni gubitci signala ne utječu bitno na STI, ali smanjuju subjektivnu razumljivost</a:t>
            </a:r>
          </a:p>
          <a:p>
            <a:pPr lvl="1"/>
            <a:r>
              <a:rPr lang="hr-HR" dirty="0"/>
              <a:t>Digitalni prijenos (jitter, kompresija): STI može podcijeniti stvarnu jasnoću u digitalnim sustavima</a:t>
            </a:r>
          </a:p>
          <a:p>
            <a:pPr lvl="1"/>
            <a:r>
              <a:rPr lang="hr-HR" dirty="0"/>
              <a:t>Neprirodni uvjeti mjerenja: Preniska buka i umjetni uvjeti mogu dati nerealno dobre rezultate</a:t>
            </a:r>
          </a:p>
          <a:p>
            <a:pPr lvl="1"/>
            <a:r>
              <a:rPr lang="hr-HR" dirty="0"/>
              <a:t>Refleksije i jeka: STI ne prepoznaje sve efekte sekundarnih odjeka koji narušavaju govor</a:t>
            </a:r>
          </a:p>
          <a:p>
            <a:pPr lvl="1"/>
            <a:r>
              <a:rPr lang="hr-HR" dirty="0"/>
              <a:t>Neadekvatan frekvencijski odziv: Neujednačen zvuk može proći nezapaženo kroz STI</a:t>
            </a:r>
          </a:p>
          <a:p>
            <a:pPr lvl="1"/>
            <a:r>
              <a:rPr lang="hr-HR" dirty="0"/>
              <a:t>Ograničenja kod specifičnih korisnika: ne predviđa točno razumljivost za osobe s slušnim oštećenjem</a:t>
            </a:r>
          </a:p>
          <a:p>
            <a:pPr lvl="1"/>
            <a:r>
              <a:rPr lang="hr-HR" dirty="0"/>
              <a:t>Impulsna i fluktuirajuća buka: STI ne prikazuje točno utjecaj šuma koji se stalno mijenja</a:t>
            </a:r>
          </a:p>
        </p:txBody>
      </p:sp>
    </p:spTree>
    <p:extLst>
      <p:ext uri="{BB962C8B-B14F-4D97-AF65-F5344CB8AC3E}">
        <p14:creationId xmlns:p14="http://schemas.microsoft.com/office/powerpoint/2010/main" val="372871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260A4-A377-32CB-72BC-E0C5396CA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9B74-4291-249D-3D06-E570B9BDA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0820-DDD4-7E67-8656-DC067ADEB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/>
          <a:lstStyle/>
          <a:p>
            <a:r>
              <a:rPr lang="hr-HR" dirty="0"/>
              <a:t>STI je standardizirana metoda za mjerenje razumljivosti govora u prostoru</a:t>
            </a:r>
          </a:p>
          <a:p>
            <a:r>
              <a:rPr lang="hr-HR" dirty="0"/>
              <a:t>Omogućuje brzu i objektivnu procjenu razumljivosti govora</a:t>
            </a:r>
          </a:p>
          <a:p>
            <a:r>
              <a:rPr lang="hr-HR" dirty="0"/>
              <a:t>Jednostavna i široko primjenjiva, ali ima ograničenja u složenim uvjetima</a:t>
            </a:r>
          </a:p>
          <a:p>
            <a:r>
              <a:rPr lang="hr-HR" dirty="0"/>
              <a:t>Preporučuje se dopuna rezultatima s dodatnim analizama i testiranjima</a:t>
            </a:r>
          </a:p>
          <a:p>
            <a:r>
              <a:rPr lang="hr-HR" dirty="0"/>
              <a:t>Daljnji razvoj STI metode je ključan za prilagodbu novim tehnologijama i uvjetima slušanja</a:t>
            </a:r>
          </a:p>
        </p:txBody>
      </p:sp>
    </p:spTree>
    <p:extLst>
      <p:ext uri="{BB962C8B-B14F-4D97-AF65-F5344CB8AC3E}">
        <p14:creationId xmlns:p14="http://schemas.microsoft.com/office/powerpoint/2010/main" val="2605916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02E6-ABDA-AEF3-6580-FBFC7D4A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D79BA-087D-1D5D-D693-67D2DD7A9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965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2C72-9209-0400-B0E1-6A1A20A8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BA62-EBB8-4506-9FE0-F14202A2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Uvod</a:t>
            </a:r>
          </a:p>
          <a:p>
            <a:r>
              <a:rPr lang="hr-HR" dirty="0"/>
              <a:t>Što je STI?</a:t>
            </a:r>
          </a:p>
          <a:p>
            <a:r>
              <a:rPr lang="hr-HR" dirty="0"/>
              <a:t>Faktori koji utječu na razumljivost govora</a:t>
            </a:r>
          </a:p>
          <a:p>
            <a:r>
              <a:rPr lang="hr-HR" dirty="0"/>
              <a:t>Tehnička osnova STI metode</a:t>
            </a:r>
          </a:p>
          <a:p>
            <a:r>
              <a:rPr lang="hr-HR" dirty="0"/>
              <a:t>STIPA</a:t>
            </a:r>
          </a:p>
          <a:p>
            <a:r>
              <a:rPr lang="hr-HR" dirty="0"/>
              <a:t>Računanje STI vrijednosti</a:t>
            </a:r>
          </a:p>
          <a:p>
            <a:r>
              <a:rPr lang="hr-HR" dirty="0"/>
              <a:t>Praktična primjena STI metode</a:t>
            </a:r>
          </a:p>
          <a:p>
            <a:r>
              <a:rPr lang="hr-HR" dirty="0"/>
              <a:t>Prednosti i ograničenja</a:t>
            </a:r>
          </a:p>
          <a:p>
            <a:r>
              <a:rPr lang="hr-HR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216976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29797-B646-8E08-D469-C2ACF55FA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591D-C59A-FB30-A902-B0F2FD9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86DE9-024B-F113-8EAD-D40E8AE0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/>
          <a:lstStyle/>
          <a:p>
            <a:r>
              <a:rPr lang="hr-HR" dirty="0"/>
              <a:t>Razumljivost govora ključna je za učinkovitu komunikaciju</a:t>
            </a:r>
          </a:p>
          <a:p>
            <a:r>
              <a:rPr lang="hr-HR" dirty="0"/>
              <a:t>Posebno važna u javnim razglasima, evakuacijskim sustavima i obrazovanju</a:t>
            </a:r>
          </a:p>
          <a:p>
            <a:r>
              <a:rPr lang="hr-HR" dirty="0"/>
              <a:t>Na kvalitetu govora utječu buka, akustika prostora i tehničke karakteristike</a:t>
            </a:r>
          </a:p>
          <a:p>
            <a:r>
              <a:rPr lang="hr-HR" dirty="0"/>
              <a:t>STI omogućuje objektivno mjerenje razumljivosti</a:t>
            </a:r>
          </a:p>
          <a:p>
            <a:r>
              <a:rPr lang="hr-HR" dirty="0"/>
              <a:t>STI standardiziran u IEC 60268-16 koji je široko primjenjivan</a:t>
            </a:r>
          </a:p>
          <a:p>
            <a:r>
              <a:rPr lang="hr-HR" dirty="0"/>
              <a:t>Cilj rada: prikaz teorije, primjene i značaja STI metode</a:t>
            </a:r>
          </a:p>
        </p:txBody>
      </p:sp>
    </p:spTree>
    <p:extLst>
      <p:ext uri="{BB962C8B-B14F-4D97-AF65-F5344CB8AC3E}">
        <p14:creationId xmlns:p14="http://schemas.microsoft.com/office/powerpoint/2010/main" val="10473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AFDFD-AFA0-490B-F344-435CD3AE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A736-D839-B21D-5679-977F158E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Što je STI?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F296-9B09-AB74-20E1-B3108FA4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/>
          <a:lstStyle/>
          <a:p>
            <a:r>
              <a:rPr lang="hr-HR" dirty="0"/>
              <a:t>STI (Speech Transmission Index) </a:t>
            </a:r>
          </a:p>
          <a:p>
            <a:pPr lvl="1"/>
            <a:r>
              <a:rPr lang="hr-HR" dirty="0"/>
              <a:t>mjera razumljivosti govora</a:t>
            </a:r>
          </a:p>
          <a:p>
            <a:pPr lvl="1"/>
            <a:r>
              <a:rPr lang="hr-HR" dirty="0"/>
              <a:t>Raspon od 0 do 1</a:t>
            </a:r>
          </a:p>
          <a:p>
            <a:r>
              <a:rPr lang="hr-HR" dirty="0"/>
              <a:t>Objektivna procjena kvalitete prijenosa govora bez utjecaja slušatelja ili govornika</a:t>
            </a:r>
          </a:p>
          <a:p>
            <a:r>
              <a:rPr lang="hr-HR" dirty="0"/>
              <a:t>Široko primjenjiv u sustavima gdje je razumljivost govora kritična za sigurnost i učinkovitost</a:t>
            </a:r>
          </a:p>
          <a:p>
            <a:r>
              <a:rPr lang="hr-HR" dirty="0"/>
              <a:t>IEC 60268-16 standard</a:t>
            </a:r>
          </a:p>
          <a:p>
            <a:pPr lvl="1"/>
            <a:r>
              <a:rPr lang="hr-HR" dirty="0"/>
              <a:t>Međunarodni standard za primjenu STI metode</a:t>
            </a:r>
          </a:p>
          <a:p>
            <a:pPr lvl="1"/>
            <a:r>
              <a:rPr lang="hr-HR" dirty="0"/>
              <a:t>Definira modele, testne signale i metode mjerenja</a:t>
            </a:r>
          </a:p>
          <a:p>
            <a:pPr lvl="1"/>
            <a:r>
              <a:rPr lang="hr-HR" dirty="0"/>
              <a:t>Osigurava dosljednost i usporedivost rezultata</a:t>
            </a:r>
          </a:p>
        </p:txBody>
      </p:sp>
    </p:spTree>
    <p:extLst>
      <p:ext uri="{BB962C8B-B14F-4D97-AF65-F5344CB8AC3E}">
        <p14:creationId xmlns:p14="http://schemas.microsoft.com/office/powerpoint/2010/main" val="406089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0ADC-CD76-CD0E-E9CA-796A18B6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5C08-D20E-606D-3781-875A04DD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Značenje STI vrijednosti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EFAD1D-B0A1-DA2C-3447-D061349A9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882329"/>
              </p:ext>
            </p:extLst>
          </p:nvPr>
        </p:nvGraphicFramePr>
        <p:xfrm>
          <a:off x="925513" y="2413000"/>
          <a:ext cx="8534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79003069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428639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STI vrijednost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Kvaliteta razumljivosti govora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48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0.00 – 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Loša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6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0.30 – 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Slaba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35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0.45 – 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Zadovoljavajuća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484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0.60 – 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Dobra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3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/>
                        <a:t>0.75 –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Vrlo dobra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7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40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12FED-5711-C434-7C45-646FF7E2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7EE0-D098-E030-B8D4-80C6B20A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>
            <a:normAutofit fontScale="90000"/>
          </a:bodyPr>
          <a:lstStyle/>
          <a:p>
            <a:r>
              <a:rPr lang="hr-HR" dirty="0"/>
              <a:t>Faktori koji utječu na razumljivost govora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303D-484F-4368-6051-CB1FCDC4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Kvaliteta sustava ozvučenja</a:t>
            </a:r>
          </a:p>
          <a:p>
            <a:pPr lvl="1"/>
            <a:r>
              <a:rPr lang="hr-HR" dirty="0"/>
              <a:t>Ispravna konfiguracija i podešenost sustava</a:t>
            </a:r>
          </a:p>
          <a:p>
            <a:pPr lvl="1"/>
            <a:r>
              <a:rPr lang="hr-HR" dirty="0"/>
              <a:t>Ravnomjerna pokrivenost prostora</a:t>
            </a:r>
          </a:p>
          <a:p>
            <a:pPr lvl="1"/>
            <a:r>
              <a:rPr lang="hr-HR" dirty="0"/>
              <a:t>Izbjegavanje izobličenja i loše usmjerenosti zvuka</a:t>
            </a:r>
          </a:p>
          <a:p>
            <a:r>
              <a:rPr lang="hr-HR" dirty="0"/>
              <a:t>Zvučni tlak (SPL)</a:t>
            </a:r>
          </a:p>
          <a:p>
            <a:pPr lvl="1"/>
            <a:r>
              <a:rPr lang="hr-HR" dirty="0"/>
              <a:t>Mora biti dovoljno iznad ambijentalne buke</a:t>
            </a:r>
          </a:p>
          <a:p>
            <a:pPr lvl="1"/>
            <a:r>
              <a:rPr lang="hr-HR" dirty="0"/>
              <a:t>Previsok SPL uzrokuje distorziju</a:t>
            </a:r>
          </a:p>
          <a:p>
            <a:pPr lvl="1"/>
            <a:r>
              <a:rPr lang="hr-HR" dirty="0"/>
              <a:t>Prenizak SPL dovodi do maskiranja govora</a:t>
            </a:r>
          </a:p>
          <a:p>
            <a:r>
              <a:rPr lang="hr-HR" dirty="0"/>
              <a:t>Ambijentalna buka</a:t>
            </a:r>
          </a:p>
          <a:p>
            <a:pPr lvl="1"/>
            <a:r>
              <a:rPr lang="hr-HR" dirty="0"/>
              <a:t>Trajna buka iz okoline</a:t>
            </a:r>
          </a:p>
          <a:p>
            <a:pPr lvl="1"/>
            <a:r>
              <a:rPr lang="hr-HR" dirty="0"/>
              <a:t>Maskiranje govora ako su frekvencije slične</a:t>
            </a:r>
          </a:p>
        </p:txBody>
      </p:sp>
    </p:spTree>
    <p:extLst>
      <p:ext uri="{BB962C8B-B14F-4D97-AF65-F5344CB8AC3E}">
        <p14:creationId xmlns:p14="http://schemas.microsoft.com/office/powerpoint/2010/main" val="3317395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F612C-6185-3778-835C-B1A9578B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6E74-8691-7CFE-D5E3-6C383F77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>
            <a:normAutofit fontScale="90000"/>
          </a:bodyPr>
          <a:lstStyle/>
          <a:p>
            <a:r>
              <a:rPr lang="hr-HR" dirty="0"/>
              <a:t>Faktori koji utječu na razumljivost govora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D4E8-3C57-D078-0683-C143D6B3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Vrijeme odjeka (RT60)</a:t>
            </a:r>
          </a:p>
          <a:p>
            <a:pPr lvl="1"/>
            <a:r>
              <a:rPr lang="hr-HR" dirty="0"/>
              <a:t>Predug odjek smanjuje jasnoću slogova i riječi</a:t>
            </a:r>
          </a:p>
          <a:p>
            <a:pPr lvl="1"/>
            <a:r>
              <a:rPr lang="hr-HR" dirty="0"/>
              <a:t>Premala relaksija može govor učiniti neprirodnim</a:t>
            </a:r>
          </a:p>
          <a:p>
            <a:r>
              <a:rPr lang="hr-HR" dirty="0"/>
              <a:t>Frekvencijski odziv šuma</a:t>
            </a:r>
          </a:p>
          <a:p>
            <a:pPr lvl="1"/>
            <a:r>
              <a:rPr lang="hr-HR" dirty="0"/>
              <a:t>Ključne frekvencije govora: 250Hz – 4kHz</a:t>
            </a:r>
          </a:p>
          <a:p>
            <a:pPr lvl="1"/>
            <a:r>
              <a:rPr lang="hr-HR" dirty="0"/>
              <a:t>Neuravnotežen odziv smanjuje jasnoću</a:t>
            </a:r>
          </a:p>
          <a:p>
            <a:r>
              <a:rPr lang="hr-HR" dirty="0"/>
              <a:t>Maskiranje</a:t>
            </a:r>
          </a:p>
          <a:p>
            <a:pPr lvl="1"/>
            <a:r>
              <a:rPr lang="hr-HR" dirty="0"/>
              <a:t>Pozadinska buka zaklanja govor</a:t>
            </a:r>
          </a:p>
          <a:p>
            <a:pPr lvl="1"/>
            <a:r>
              <a:rPr lang="hr-HR" dirty="0"/>
              <a:t>Preklapanje u frekvenciji i vremenu</a:t>
            </a:r>
          </a:p>
          <a:p>
            <a:pPr lvl="1"/>
            <a:r>
              <a:rPr lang="hr-HR" dirty="0"/>
              <a:t>Smanjuje razumljivost zvuka</a:t>
            </a:r>
          </a:p>
        </p:txBody>
      </p:sp>
    </p:spTree>
    <p:extLst>
      <p:ext uri="{BB962C8B-B14F-4D97-AF65-F5344CB8AC3E}">
        <p14:creationId xmlns:p14="http://schemas.microsoft.com/office/powerpoint/2010/main" val="324006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1EB0-40EF-6148-3520-9BFAE344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66C5-B9D4-0E38-E4A4-F8085287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>
            <a:normAutofit fontScale="90000"/>
          </a:bodyPr>
          <a:lstStyle/>
          <a:p>
            <a:r>
              <a:rPr lang="hr-HR" dirty="0"/>
              <a:t>Faktori koji utječu na razumljivost govora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E89F-0826-5965-0CED-3AA7CFE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1"/>
            <a:ext cx="8534400" cy="2089150"/>
          </a:xfrm>
        </p:spPr>
        <p:txBody>
          <a:bodyPr/>
          <a:lstStyle/>
          <a:p>
            <a:r>
              <a:rPr lang="hr-HR" dirty="0"/>
              <a:t>Utjecaj prisutnih osoba</a:t>
            </a:r>
          </a:p>
          <a:p>
            <a:pPr lvl="1"/>
            <a:r>
              <a:rPr lang="hr-HR" dirty="0"/>
              <a:t>Stvaraju šum</a:t>
            </a:r>
          </a:p>
          <a:p>
            <a:pPr lvl="1"/>
            <a:r>
              <a:rPr lang="hr-HR" dirty="0"/>
              <a:t>Apsorbiraju zvuk i time smanjuju odjek</a:t>
            </a:r>
          </a:p>
          <a:p>
            <a:pPr lvl="1"/>
            <a:r>
              <a:rPr lang="hr-HR" dirty="0"/>
              <a:t>Efekt može biti pozitivan ili negativan</a:t>
            </a:r>
          </a:p>
        </p:txBody>
      </p:sp>
    </p:spTree>
    <p:extLst>
      <p:ext uri="{BB962C8B-B14F-4D97-AF65-F5344CB8AC3E}">
        <p14:creationId xmlns:p14="http://schemas.microsoft.com/office/powerpoint/2010/main" val="307058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1750E-18B9-05A5-5692-511D0272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530F-8C2E-DD58-29FE-A593CE90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8534400" cy="768350"/>
          </a:xfrm>
        </p:spPr>
        <p:txBody>
          <a:bodyPr/>
          <a:lstStyle/>
          <a:p>
            <a:r>
              <a:rPr lang="hr-HR" dirty="0"/>
              <a:t>Tehnička osnova STI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51A5-0C6F-95D4-9402-D85453C3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57350"/>
            <a:ext cx="8534400" cy="4370917"/>
          </a:xfrm>
        </p:spPr>
        <p:txBody>
          <a:bodyPr>
            <a:normAutofit/>
          </a:bodyPr>
          <a:lstStyle/>
          <a:p>
            <a:r>
              <a:rPr lang="hr-HR" dirty="0"/>
              <a:t>STI mjeri razumljivost govora</a:t>
            </a:r>
          </a:p>
          <a:p>
            <a:pPr lvl="1"/>
            <a:r>
              <a:rPr lang="hr-HR" dirty="0"/>
              <a:t>Numerička vrijednost između 0 i 1</a:t>
            </a:r>
          </a:p>
          <a:p>
            <a:pPr lvl="1"/>
            <a:r>
              <a:rPr lang="hr-HR" dirty="0"/>
              <a:t>Održava degradaciju govornog signala kroz prijenosni kanal</a:t>
            </a:r>
          </a:p>
          <a:p>
            <a:r>
              <a:rPr lang="hr-HR" dirty="0"/>
              <a:t>Testni signal i analiza odgovora</a:t>
            </a:r>
          </a:p>
          <a:p>
            <a:pPr lvl="1"/>
            <a:r>
              <a:rPr lang="hr-HR" dirty="0"/>
              <a:t>Korištenje standardiziranog testnog signala</a:t>
            </a:r>
          </a:p>
          <a:p>
            <a:pPr lvl="1"/>
            <a:r>
              <a:rPr lang="hr-HR" dirty="0"/>
              <a:t>Signal se reproducira kroz sustav i uspoređuje s primljenim signalom</a:t>
            </a:r>
          </a:p>
          <a:p>
            <a:r>
              <a:rPr lang="hr-HR" dirty="0"/>
              <a:t>Fokus na prijenosni kanal</a:t>
            </a:r>
          </a:p>
          <a:p>
            <a:pPr lvl="1"/>
            <a:r>
              <a:rPr lang="hr-HR" dirty="0"/>
              <a:t>Uklanja subjektivne varijable</a:t>
            </a:r>
          </a:p>
          <a:p>
            <a:pPr lvl="1"/>
            <a:r>
              <a:rPr lang="hr-HR" dirty="0"/>
              <a:t>Omogućuje objektivnu usporedbu različitih sustava i prostora</a:t>
            </a:r>
          </a:p>
        </p:txBody>
      </p:sp>
    </p:spTree>
    <p:extLst>
      <p:ext uri="{BB962C8B-B14F-4D97-AF65-F5344CB8AC3E}">
        <p14:creationId xmlns:p14="http://schemas.microsoft.com/office/powerpoint/2010/main" val="28570096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</TotalTime>
  <Words>859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Mjerenje i analiza razumljivosti govora Primjena STI metode</vt:lpstr>
      <vt:lpstr>Sadržaj</vt:lpstr>
      <vt:lpstr>Uvod</vt:lpstr>
      <vt:lpstr>Što je STI?</vt:lpstr>
      <vt:lpstr>Značenje STI vrijednosti</vt:lpstr>
      <vt:lpstr>Faktori koji utječu na razumljivost govora</vt:lpstr>
      <vt:lpstr>Faktori koji utječu na razumljivost govora</vt:lpstr>
      <vt:lpstr>Faktori koji utječu na razumljivost govora</vt:lpstr>
      <vt:lpstr>Tehnička osnova STI metode</vt:lpstr>
      <vt:lpstr>Tehnička osnova STI metode</vt:lpstr>
      <vt:lpstr>STIPA</vt:lpstr>
      <vt:lpstr>Računanje STI vrijednosti</vt:lpstr>
      <vt:lpstr>Računanje STI vrijednosti</vt:lpstr>
      <vt:lpstr>Praktična primjena STI metode</vt:lpstr>
      <vt:lpstr>Prednosti i ograničenja</vt:lpstr>
      <vt:lpstr>Prednosti i ograničenja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11</cp:revision>
  <dcterms:created xsi:type="dcterms:W3CDTF">2025-05-18T12:52:37Z</dcterms:created>
  <dcterms:modified xsi:type="dcterms:W3CDTF">2025-05-22T16:32:40Z</dcterms:modified>
</cp:coreProperties>
</file>