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73" r:id="rId7"/>
    <p:sldId id="272" r:id="rId8"/>
    <p:sldId id="259" r:id="rId9"/>
    <p:sldId id="274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78" r:id="rId21"/>
    <p:sldId id="277" r:id="rId22"/>
    <p:sldId id="275" r:id="rId23"/>
    <p:sldId id="276" r:id="rId24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06E97-E92B-4D8C-9245-D80B747F2263}" v="55" dt="2024-01-29T19:10:18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juce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hr-HR" dirty="0"/>
              <a:t>Izrada </a:t>
            </a:r>
            <a:r>
              <a:rPr lang="hr-HR" dirty="0" err="1"/>
              <a:t>plugina</a:t>
            </a:r>
            <a:r>
              <a:rPr lang="hr-HR" dirty="0"/>
              <a:t> za </a:t>
            </a:r>
            <a:r>
              <a:rPr lang="hr-HR" dirty="0" err="1"/>
              <a:t>ekvilizaciju</a:t>
            </a:r>
            <a:r>
              <a:rPr lang="hr-HR" dirty="0"/>
              <a:t> pomoću JUCE </a:t>
            </a:r>
            <a:r>
              <a:rPr lang="hr-HR" dirty="0" err="1"/>
              <a:t>Frameworka</a:t>
            </a:r>
            <a:r>
              <a:rPr lang="hr-HR" dirty="0"/>
              <a:t> u C++-u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4119049"/>
            <a:ext cx="3533132" cy="17526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hr-HR" dirty="0"/>
              <a:t>Boris </a:t>
            </a:r>
            <a:r>
              <a:rPr lang="hr-HR" dirty="0" err="1"/>
              <a:t>Boronjek</a:t>
            </a:r>
            <a:endParaRPr lang="hr-HR" dirty="0"/>
          </a:p>
          <a:p>
            <a:pPr rtl="0"/>
            <a:r>
              <a:rPr lang="hr-HR" dirty="0"/>
              <a:t>Daniel </a:t>
            </a:r>
            <a:r>
              <a:rPr lang="hr-HR" dirty="0" err="1"/>
              <a:t>košmerl</a:t>
            </a:r>
            <a:endParaRPr lang="hr-HR" dirty="0"/>
          </a:p>
          <a:p>
            <a:pPr rtl="0"/>
            <a:r>
              <a:rPr lang="hr-HR" dirty="0"/>
              <a:t>Nikola </a:t>
            </a:r>
            <a:r>
              <a:rPr lang="hr-HR" dirty="0" err="1"/>
              <a:t>antolović</a:t>
            </a:r>
            <a:endParaRPr lang="hr-HR" dirty="0"/>
          </a:p>
          <a:p>
            <a:pPr rtl="0"/>
            <a:r>
              <a:rPr lang="hr-HR" dirty="0"/>
              <a:t>Zvonko </a:t>
            </a:r>
            <a:r>
              <a:rPr lang="hr-HR" dirty="0" err="1"/>
              <a:t>lelas</a:t>
            </a:r>
            <a:endParaRPr lang="hr-HR" dirty="0"/>
          </a:p>
          <a:p>
            <a:pPr rtl="0"/>
            <a:r>
              <a:rPr lang="hr-HR" dirty="0"/>
              <a:t>Vedran </a:t>
            </a:r>
            <a:r>
              <a:rPr lang="hr-HR" dirty="0" err="1"/>
              <a:t>mesaR</a:t>
            </a:r>
            <a:endParaRPr lang="en-gb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1D63310-0013-8C61-6C2A-D8C340A80D1D}"/>
              </a:ext>
            </a:extLst>
          </p:cNvPr>
          <p:cNvSpPr txBox="1">
            <a:spLocks/>
          </p:cNvSpPr>
          <p:nvPr/>
        </p:nvSpPr>
        <p:spPr>
          <a:xfrm>
            <a:off x="6509014" y="4305171"/>
            <a:ext cx="3821164" cy="138035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r-HR" dirty="0"/>
              <a:t>Antonio </a:t>
            </a:r>
            <a:r>
              <a:rPr lang="hr-HR" dirty="0" err="1"/>
              <a:t>petošić</a:t>
            </a:r>
            <a:endParaRPr lang="hr-HR" dirty="0"/>
          </a:p>
          <a:p>
            <a:pPr algn="r"/>
            <a:r>
              <a:rPr lang="hr-HR" dirty="0"/>
              <a:t>Kristian </a:t>
            </a:r>
            <a:r>
              <a:rPr lang="hr-HR" dirty="0" err="1"/>
              <a:t>jambrošić</a:t>
            </a:r>
            <a:endParaRPr lang="hr-HR" dirty="0"/>
          </a:p>
          <a:p>
            <a:pPr algn="r"/>
            <a:r>
              <a:rPr lang="hr-HR" dirty="0"/>
              <a:t>Marko </a:t>
            </a:r>
            <a:r>
              <a:rPr lang="hr-HR" dirty="0" err="1"/>
              <a:t>horvat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B15F4-20CE-7DBD-E8F6-07F37FA9B64F}"/>
              </a:ext>
            </a:extLst>
          </p:cNvPr>
          <p:cNvSpPr txBox="1"/>
          <p:nvPr/>
        </p:nvSpPr>
        <p:spPr>
          <a:xfrm>
            <a:off x="2563650" y="293559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Studenti: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0AFCE-55BF-BE2B-2EB7-BAFF521D3CDE}"/>
              </a:ext>
            </a:extLst>
          </p:cNvPr>
          <p:cNvSpPr txBox="1"/>
          <p:nvPr/>
        </p:nvSpPr>
        <p:spPr>
          <a:xfrm>
            <a:off x="7447488" y="3095076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/>
              <a:t>Nastavnici: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203-3D3E-2A92-9ED5-F9D27520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Low-cut</a:t>
            </a:r>
            <a:r>
              <a:rPr lang="hr-HR" dirty="0"/>
              <a:t> frekvencija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D12E-BF5E-C6F5-63BE-445FD05D9880}"/>
              </a:ext>
            </a:extLst>
          </p:cNvPr>
          <p:cNvSpPr txBox="1"/>
          <p:nvPr/>
        </p:nvSpPr>
        <p:spPr>
          <a:xfrm>
            <a:off x="1218883" y="1772816"/>
            <a:ext cx="1020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Postavljanje frekvencije na kojoj počinje </a:t>
            </a:r>
            <a:r>
              <a:rPr lang="hr-HR" sz="2800" dirty="0" err="1"/>
              <a:t>low-cut</a:t>
            </a:r>
            <a:r>
              <a:rPr lang="hr-HR" sz="2800" dirty="0"/>
              <a:t> filtriranje </a:t>
            </a:r>
            <a:endParaRPr lang="en-GB" sz="2800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EB41DC75-60A7-CF55-E066-3B17CCB96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2492896"/>
            <a:ext cx="3744416" cy="389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lika 8">
            <a:extLst>
              <a:ext uri="{FF2B5EF4-FFF2-40B4-BE49-F238E27FC236}">
                <a16:creationId xmlns:a16="http://schemas.microsoft.com/office/drawing/2014/main" id="{76088FED-5358-F2A5-17DB-FE54171C51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64" y="2492896"/>
            <a:ext cx="3710746" cy="38919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6CC5BE-824F-3468-E3FF-28C96BF77BD3}"/>
              </a:ext>
            </a:extLst>
          </p:cNvPr>
          <p:cNvSpPr/>
          <p:nvPr/>
        </p:nvSpPr>
        <p:spPr>
          <a:xfrm>
            <a:off x="1701924" y="4149080"/>
            <a:ext cx="4032448" cy="41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6837E2-5BE5-833D-510D-E614BFF09B86}"/>
              </a:ext>
            </a:extLst>
          </p:cNvPr>
          <p:cNvSpPr/>
          <p:nvPr/>
        </p:nvSpPr>
        <p:spPr>
          <a:xfrm>
            <a:off x="7385250" y="4095037"/>
            <a:ext cx="4032448" cy="41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8629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203-3D3E-2A92-9ED5-F9D27520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Low-cut</a:t>
            </a:r>
            <a:r>
              <a:rPr lang="hr-HR" dirty="0"/>
              <a:t> nagib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D12E-BF5E-C6F5-63BE-445FD05D9880}"/>
              </a:ext>
            </a:extLst>
          </p:cNvPr>
          <p:cNvSpPr txBox="1"/>
          <p:nvPr/>
        </p:nvSpPr>
        <p:spPr>
          <a:xfrm>
            <a:off x="1218883" y="1772816"/>
            <a:ext cx="1020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Prilagodba nagiba </a:t>
            </a:r>
            <a:r>
              <a:rPr lang="hr-HR" sz="2800" dirty="0" err="1"/>
              <a:t>low-cut</a:t>
            </a:r>
            <a:r>
              <a:rPr lang="hr-HR" sz="2800" dirty="0"/>
              <a:t> filtra za postizanje željenog učinka</a:t>
            </a:r>
            <a:endParaRPr lang="en-GB" sz="2800" dirty="0"/>
          </a:p>
        </p:txBody>
      </p:sp>
      <p:pic>
        <p:nvPicPr>
          <p:cNvPr id="14" name="Slika 10">
            <a:extLst>
              <a:ext uri="{FF2B5EF4-FFF2-40B4-BE49-F238E27FC236}">
                <a16:creationId xmlns:a16="http://schemas.microsoft.com/office/drawing/2014/main" id="{8862B116-D748-9C8C-2B72-AB196512D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2501648"/>
            <a:ext cx="3911873" cy="408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6CC5BE-824F-3468-E3FF-28C96BF77BD3}"/>
              </a:ext>
            </a:extLst>
          </p:cNvPr>
          <p:cNvSpPr/>
          <p:nvPr/>
        </p:nvSpPr>
        <p:spPr>
          <a:xfrm>
            <a:off x="1701924" y="4540062"/>
            <a:ext cx="4032448" cy="41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Slika 9">
            <a:extLst>
              <a:ext uri="{FF2B5EF4-FFF2-40B4-BE49-F238E27FC236}">
                <a16:creationId xmlns:a16="http://schemas.microsoft.com/office/drawing/2014/main" id="{6F64C91A-7D60-A986-F466-2B8E536FFB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83" y="2501648"/>
            <a:ext cx="3911872" cy="4080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837E2-5BE5-833D-510D-E614BFF09B86}"/>
              </a:ext>
            </a:extLst>
          </p:cNvPr>
          <p:cNvSpPr/>
          <p:nvPr/>
        </p:nvSpPr>
        <p:spPr>
          <a:xfrm>
            <a:off x="6941095" y="4561964"/>
            <a:ext cx="4032448" cy="41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98698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203-3D3E-2A92-9ED5-F9D27520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High-cut</a:t>
            </a:r>
            <a:r>
              <a:rPr lang="hr-HR" dirty="0"/>
              <a:t> frekvencija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D12E-BF5E-C6F5-63BE-445FD05D9880}"/>
              </a:ext>
            </a:extLst>
          </p:cNvPr>
          <p:cNvSpPr txBox="1"/>
          <p:nvPr/>
        </p:nvSpPr>
        <p:spPr>
          <a:xfrm>
            <a:off x="1218883" y="1772816"/>
            <a:ext cx="1020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Postavljanje frekvencije na kojoj počinje </a:t>
            </a:r>
            <a:r>
              <a:rPr lang="hr-HR" sz="2800" dirty="0" err="1"/>
              <a:t>high-cut</a:t>
            </a:r>
            <a:r>
              <a:rPr lang="hr-HR" sz="2800" dirty="0"/>
              <a:t> filtriranje </a:t>
            </a:r>
            <a:endParaRPr lang="en-GB" sz="2800" dirty="0"/>
          </a:p>
        </p:txBody>
      </p:sp>
      <p:pic>
        <p:nvPicPr>
          <p:cNvPr id="8" name="Slika 11">
            <a:extLst>
              <a:ext uri="{FF2B5EF4-FFF2-40B4-BE49-F238E27FC236}">
                <a16:creationId xmlns:a16="http://schemas.microsoft.com/office/drawing/2014/main" id="{2AD8D91D-A757-EAE4-2B87-AFFE7936EB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99" y="2420126"/>
            <a:ext cx="4032447" cy="41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6CC5BE-824F-3468-E3FF-28C96BF77BD3}"/>
              </a:ext>
            </a:extLst>
          </p:cNvPr>
          <p:cNvSpPr/>
          <p:nvPr/>
        </p:nvSpPr>
        <p:spPr>
          <a:xfrm>
            <a:off x="1426454" y="4861026"/>
            <a:ext cx="4451933" cy="419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Slika 12">
            <a:extLst>
              <a:ext uri="{FF2B5EF4-FFF2-40B4-BE49-F238E27FC236}">
                <a16:creationId xmlns:a16="http://schemas.microsoft.com/office/drawing/2014/main" id="{D030CB23-96D7-F17A-A59A-E27CA459980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224" y="2414993"/>
            <a:ext cx="4032446" cy="42002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837E2-5BE5-833D-510D-E614BFF09B86}"/>
              </a:ext>
            </a:extLst>
          </p:cNvPr>
          <p:cNvSpPr/>
          <p:nvPr/>
        </p:nvSpPr>
        <p:spPr>
          <a:xfrm>
            <a:off x="6799236" y="4861026"/>
            <a:ext cx="4366735" cy="399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38723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203-3D3E-2A92-9ED5-F9D27520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High-cut</a:t>
            </a:r>
            <a:r>
              <a:rPr lang="hr-HR" dirty="0"/>
              <a:t> nagib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D12E-BF5E-C6F5-63BE-445FD05D9880}"/>
              </a:ext>
            </a:extLst>
          </p:cNvPr>
          <p:cNvSpPr txBox="1"/>
          <p:nvPr/>
        </p:nvSpPr>
        <p:spPr>
          <a:xfrm>
            <a:off x="1218883" y="1772816"/>
            <a:ext cx="1020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Prilagodba nagiba </a:t>
            </a:r>
            <a:r>
              <a:rPr lang="hr-HR" sz="2800" dirty="0" err="1"/>
              <a:t>high-cut</a:t>
            </a:r>
            <a:r>
              <a:rPr lang="hr-HR" sz="2800" dirty="0"/>
              <a:t> filtra radi oblikovanja zvučnog spektra</a:t>
            </a:r>
            <a:endParaRPr lang="en-GB" sz="2800" dirty="0"/>
          </a:p>
        </p:txBody>
      </p:sp>
      <p:pic>
        <p:nvPicPr>
          <p:cNvPr id="14" name="Slika 10">
            <a:extLst>
              <a:ext uri="{FF2B5EF4-FFF2-40B4-BE49-F238E27FC236}">
                <a16:creationId xmlns:a16="http://schemas.microsoft.com/office/drawing/2014/main" id="{8862B116-D748-9C8C-2B72-AB196512D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2527737"/>
            <a:ext cx="3888432" cy="40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6CC5BE-824F-3468-E3FF-28C96BF77BD3}"/>
              </a:ext>
            </a:extLst>
          </p:cNvPr>
          <p:cNvSpPr/>
          <p:nvPr/>
        </p:nvSpPr>
        <p:spPr>
          <a:xfrm>
            <a:off x="1332851" y="5229200"/>
            <a:ext cx="442849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7" name="Slika 9">
            <a:extLst>
              <a:ext uri="{FF2B5EF4-FFF2-40B4-BE49-F238E27FC236}">
                <a16:creationId xmlns:a16="http://schemas.microsoft.com/office/drawing/2014/main" id="{6F64C91A-7D60-A986-F466-2B8E536FFB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794" y="2570252"/>
            <a:ext cx="3846887" cy="40131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837E2-5BE5-833D-510D-E614BFF09B86}"/>
              </a:ext>
            </a:extLst>
          </p:cNvPr>
          <p:cNvSpPr/>
          <p:nvPr/>
        </p:nvSpPr>
        <p:spPr>
          <a:xfrm>
            <a:off x="6834871" y="5229200"/>
            <a:ext cx="4224731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245365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203-3D3E-2A92-9ED5-F9D27520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Peak frekvencija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D12E-BF5E-C6F5-63BE-445FD05D9880}"/>
              </a:ext>
            </a:extLst>
          </p:cNvPr>
          <p:cNvSpPr txBox="1"/>
          <p:nvPr/>
        </p:nvSpPr>
        <p:spPr>
          <a:xfrm>
            <a:off x="1218883" y="1772816"/>
            <a:ext cx="1020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Podešavanje frekvencije za naglašavanje određenog dijela spektra</a:t>
            </a:r>
            <a:endParaRPr lang="en-GB" sz="2800" dirty="0"/>
          </a:p>
        </p:txBody>
      </p:sp>
      <p:pic>
        <p:nvPicPr>
          <p:cNvPr id="8" name="Slika 15">
            <a:extLst>
              <a:ext uri="{FF2B5EF4-FFF2-40B4-BE49-F238E27FC236}">
                <a16:creationId xmlns:a16="http://schemas.microsoft.com/office/drawing/2014/main" id="{0556C5EC-75C0-FC37-1881-24E8A6A965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2452214"/>
            <a:ext cx="3960440" cy="41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6CC5BE-824F-3468-E3FF-28C96BF77BD3}"/>
              </a:ext>
            </a:extLst>
          </p:cNvPr>
          <p:cNvSpPr/>
          <p:nvPr/>
        </p:nvSpPr>
        <p:spPr>
          <a:xfrm>
            <a:off x="1341884" y="5445224"/>
            <a:ext cx="4392488" cy="41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Slika 16">
            <a:extLst>
              <a:ext uri="{FF2B5EF4-FFF2-40B4-BE49-F238E27FC236}">
                <a16:creationId xmlns:a16="http://schemas.microsoft.com/office/drawing/2014/main" id="{CAE3322B-4539-DDA8-9D28-BC7252453C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99" y="2452214"/>
            <a:ext cx="3946245" cy="41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837E2-5BE5-833D-510D-E614BFF09B86}"/>
              </a:ext>
            </a:extLst>
          </p:cNvPr>
          <p:cNvSpPr/>
          <p:nvPr/>
        </p:nvSpPr>
        <p:spPr>
          <a:xfrm>
            <a:off x="6683360" y="5445224"/>
            <a:ext cx="4392488" cy="41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8267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203-3D3E-2A92-9ED5-F9D27520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Peak </a:t>
            </a:r>
            <a:r>
              <a:rPr lang="hr-HR" dirty="0" err="1"/>
              <a:t>gain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D12E-BF5E-C6F5-63BE-445FD05D9880}"/>
              </a:ext>
            </a:extLst>
          </p:cNvPr>
          <p:cNvSpPr txBox="1"/>
          <p:nvPr/>
        </p:nvSpPr>
        <p:spPr>
          <a:xfrm>
            <a:off x="1218883" y="1772816"/>
            <a:ext cx="1020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Kontrola pojačanja naglašenog dijela frekvencijskog spektra</a:t>
            </a:r>
            <a:endParaRPr lang="en-GB" sz="2800" dirty="0"/>
          </a:p>
        </p:txBody>
      </p:sp>
      <p:pic>
        <p:nvPicPr>
          <p:cNvPr id="6" name="Slika 17">
            <a:extLst>
              <a:ext uri="{FF2B5EF4-FFF2-40B4-BE49-F238E27FC236}">
                <a16:creationId xmlns:a16="http://schemas.microsoft.com/office/drawing/2014/main" id="{77A083C4-5834-732E-14CD-5F7FE29BCB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750" y="2600991"/>
            <a:ext cx="3825590" cy="4013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6CC5BE-824F-3468-E3FF-28C96BF77BD3}"/>
              </a:ext>
            </a:extLst>
          </p:cNvPr>
          <p:cNvSpPr/>
          <p:nvPr/>
        </p:nvSpPr>
        <p:spPr>
          <a:xfrm>
            <a:off x="1517321" y="5776102"/>
            <a:ext cx="4032448" cy="41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10" name="Slika 18">
            <a:extLst>
              <a:ext uri="{FF2B5EF4-FFF2-40B4-BE49-F238E27FC236}">
                <a16:creationId xmlns:a16="http://schemas.microsoft.com/office/drawing/2014/main" id="{72805531-530D-919D-E056-0CA3A3C041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566" y="2600991"/>
            <a:ext cx="3862525" cy="40138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837E2-5BE5-833D-510D-E614BFF09B86}"/>
              </a:ext>
            </a:extLst>
          </p:cNvPr>
          <p:cNvSpPr/>
          <p:nvPr/>
        </p:nvSpPr>
        <p:spPr>
          <a:xfrm>
            <a:off x="6782227" y="5786137"/>
            <a:ext cx="4327201" cy="403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5725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B203-3D3E-2A92-9ED5-F9D27520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Peak kvaliteta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DD12E-BF5E-C6F5-63BE-445FD05D9880}"/>
              </a:ext>
            </a:extLst>
          </p:cNvPr>
          <p:cNvSpPr txBox="1"/>
          <p:nvPr/>
        </p:nvSpPr>
        <p:spPr>
          <a:xfrm>
            <a:off x="1218883" y="1772816"/>
            <a:ext cx="1020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r-HR" sz="2800" dirty="0"/>
              <a:t>Prilagodba kvalitete naglašenog dijela za finu kontrolu</a:t>
            </a:r>
            <a:endParaRPr lang="en-GB" sz="2800" dirty="0"/>
          </a:p>
        </p:txBody>
      </p:sp>
      <p:pic>
        <p:nvPicPr>
          <p:cNvPr id="5" name="Slika 19">
            <a:extLst>
              <a:ext uri="{FF2B5EF4-FFF2-40B4-BE49-F238E27FC236}">
                <a16:creationId xmlns:a16="http://schemas.microsoft.com/office/drawing/2014/main" id="{A4EF6707-E8E1-B38E-737D-363F36F32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5" y="2502478"/>
            <a:ext cx="3865537" cy="3993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6CC5BE-824F-3468-E3FF-28C96BF77BD3}"/>
              </a:ext>
            </a:extLst>
          </p:cNvPr>
          <p:cNvSpPr/>
          <p:nvPr/>
        </p:nvSpPr>
        <p:spPr>
          <a:xfrm>
            <a:off x="1703779" y="6082722"/>
            <a:ext cx="4032448" cy="41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9" name="Slika 20">
            <a:extLst>
              <a:ext uri="{FF2B5EF4-FFF2-40B4-BE49-F238E27FC236}">
                <a16:creationId xmlns:a16="http://schemas.microsoft.com/office/drawing/2014/main" id="{0FE37900-6C4B-A478-B27B-9E7542FC83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53" y="2502478"/>
            <a:ext cx="3787874" cy="3993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837E2-5BE5-833D-510D-E614BFF09B86}"/>
              </a:ext>
            </a:extLst>
          </p:cNvPr>
          <p:cNvSpPr/>
          <p:nvPr/>
        </p:nvSpPr>
        <p:spPr>
          <a:xfrm>
            <a:off x="7002466" y="6082722"/>
            <a:ext cx="4032448" cy="412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423561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EAF7-694E-E875-DF10-FEF2A6A0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Upute za korištenje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77944-0C71-D4CB-A618-F328DB03A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71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FB0A-301A-C2BA-7444-8DED69FC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Upute za korištenje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ABF14-98AE-A204-B760-729E3EC5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Preuzmemo JUCE </a:t>
            </a:r>
            <a:r>
              <a:rPr lang="hr-HR" dirty="0" err="1"/>
              <a:t>installer</a:t>
            </a:r>
            <a:r>
              <a:rPr lang="hr-HR" dirty="0"/>
              <a:t> s </a:t>
            </a:r>
            <a:r>
              <a:rPr lang="hr-HR" dirty="0">
                <a:hlinkClick r:id="rId2"/>
              </a:rPr>
              <a:t>https://juce.com</a:t>
            </a:r>
            <a:endParaRPr lang="hr-HR" dirty="0"/>
          </a:p>
          <a:p>
            <a:r>
              <a:rPr lang="hr-HR" dirty="0"/>
              <a:t>Otvorimo JUCE </a:t>
            </a:r>
            <a:r>
              <a:rPr lang="hr-HR" dirty="0" err="1"/>
              <a:t>Projucer</a:t>
            </a:r>
            <a:r>
              <a:rPr lang="hr-HR" dirty="0"/>
              <a:t> u željenom IDE-u</a:t>
            </a:r>
          </a:p>
          <a:p>
            <a:r>
              <a:rPr lang="hr-HR" dirty="0"/>
              <a:t>Provjeriti Global </a:t>
            </a:r>
            <a:r>
              <a:rPr lang="hr-HR" dirty="0" err="1"/>
              <a:t>path</a:t>
            </a:r>
            <a:endParaRPr lang="hr-HR" dirty="0"/>
          </a:p>
          <a:p>
            <a:r>
              <a:rPr lang="hr-HR" dirty="0"/>
              <a:t>Unutar IDE-a izvršiti </a:t>
            </a:r>
            <a:r>
              <a:rPr lang="hr-HR" dirty="0" err="1"/>
              <a:t>build</a:t>
            </a:r>
            <a:r>
              <a:rPr lang="hr-HR" dirty="0"/>
              <a:t> projekta</a:t>
            </a:r>
          </a:p>
          <a:p>
            <a:r>
              <a:rPr lang="hr-HR" dirty="0"/>
              <a:t>Pokrenite aplikaciju</a:t>
            </a:r>
            <a:endParaRPr lang="en-GB" dirty="0"/>
          </a:p>
        </p:txBody>
      </p:sp>
      <p:pic>
        <p:nvPicPr>
          <p:cNvPr id="4" name="Slika 27">
            <a:extLst>
              <a:ext uri="{FF2B5EF4-FFF2-40B4-BE49-F238E27FC236}">
                <a16:creationId xmlns:a16="http://schemas.microsoft.com/office/drawing/2014/main" id="{B29384A0-D712-DB04-6A79-6703F2719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3933056"/>
            <a:ext cx="6652084" cy="2434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8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489E-0884-FD84-DDAC-5102A4B6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77312-B4E3-D383-107D-5F2321B2E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Sadržaj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r-HR" dirty="0"/>
              <a:t>Uvod</a:t>
            </a:r>
            <a:endParaRPr lang="en-gb" dirty="0"/>
          </a:p>
          <a:p>
            <a:pPr rtl="0"/>
            <a:r>
              <a:rPr lang="hr-HR" dirty="0"/>
              <a:t>Opis razvijenog proizvoda</a:t>
            </a:r>
            <a:endParaRPr lang="en-gb" dirty="0"/>
          </a:p>
          <a:p>
            <a:pPr rtl="0"/>
            <a:r>
              <a:rPr lang="hr-HR" dirty="0"/>
              <a:t>Tehničke značajke</a:t>
            </a:r>
          </a:p>
          <a:p>
            <a:pPr rtl="0"/>
            <a:r>
              <a:rPr lang="hr-HR" dirty="0"/>
              <a:t>Upute za korištenje</a:t>
            </a:r>
          </a:p>
          <a:p>
            <a:pPr rtl="0"/>
            <a:r>
              <a:rPr lang="hr-HR"/>
              <a:t>Zaključak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ADFA-5E20-A67D-CB41-57995C92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13A0-B3D2-5B3D-BAC0-C0C47CE6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Snažan alat za:</a:t>
            </a:r>
          </a:p>
          <a:p>
            <a:pPr lvl="1"/>
            <a:r>
              <a:rPr lang="hr-HR" dirty="0"/>
              <a:t>Glazbenu produkciju</a:t>
            </a:r>
          </a:p>
          <a:p>
            <a:pPr lvl="1"/>
            <a:r>
              <a:rPr lang="hr-HR" dirty="0"/>
              <a:t>Inženjering zvuka</a:t>
            </a:r>
          </a:p>
          <a:p>
            <a:pPr lvl="1"/>
            <a:r>
              <a:rPr lang="hr-HR" dirty="0"/>
              <a:t>Glazbu općenito</a:t>
            </a:r>
          </a:p>
          <a:p>
            <a:r>
              <a:rPr lang="hr-HR" dirty="0"/>
              <a:t>Stabilnost, fleksibilnost i vrhunske performanse</a:t>
            </a:r>
          </a:p>
          <a:p>
            <a:r>
              <a:rPr lang="hr-HR" dirty="0"/>
              <a:t>Sofisticirano rješenje za oblikovanje zvuka u realnom vremenu</a:t>
            </a:r>
          </a:p>
        </p:txBody>
      </p:sp>
    </p:spTree>
    <p:extLst>
      <p:ext uri="{BB962C8B-B14F-4D97-AF65-F5344CB8AC3E}">
        <p14:creationId xmlns:p14="http://schemas.microsoft.com/office/powerpoint/2010/main" val="85113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05EB-29A3-6FEE-9D73-D8E32A7A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B3C6-1A80-685F-3DA0-4E45332D1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JUCE 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6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6C27-9051-C7A7-9DF4-A040F776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JUCE Framework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11A0-CC83-42BC-F081-034FF114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Jules’ </a:t>
            </a:r>
            <a:r>
              <a:rPr lang="hr-HR" dirty="0" err="1"/>
              <a:t>Utility</a:t>
            </a:r>
            <a:r>
              <a:rPr lang="hr-HR" dirty="0"/>
              <a:t> </a:t>
            </a:r>
            <a:r>
              <a:rPr lang="hr-HR" dirty="0" err="1"/>
              <a:t>Class</a:t>
            </a:r>
            <a:r>
              <a:rPr lang="hr-HR" dirty="0"/>
              <a:t> </a:t>
            </a:r>
            <a:r>
              <a:rPr lang="hr-HR" dirty="0" err="1"/>
              <a:t>Extensions</a:t>
            </a:r>
            <a:endParaRPr lang="hr-HR" dirty="0"/>
          </a:p>
          <a:p>
            <a:r>
              <a:rPr lang="hr-HR" dirty="0"/>
              <a:t>Esencijalni alat za razvoj audio efekt </a:t>
            </a:r>
            <a:r>
              <a:rPr lang="hr-HR" dirty="0" err="1"/>
              <a:t>pluginova</a:t>
            </a:r>
            <a:r>
              <a:rPr lang="hr-HR" dirty="0"/>
              <a:t> u C++-u</a:t>
            </a:r>
          </a:p>
          <a:p>
            <a:r>
              <a:rPr lang="hr-HR" dirty="0"/>
              <a:t>Zadovoljava zahtjeve </a:t>
            </a:r>
            <a:r>
              <a:rPr lang="hr-HR" dirty="0" err="1"/>
              <a:t>svremenog</a:t>
            </a:r>
            <a:r>
              <a:rPr lang="hr-HR" dirty="0"/>
              <a:t> tržišta audio efekata i </a:t>
            </a:r>
            <a:r>
              <a:rPr lang="hr-HR" dirty="0" err="1"/>
              <a:t>ekvilizacije</a:t>
            </a:r>
            <a:endParaRPr lang="hr-HR" dirty="0"/>
          </a:p>
        </p:txBody>
      </p:sp>
      <p:pic>
        <p:nvPicPr>
          <p:cNvPr id="1028" name="Picture 4" descr="GitHub - juce-framework/JUCE: JUCE is an open-source cross-platform C++  application framework for desktop and mobile applications, including VST,  VST3, AU, AUv3, LV2 and AAX audio plug-ins.">
            <a:extLst>
              <a:ext uri="{FF2B5EF4-FFF2-40B4-BE49-F238E27FC236}">
                <a16:creationId xmlns:a16="http://schemas.microsoft.com/office/drawing/2014/main" id="{75A1C93B-5118-7D97-3F29-D78C651FE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800" y="3933056"/>
            <a:ext cx="5383224" cy="205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7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Opis razvijenog projekta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r-HR" dirty="0" err="1"/>
              <a:t>Juce</a:t>
            </a:r>
            <a:r>
              <a:rPr lang="hr-HR" dirty="0"/>
              <a:t> desktop aplikacija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16AB-836D-5B7F-F901-9D0C6B02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JUCE desktop aplikacija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6FD2C-C17B-D773-46A4-243F2C58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Real-time audio </a:t>
            </a:r>
            <a:r>
              <a:rPr lang="hr-HR" dirty="0" err="1"/>
              <a:t>ekvilizator</a:t>
            </a:r>
            <a:endParaRPr lang="hr-HR" dirty="0"/>
          </a:p>
          <a:p>
            <a:r>
              <a:rPr lang="hr-HR" dirty="0"/>
              <a:t>20Hz – 20kHz</a:t>
            </a:r>
          </a:p>
          <a:p>
            <a:r>
              <a:rPr lang="hr-HR" dirty="0"/>
              <a:t>Podešavanje frekvencijskog spektra</a:t>
            </a:r>
          </a:p>
          <a:p>
            <a:pPr lvl="1"/>
            <a:r>
              <a:rPr lang="hr-HR" dirty="0" err="1"/>
              <a:t>Low-cut</a:t>
            </a:r>
            <a:r>
              <a:rPr lang="hr-HR" dirty="0"/>
              <a:t> frekvencija</a:t>
            </a:r>
          </a:p>
          <a:p>
            <a:pPr lvl="1"/>
            <a:r>
              <a:rPr lang="hr-HR" dirty="0" err="1"/>
              <a:t>Low-cut</a:t>
            </a:r>
            <a:r>
              <a:rPr lang="hr-HR" dirty="0"/>
              <a:t> nagib</a:t>
            </a:r>
          </a:p>
          <a:p>
            <a:pPr lvl="1"/>
            <a:r>
              <a:rPr lang="hr-HR" dirty="0" err="1"/>
              <a:t>High</a:t>
            </a:r>
            <a:r>
              <a:rPr lang="hr-HR" dirty="0"/>
              <a:t>- </a:t>
            </a:r>
            <a:r>
              <a:rPr lang="hr-HR" dirty="0" err="1"/>
              <a:t>cut</a:t>
            </a:r>
            <a:r>
              <a:rPr lang="hr-HR" dirty="0"/>
              <a:t> frekvencija</a:t>
            </a:r>
          </a:p>
          <a:p>
            <a:pPr lvl="1"/>
            <a:r>
              <a:rPr lang="hr-HR" dirty="0" err="1"/>
              <a:t>High-cut</a:t>
            </a:r>
            <a:r>
              <a:rPr lang="hr-HR" dirty="0"/>
              <a:t> nagib</a:t>
            </a:r>
          </a:p>
          <a:p>
            <a:pPr lvl="1"/>
            <a:r>
              <a:rPr lang="hr-HR" dirty="0"/>
              <a:t>Peak frekvencija</a:t>
            </a:r>
          </a:p>
          <a:p>
            <a:pPr lvl="1"/>
            <a:r>
              <a:rPr lang="hr-HR" dirty="0"/>
              <a:t>Peak </a:t>
            </a:r>
            <a:r>
              <a:rPr lang="hr-HR" dirty="0" err="1"/>
              <a:t>gain</a:t>
            </a:r>
            <a:endParaRPr lang="hr-HR" dirty="0"/>
          </a:p>
          <a:p>
            <a:pPr lvl="1"/>
            <a:r>
              <a:rPr lang="hr-HR" dirty="0"/>
              <a:t>Peak kvaliteta</a:t>
            </a:r>
            <a:endParaRPr lang="en-GB" dirty="0"/>
          </a:p>
        </p:txBody>
      </p:sp>
      <p:pic>
        <p:nvPicPr>
          <p:cNvPr id="4" name="Slika 1">
            <a:extLst>
              <a:ext uri="{FF2B5EF4-FFF2-40B4-BE49-F238E27FC236}">
                <a16:creationId xmlns:a16="http://schemas.microsoft.com/office/drawing/2014/main" id="{96CD741E-7E3F-23F1-1FA9-AE47C6666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306796"/>
            <a:ext cx="2686057" cy="279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2">
            <a:extLst>
              <a:ext uri="{FF2B5EF4-FFF2-40B4-BE49-F238E27FC236}">
                <a16:creationId xmlns:a16="http://schemas.microsoft.com/office/drawing/2014/main" id="{B3FF3DD1-DB8E-13B6-D1B0-D672CAF60D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05" y="3583756"/>
            <a:ext cx="2686088" cy="2790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26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C155-E891-A6F0-AE0A-1DD3A441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EQProjektRAudioProcessor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BB35-195D-C3F4-4D2D-22A3A21E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Ključna komponenta</a:t>
            </a:r>
          </a:p>
          <a:p>
            <a:r>
              <a:rPr lang="hr-HR" dirty="0"/>
              <a:t>Implementira audio procesiranje koristeći JUCE Framework</a:t>
            </a:r>
          </a:p>
          <a:p>
            <a:r>
              <a:rPr lang="hr-HR" dirty="0"/>
              <a:t>Organizacija i obrada audio lanaca pomoću DSP-a</a:t>
            </a:r>
            <a:endParaRPr lang="en-GB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275F4CD1-2390-62E6-7290-6C4A54951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91" y="3318250"/>
            <a:ext cx="5806462" cy="35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64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2A6B-3481-397D-052F-03F14B69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EQProjektRAudioProcessorEditor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209F8-7B96-E8AB-15C6-B5436899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Interaktivno sučelje</a:t>
            </a:r>
          </a:p>
          <a:p>
            <a:endParaRPr lang="en-GB" dirty="0"/>
          </a:p>
        </p:txBody>
      </p:sp>
      <p:pic>
        <p:nvPicPr>
          <p:cNvPr id="4" name="Slika 5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B4DA387E-1498-8AED-54B5-0EB4A2958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62" y="4179042"/>
            <a:ext cx="7803385" cy="2404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lika 6" descr="Slika na kojoj se prikazuje tekst, snimka zaslona, softver, Font&#10;&#10;Opis je automatski generiran">
            <a:extLst>
              <a:ext uri="{FF2B5EF4-FFF2-40B4-BE49-F238E27FC236}">
                <a16:creationId xmlns:a16="http://schemas.microsoft.com/office/drawing/2014/main" id="{672E3D79-AF86-3B7C-526C-79F95F5D2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309" y="1419840"/>
            <a:ext cx="6130521" cy="279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51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95C7-4DC7-7078-B62B-D8931719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Tehničke značajke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0726-30B3-7B5F-7F1E-B44E43CB4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1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33A2CE611FC0444ACBB168166F8ADD5" ma:contentTypeVersion="9" ma:contentTypeDescription="Stvaranje novog dokumenta." ma:contentTypeScope="" ma:versionID="93d254cfbc2be6cef04296eff85c0496">
  <xsd:schema xmlns:xsd="http://www.w3.org/2001/XMLSchema" xmlns:xs="http://www.w3.org/2001/XMLSchema" xmlns:p="http://schemas.microsoft.com/office/2006/metadata/properties" xmlns:ns3="b803262e-df5a-41b1-8c35-fec663e3fe29" targetNamespace="http://schemas.microsoft.com/office/2006/metadata/properties" ma:root="true" ma:fieldsID="12e54d3b067b6fe1b997f824781958d8" ns3:_="">
    <xsd:import namespace="b803262e-df5a-41b1-8c35-fec663e3fe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3262e-df5a-41b1-8c35-fec663e3f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22B8F1-CC94-4C65-8897-DBCA1C1AB9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03262e-df5a-41b1-8c35-fec663e3fe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b803262e-df5a-41b1-8c35-fec663e3fe29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CB2219D-4F46-47A7-8CDF-B35C905A35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246</Words>
  <Application>Microsoft Office PowerPoint</Application>
  <PresentationFormat>Custom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Izrada plugina za ekvilizaciju pomoću JUCE Frameworka u C++-u</vt:lpstr>
      <vt:lpstr>Sadržaj</vt:lpstr>
      <vt:lpstr>Uvod</vt:lpstr>
      <vt:lpstr>JUCE Framework</vt:lpstr>
      <vt:lpstr>Opis razvijenog projekta</vt:lpstr>
      <vt:lpstr>JUCE desktop aplikacija</vt:lpstr>
      <vt:lpstr>EQProjektRAudioProcessor</vt:lpstr>
      <vt:lpstr>EQProjektRAudioProcessorEditor</vt:lpstr>
      <vt:lpstr>Tehničke značajke</vt:lpstr>
      <vt:lpstr>Low-cut frekvencija</vt:lpstr>
      <vt:lpstr>Low-cut nagib</vt:lpstr>
      <vt:lpstr>High-cut frekvencija</vt:lpstr>
      <vt:lpstr>High-cut nagib</vt:lpstr>
      <vt:lpstr>Peak frekvencija</vt:lpstr>
      <vt:lpstr>Peak gain</vt:lpstr>
      <vt:lpstr>Peak kvaliteta</vt:lpstr>
      <vt:lpstr>Upute za korištenje</vt:lpstr>
      <vt:lpstr>Upute za korištenje</vt:lpstr>
      <vt:lpstr>Zaključak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Izrada plugina za ekvilizaciju pomoću JUCE Frameworka u C++-u</dc:title>
  <dc:creator>Vedran Mesar</dc:creator>
  <cp:lastModifiedBy>Vedran Mesar</cp:lastModifiedBy>
  <cp:revision>2</cp:revision>
  <dcterms:created xsi:type="dcterms:W3CDTF">2024-01-27T22:23:07Z</dcterms:created>
  <dcterms:modified xsi:type="dcterms:W3CDTF">2024-01-29T19:14:43Z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0x010100733A2CE611FC0444ACBB168166F8ADD5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