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9"/>
  </p:notesMasterIdLst>
  <p:sldIdLst>
    <p:sldId id="256" r:id="rId5"/>
    <p:sldId id="271" r:id="rId6"/>
    <p:sldId id="265" r:id="rId7"/>
    <p:sldId id="258" r:id="rId8"/>
    <p:sldId id="270" r:id="rId9"/>
    <p:sldId id="272" r:id="rId10"/>
    <p:sldId id="269" r:id="rId11"/>
    <p:sldId id="259" r:id="rId12"/>
    <p:sldId id="267" r:id="rId13"/>
    <p:sldId id="268" r:id="rId14"/>
    <p:sldId id="260" r:id="rId15"/>
    <p:sldId id="261" r:id="rId16"/>
    <p:sldId id="26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788D35-E73C-6B9E-22CE-17DF4D1372BA}" v="181" dt="2024-10-17T19:32:18.594"/>
    <p1510:client id="{5F2ECFE4-D5C8-4C6F-A9E2-9317722586CE}" v="1232" dt="2024-10-17T21:00:08.779"/>
    <p1510:client id="{F2730BC5-784F-4FE8-88F0-A71EBCF9CBF4}" v="3" dt="2024-10-17T18:20:32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06" autoAdjust="0"/>
  </p:normalViewPr>
  <p:slideViewPr>
    <p:cSldViewPr snapToGrid="0">
      <p:cViewPr varScale="1">
        <p:scale>
          <a:sx n="103" d="100"/>
          <a:sy n="103" d="100"/>
        </p:scale>
        <p:origin x="24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4695-CE22-49CB-9AB5-55F0A9D0102E}" type="datetimeFigureOut">
              <a:t>17.10.2024.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2FB21-F9F7-4838-8E51-E5B824467AA0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7302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FB21-F9F7-4838-8E51-E5B824467AA0}" type="slidenum"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10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FB21-F9F7-4838-8E51-E5B824467AA0}" type="slidenum"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09011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FB21-F9F7-4838-8E51-E5B824467AA0}" type="slidenum"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7152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2FB21-F9F7-4838-8E51-E5B824467AA0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35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237-C90D-454B-AB4D-D5BE91F1B458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9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993A7-85FB-4412-8297-C836B26E2A3C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1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8FC-DEA4-45D7-A865-6EE1CD42E34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3415-BD0F-4C28-8D36-C3E1B70C161B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5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18C0B-D26C-4D18-A26C-2AF39FA8F0BB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50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7BEC-578E-4D21-8F05-3BF4E58C16E1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823D-D835-42A0-976D-D83079E65385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5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AB1E-1BC1-4013-90E3-3BA5B3219191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5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7C26-153D-402A-BE67-25F1D1FA2080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15. LISTOPAD 2024.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2756C4-F75A-4796-8E00-268AD44AF5D9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15. LISTOPAD 2024.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108B-C59B-4B92-AA7C-1507E371A97B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5F30F6-493C-41A4-824F-682D77CBEA3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15. LISTOPAD 2024.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2097367"/>
            <a:ext cx="9144000" cy="1138298"/>
          </a:xfrm>
        </p:spPr>
        <p:txBody>
          <a:bodyPr>
            <a:noAutofit/>
          </a:bodyPr>
          <a:lstStyle/>
          <a:p>
            <a:pPr algn="ctr"/>
            <a:r>
              <a:rPr lang="hr-HR" sz="6000" dirty="0">
                <a:ea typeface="+mj-lt"/>
                <a:cs typeface="+mj-lt"/>
              </a:rPr>
              <a:t>Plazma pogon</a:t>
            </a:r>
            <a:endParaRPr lang="sr-Latn-RS" sz="60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4751658"/>
            <a:ext cx="9144000" cy="16058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150000"/>
              </a:lnSpc>
            </a:pPr>
            <a:r>
              <a:rPr lang="hr-HR" sz="2000">
                <a:solidFill>
                  <a:srgbClr val="637052"/>
                </a:solidFill>
                <a:latin typeface="Calibri Light"/>
                <a:ea typeface="Calibri Light"/>
                <a:cs typeface="Calibri Light"/>
              </a:rPr>
              <a:t>Filip Kovač, Filip Barić, Boris </a:t>
            </a:r>
            <a:r>
              <a:rPr lang="hr-HR" sz="2000" err="1">
                <a:solidFill>
                  <a:srgbClr val="637052"/>
                </a:solidFill>
                <a:latin typeface="Calibri Light"/>
                <a:ea typeface="Calibri Light"/>
                <a:cs typeface="Calibri Light"/>
              </a:rPr>
              <a:t>Boronjek</a:t>
            </a:r>
            <a:r>
              <a:rPr lang="hr-HR" sz="2000">
                <a:solidFill>
                  <a:srgbClr val="637052"/>
                </a:solidFill>
                <a:latin typeface="Calibri Light"/>
                <a:ea typeface="Calibri Light"/>
                <a:cs typeface="Calibri Light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hr-HR" sz="2000">
                <a:solidFill>
                  <a:srgbClr val="637052"/>
                </a:solidFill>
                <a:latin typeface="Calibri Light"/>
                <a:ea typeface="Calibri Light"/>
                <a:cs typeface="Calibri Light"/>
              </a:rPr>
              <a:t>Filip Antolić, Josip Pardon</a:t>
            </a:r>
            <a:br>
              <a:rPr lang="hr-HR" sz="1600"/>
            </a:br>
            <a:endParaRPr lang="hr-HR" sz="2000">
              <a:solidFill>
                <a:srgbClr val="637052"/>
              </a:solidFill>
              <a:latin typeface="Calibri Light"/>
              <a:ea typeface="Calibri Light"/>
              <a:cs typeface="Calibri Light"/>
            </a:endParaRPr>
          </a:p>
          <a:p>
            <a:pPr algn="ctr">
              <a:lnSpc>
                <a:spcPct val="150000"/>
              </a:lnSpc>
            </a:pPr>
            <a:endParaRPr lang="hr-HR" sz="2000">
              <a:solidFill>
                <a:srgbClr val="637052"/>
              </a:solidFill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D2D83694-C67E-C264-F3CB-B9B72037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15. LISTOPAD 2024.</a:t>
            </a:r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39047502-D47C-667D-BB41-D939A752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hr-HR"/>
              <a:t>1</a:t>
            </a:r>
          </a:p>
        </p:txBody>
      </p:sp>
      <p:pic>
        <p:nvPicPr>
          <p:cNvPr id="5" name="Slika 4" descr="Sveučilište u Zagrebu – Wikipedija">
            <a:extLst>
              <a:ext uri="{FF2B5EF4-FFF2-40B4-BE49-F238E27FC236}">
                <a16:creationId xmlns:a16="http://schemas.microsoft.com/office/drawing/2014/main" id="{A3890CF9-316A-4D68-FC58-9BA8A2A10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1513" y="278125"/>
            <a:ext cx="1356251" cy="1138297"/>
          </a:xfrm>
          <a:prstGeom prst="rect">
            <a:avLst/>
          </a:prstGeom>
        </p:spPr>
      </p:pic>
      <p:pic>
        <p:nvPicPr>
          <p:cNvPr id="6" name="Slika 5" descr="Pokrovitelji - Akademski muški zbor FER-a">
            <a:extLst>
              <a:ext uri="{FF2B5EF4-FFF2-40B4-BE49-F238E27FC236}">
                <a16:creationId xmlns:a16="http://schemas.microsoft.com/office/drawing/2014/main" id="{FA59C121-98BD-687E-1528-7A72F6B63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5513" y="60006"/>
            <a:ext cx="2292555" cy="1596614"/>
          </a:xfrm>
          <a:prstGeom prst="rect">
            <a:avLst/>
          </a:prstGeom>
        </p:spPr>
      </p:pic>
      <p:sp>
        <p:nvSpPr>
          <p:cNvPr id="4" name="TekstniOkvir 3">
            <a:extLst>
              <a:ext uri="{FF2B5EF4-FFF2-40B4-BE49-F238E27FC236}">
                <a16:creationId xmlns:a16="http://schemas.microsoft.com/office/drawing/2014/main" id="{EA319C08-DA32-933F-F458-05C9F8DFB75F}"/>
              </a:ext>
            </a:extLst>
          </p:cNvPr>
          <p:cNvSpPr txBox="1"/>
          <p:nvPr/>
        </p:nvSpPr>
        <p:spPr>
          <a:xfrm>
            <a:off x="2627540" y="616442"/>
            <a:ext cx="4930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latin typeface="+mj-lt"/>
              </a:rPr>
              <a:t>Seminarski rad</a:t>
            </a:r>
          </a:p>
        </p:txBody>
      </p:sp>
    </p:spTree>
    <p:extLst>
      <p:ext uri="{BB962C8B-B14F-4D97-AF65-F5344CB8AC3E}">
        <p14:creationId xmlns:p14="http://schemas.microsoft.com/office/powerpoint/2010/main" val="414714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8E552D-49F8-7D70-06B1-022763CC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MPD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F56C5F-04EC-FEC9-2BFC-0A0ECBA5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/>
              <a:buChar char="•"/>
            </a:pPr>
            <a:endParaRPr lang="hr-HR" sz="24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hr-HR" sz="2400" dirty="0">
                <a:ea typeface="Calibri" panose="020F0502020204030204"/>
                <a:cs typeface="Calibri" panose="020F0502020204030204"/>
              </a:rPr>
              <a:t> </a:t>
            </a:r>
            <a:r>
              <a:rPr lang="hr-HR" sz="2400" dirty="0" err="1"/>
              <a:t>Magnetoplazmadinamički</a:t>
            </a:r>
            <a:r>
              <a:rPr lang="hr-HR" sz="2400" dirty="0"/>
              <a:t> pogon</a:t>
            </a:r>
            <a:endParaRPr lang="hr-HR" sz="2400" dirty="0">
              <a:ea typeface="Calibri" panose="020F0502020204030204"/>
              <a:cs typeface="Calibri" panose="020F0502020204030204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hr-HR" sz="2400" dirty="0">
                <a:solidFill>
                  <a:srgbClr val="404040"/>
                </a:solidFill>
                <a:latin typeface="Calibri"/>
                <a:cs typeface="Calibri"/>
              </a:rPr>
              <a:t> Koristi princip elektromagnetske indukcije</a:t>
            </a:r>
            <a:endParaRPr lang="en-US" sz="2400" dirty="0">
              <a:solidFill>
                <a:srgbClr val="404040"/>
              </a:solidFill>
              <a:latin typeface="Calibri"/>
              <a:cs typeface="Calibri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hr-HR" sz="2400" dirty="0">
                <a:solidFill>
                  <a:srgbClr val="404040"/>
                </a:solidFill>
                <a:latin typeface="Calibri"/>
                <a:cs typeface="Calibri"/>
              </a:rPr>
              <a:t> Plazmu stvara i ubrzava interakcijom jake električne struje i magnetskog polja</a:t>
            </a:r>
            <a:endParaRPr lang="en-US" sz="2400" dirty="0">
              <a:solidFill>
                <a:srgbClr val="404040"/>
              </a:solidFill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 Potisak konkurira kemijskom pogonu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Može postići visoki specifični impuls</a:t>
            </a:r>
            <a:endParaRPr lang="hr-HR" sz="2400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Potencijal za putovanja u duboki svemir</a:t>
            </a:r>
            <a:endParaRPr lang="hr-HR" sz="2400" dirty="0">
              <a:cs typeface="Calibri"/>
            </a:endParaRPr>
          </a:p>
          <a:p>
            <a:pPr>
              <a:buFont typeface="Arial"/>
              <a:buChar char="•"/>
            </a:pPr>
            <a:endParaRPr lang="hr-HR" sz="2400" dirty="0">
              <a:ea typeface="Calibri" panose="020F0502020204030204"/>
              <a:cs typeface="Calibri" panose="020F0502020204030204"/>
            </a:endParaRPr>
          </a:p>
          <a:p>
            <a:pPr marL="200660" lvl="1" indent="0">
              <a:buNone/>
            </a:pPr>
            <a:endParaRPr lang="hr-HR" sz="24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hr-HR" sz="2400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hr-HR" sz="24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986B4C9B-9855-2F18-A166-7438FCEE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534C3B1-6D97-1FD8-68F4-97642E90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68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73734CDA-1CE8-4F1C-B0B3-AAB252B01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09EA85B-7EA0-8071-DEC3-8AE7F885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hr-HR" sz="5400" dirty="0" err="1"/>
              <a:t>Helikon</a:t>
            </a:r>
            <a:r>
              <a:rPr lang="hr-HR" sz="5400" dirty="0"/>
              <a:t> plazma pogon</a:t>
            </a:r>
          </a:p>
        </p:txBody>
      </p:sp>
      <p:pic>
        <p:nvPicPr>
          <p:cNvPr id="10" name="Slika 9" descr="Slika na kojoj se prikazuje tekst, snimka zaslona, dijagram&#10;&#10;Opis je automatski generiran">
            <a:extLst>
              <a:ext uri="{FF2B5EF4-FFF2-40B4-BE49-F238E27FC236}">
                <a16:creationId xmlns:a16="http://schemas.microsoft.com/office/drawing/2014/main" id="{0C3B5F37-EC6F-BB5C-8A6C-A116265F2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682510"/>
            <a:ext cx="4001315" cy="3229548"/>
          </a:xfrm>
          <a:prstGeom prst="rect">
            <a:avLst/>
          </a:prstGeom>
        </p:spPr>
      </p:pic>
      <p:cxnSp>
        <p:nvCxnSpPr>
          <p:cNvPr id="14" name="Straight Connector 16">
            <a:extLst>
              <a:ext uri="{FF2B5EF4-FFF2-40B4-BE49-F238E27FC236}">
                <a16:creationId xmlns:a16="http://schemas.microsoft.com/office/drawing/2014/main" id="{D7143990-FA50-4B23-AE6D-E17D22F5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213FB66-38ED-7261-251B-3928C2079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hr-HR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sz="2400" dirty="0"/>
              <a:t>Generiranje guste plazme </a:t>
            </a:r>
            <a:r>
              <a:rPr lang="hr-HR" sz="2400" dirty="0" err="1"/>
              <a:t>radiofrekventnim</a:t>
            </a:r>
            <a:r>
              <a:rPr lang="hr-HR" sz="2400" dirty="0"/>
              <a:t> valovima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Visok specifični potisak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Nedovoljno razvijen da zamijeni već pouzdane plazma  pogone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Kandidat za </a:t>
            </a:r>
            <a:r>
              <a:rPr lang="pl-PL" sz="2400" dirty="0"/>
              <a:t>dugotrajne misije u svemiru i satelite</a:t>
            </a:r>
            <a:r>
              <a:rPr lang="hr-HR" sz="2400" dirty="0"/>
              <a:t> </a:t>
            </a:r>
            <a:endParaRPr lang="hr-HR" sz="2400" dirty="0"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hr-HR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hr-HR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hr-HR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hr-HR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hr-HR" dirty="0">
              <a:ea typeface="Calibri"/>
              <a:cs typeface="Calibri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29765C2F-E3D0-4261-9A4A-F97B2C609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008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38892E-C2A5-4DB9-B4D3-22B4DA4B3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F60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A919095A-1651-23C1-4328-DBB14AB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9DEEEE0-3831-7C23-6EF3-87C7A392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A3B296E-24B7-FB48-93E7-E3687D3E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VASIMR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B4A0470-AB38-B421-A7D6-0F5653EE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</a:t>
            </a:r>
            <a:r>
              <a:rPr lang="hr-HR" sz="2400" dirty="0" err="1"/>
              <a:t>Variable</a:t>
            </a:r>
            <a:r>
              <a:rPr lang="hr-HR" sz="2400" dirty="0"/>
              <a:t> </a:t>
            </a:r>
            <a:r>
              <a:rPr lang="hr-HR" sz="2400" dirty="0" err="1"/>
              <a:t>Specific</a:t>
            </a:r>
            <a:r>
              <a:rPr lang="hr-HR" sz="2400" dirty="0"/>
              <a:t> Impulse </a:t>
            </a:r>
            <a:r>
              <a:rPr lang="hr-HR" sz="2400" dirty="0" err="1"/>
              <a:t>Magnetoplasma</a:t>
            </a:r>
            <a:r>
              <a:rPr lang="hr-HR" sz="2400" dirty="0"/>
              <a:t> </a:t>
            </a:r>
            <a:r>
              <a:rPr lang="hr-HR" sz="2400" dirty="0" err="1"/>
              <a:t>Rocket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</a:t>
            </a:r>
            <a:r>
              <a:rPr lang="hr-HR" sz="2400" dirty="0" err="1"/>
              <a:t>Radiofrekventno</a:t>
            </a:r>
            <a:r>
              <a:rPr lang="hr-HR" sz="2400" dirty="0"/>
              <a:t> zračenje pri ionizaciji goriva u plazmu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Ubrzavanje plazme magnetskim poljem za generiranje potiska 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Značajna količina testiranja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Prilagodljiv potisak ovisno o potrebama misije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Misije u dubokom svemiru, putovanja do Marsa, servisiranje i održavanje satelita u orbiti</a:t>
            </a:r>
            <a:endParaRPr lang="hr-HR" sz="2400" dirty="0">
              <a:cs typeface="Calibri"/>
            </a:endParaRP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EABCCD7F-3982-5F26-28D7-E6B40AB3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6B4AACE-13F8-D7A5-EF2C-9C7C0902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3AC302-8EDF-AF9B-7F3F-9E2F6284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ea typeface="Calibri Light"/>
                <a:cs typeface="Calibri Light"/>
              </a:rPr>
              <a:t>Zaključak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DF700D7-733C-74F3-8921-F4017151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hr-HR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hr-HR" dirty="0"/>
              <a:t> </a:t>
            </a:r>
            <a:r>
              <a:rPr lang="hr-HR" sz="2400" dirty="0"/>
              <a:t>Efikasnost nedostižna tradicionalnim kemijskim pogonima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>
                <a:ea typeface="+mn-lt"/>
                <a:cs typeface="+mn-lt"/>
              </a:rPr>
              <a:t> </a:t>
            </a:r>
            <a:r>
              <a:rPr lang="hr-HR" sz="2400" dirty="0"/>
              <a:t>Omogućuje istraživanje dubokog svemira, upravljanje satelitima </a:t>
            </a:r>
            <a:endParaRPr lang="hr-HR" sz="2400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Potencijalno rješenje za prve interplanetarne misije</a:t>
            </a:r>
            <a:endParaRPr lang="hr-HR" sz="2400" dirty="0">
              <a:ea typeface="+mn-lt"/>
              <a:cs typeface="+mn-lt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hr-HR" sz="2400" dirty="0">
                <a:ea typeface="+mn-lt"/>
                <a:cs typeface="+mn-lt"/>
              </a:rPr>
              <a:t> </a:t>
            </a:r>
            <a:r>
              <a:rPr lang="hr-HR" sz="2400" dirty="0"/>
              <a:t>Razvoj novih tehnologija dodatno povećava učinkovitost i proširuje mogućnost primjene (alternativna goriva, napredni sustavi za pohranu energije)</a:t>
            </a:r>
            <a:endParaRPr lang="hr-HR" sz="2400" dirty="0">
              <a:cs typeface="Calibri"/>
            </a:endParaRPr>
          </a:p>
          <a:p>
            <a:pPr marL="0" indent="0">
              <a:buNone/>
            </a:pPr>
            <a:endParaRPr lang="hr-HR" sz="2400" dirty="0">
              <a:ea typeface="Calibri"/>
              <a:cs typeface="Calibri"/>
            </a:endParaRP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15D7A974-2358-D6F3-E6EA-3A854F83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2CDC908-C266-EC2A-E92F-98DE2154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D52B48C-83B5-21D6-FADE-79F917B3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18834"/>
            <a:ext cx="10109200" cy="1826260"/>
          </a:xfrm>
        </p:spPr>
        <p:txBody>
          <a:bodyPr vert="horz" lIns="0" tIns="45720" rIns="0" bIns="45720" rtlCol="0" anchor="t">
            <a:normAutofit/>
          </a:bodyPr>
          <a:lstStyle/>
          <a:p>
            <a:pPr algn="ctr"/>
            <a:r>
              <a:rPr lang="hr-HR" sz="4000">
                <a:ea typeface="Calibri"/>
                <a:cs typeface="Calibri"/>
              </a:rPr>
              <a:t>HVALA NA PAŽNJI</a:t>
            </a: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824658D3-9DCC-699C-4749-F822F524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F6044E5-5F1D-01D5-E6FA-A090A458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9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F3BBC50-3746-49BE-86A8-109CF643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hr-HR" sz="4400" dirty="0">
                <a:solidFill>
                  <a:srgbClr val="FFFFFF"/>
                </a:solidFill>
                <a:ea typeface="Calibri Light"/>
                <a:cs typeface="Calibri Light"/>
              </a:rPr>
              <a:t>Sadržaj</a:t>
            </a:r>
            <a:endParaRPr lang="hr-HR" sz="44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B83B19D-CE82-C23E-03C2-A8FBA588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r-HR" sz="2400" dirty="0">
                <a:ea typeface="Calibri"/>
                <a:cs typeface="Calibri"/>
              </a:rPr>
              <a:t>Uvod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>
                <a:ea typeface="Calibri"/>
                <a:cs typeface="Calibri"/>
              </a:rPr>
              <a:t>Osnovni pojmovi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>
                <a:ea typeface="Calibri"/>
                <a:cs typeface="Calibri"/>
              </a:rPr>
              <a:t>Princip rada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/>
              <a:t>Elektrostatski ionski pogon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/>
              <a:t>Hall-efekt pogon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/>
              <a:t>Pulsirajući plazma pogon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/>
              <a:t>MPD</a:t>
            </a:r>
            <a:endParaRPr lang="hr-HR" sz="2400" dirty="0">
              <a:ea typeface="Calibri"/>
              <a:cs typeface="Calibri"/>
            </a:endParaRPr>
          </a:p>
          <a:p>
            <a:pPr marL="457200" indent="-457200">
              <a:buFont typeface="+mj-lt"/>
              <a:buAutoNum type="arabicPeriod"/>
            </a:pPr>
            <a:r>
              <a:rPr lang="hr-HR" sz="2400" dirty="0" err="1"/>
              <a:t>Helikon</a:t>
            </a:r>
            <a:r>
              <a:rPr lang="hr-HR" sz="2400" dirty="0"/>
              <a:t> plazma pogon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/>
              <a:t>VASIMR </a:t>
            </a:r>
          </a:p>
          <a:p>
            <a:pPr marL="457200" indent="-457200">
              <a:buFont typeface="+mj-lt"/>
              <a:buAutoNum type="arabicPeriod"/>
            </a:pPr>
            <a:r>
              <a:rPr lang="hr-HR" sz="2400" dirty="0">
                <a:ea typeface="Calibri Light"/>
                <a:cs typeface="Calibri Light"/>
              </a:rPr>
              <a:t> Zaključak</a:t>
            </a:r>
            <a:endParaRPr lang="hr-HR" sz="2400" dirty="0">
              <a:ea typeface="Calibri"/>
              <a:cs typeface="Calibri"/>
            </a:endParaRP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92328FA-9915-E2F6-3EEC-0011EEA9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6F84021-0B92-0197-8A8F-15BBEDD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7290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F3BBC50-3746-49BE-86A8-109CF643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hr-HR" sz="5400" dirty="0">
                <a:ea typeface="Calibri Light"/>
                <a:cs typeface="Calibri Light"/>
              </a:rPr>
              <a:t>Uvod</a:t>
            </a:r>
            <a:endParaRPr lang="hr-HR" sz="54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7A5D90A9-ADBB-1FC7-9463-F88AEC3B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952" r="14603" b="1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B83B19D-CE82-C23E-03C2-A8FBA588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hr-HR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endParaRPr lang="hr-HR" sz="2400" dirty="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hr-HR" sz="2400" dirty="0">
                <a:ea typeface="Calibri"/>
                <a:cs typeface="Calibri"/>
              </a:rPr>
              <a:t> Inovacija u tehnologiji svemirskih letova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hr-HR" sz="2400" dirty="0">
                <a:ea typeface="Calibri"/>
                <a:cs typeface="Calibri"/>
              </a:rPr>
              <a:t> Plazma kao sredstvo za generiranje potiska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hr-HR" sz="2400" dirty="0">
                <a:ea typeface="Calibri"/>
                <a:cs typeface="Calibri"/>
              </a:rPr>
              <a:t> Minimalna potrošnja, postizanje visokih brzina</a:t>
            </a:r>
          </a:p>
          <a:p>
            <a:pPr marL="0" indent="0">
              <a:buNone/>
            </a:pPr>
            <a:endParaRPr lang="hr-HR" dirty="0">
              <a:ea typeface="Calibri"/>
              <a:cs typeface="Calibri"/>
            </a:endParaRPr>
          </a:p>
          <a:p>
            <a:pPr marL="0" indent="0">
              <a:buNone/>
            </a:pPr>
            <a:endParaRPr lang="hr-HR" dirty="0">
              <a:ea typeface="Calibri"/>
              <a:cs typeface="Calibri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ADA4CA0-9A57-4FBE-A9E5-24DFC23C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792328FA-9915-E2F6-3EEC-0011EEA9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26F84021-0B92-0197-8A8F-15BBEDD1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3085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E3FF682-177B-CDE0-68CC-2170F169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5400" dirty="0">
                <a:ea typeface="Calibri Light"/>
                <a:cs typeface="Calibri Light"/>
              </a:rPr>
              <a:t>Osnovni</a:t>
            </a:r>
            <a:r>
              <a:rPr lang="hr-HR" dirty="0">
                <a:ea typeface="Calibri Light"/>
                <a:cs typeface="Calibri Light"/>
              </a:rPr>
              <a:t> </a:t>
            </a:r>
            <a:r>
              <a:rPr lang="hr-HR" sz="5400" dirty="0">
                <a:ea typeface="Calibri Light"/>
                <a:cs typeface="Calibri Light"/>
              </a:rPr>
              <a:t>pojmovi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29F7F0B-33EA-090C-B338-3C698FB8B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9856859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endParaRPr lang="hr-HR" sz="1800" dirty="0">
              <a:effectLst/>
              <a:ea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1800" dirty="0">
                <a:effectLst/>
                <a:ea typeface="Times New Roman" panose="02020603050405020304" pitchFamily="18" charset="0"/>
              </a:rPr>
              <a:t> </a:t>
            </a:r>
            <a:r>
              <a:rPr lang="hr-HR" sz="2400" dirty="0">
                <a:effectLst/>
                <a:ea typeface="Times New Roman" panose="02020603050405020304" pitchFamily="18" charset="0"/>
              </a:rPr>
              <a:t>Četvrto stanje materije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hr-HR" sz="2400" dirty="0">
                <a:effectLst/>
                <a:ea typeface="Times New Roman" panose="02020603050405020304" pitchFamily="18" charset="0"/>
              </a:rPr>
              <a:t> Nastaje ionizacijom atoma plina pri visokim temperaturama ili jakim električnim poljima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hr-HR" sz="2400" dirty="0">
                <a:ea typeface="Times New Roman" panose="02020603050405020304" pitchFamily="18" charset="0"/>
              </a:rPr>
              <a:t> Svojstva:</a:t>
            </a:r>
          </a:p>
          <a:p>
            <a:pPr lvl="1"/>
            <a:r>
              <a:rPr lang="hr-HR" sz="2400" dirty="0">
                <a:effectLst/>
                <a:ea typeface="Times New Roman" panose="02020603050405020304" pitchFamily="18" charset="0"/>
              </a:rPr>
              <a:t>izvrsna električna vodljivost</a:t>
            </a:r>
          </a:p>
          <a:p>
            <a:pPr lvl="1"/>
            <a:r>
              <a:rPr lang="hr-HR" sz="2400" dirty="0">
                <a:effectLst/>
                <a:ea typeface="Times New Roman" panose="02020603050405020304" pitchFamily="18" charset="0"/>
              </a:rPr>
              <a:t>snažna reakcija na elektromagnetska polja</a:t>
            </a:r>
          </a:p>
          <a:p>
            <a:pPr lvl="1"/>
            <a:r>
              <a:rPr lang="hr-HR" sz="2400" dirty="0">
                <a:effectLst/>
                <a:ea typeface="Times New Roman" panose="02020603050405020304" pitchFamily="18" charset="0"/>
              </a:rPr>
              <a:t>pohrana velike količine energije</a:t>
            </a:r>
          </a:p>
          <a:p>
            <a:pPr lvl="1"/>
            <a:r>
              <a:rPr lang="hr-HR" sz="2400" dirty="0">
                <a:ea typeface="Times New Roman" panose="02020603050405020304" pitchFamily="18" charset="0"/>
              </a:rPr>
              <a:t>visoka iskoristivost pri pretvorbi </a:t>
            </a:r>
            <a:r>
              <a:rPr lang="hr-HR" sz="2400" dirty="0">
                <a:effectLst/>
                <a:ea typeface="Times New Roman" panose="02020603050405020304" pitchFamily="18" charset="0"/>
              </a:rPr>
              <a:t>u kinetičku energiju</a:t>
            </a:r>
            <a:endParaRPr lang="hr-HR" sz="2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hr-HR" dirty="0">
              <a:ea typeface="Calibri" panose="020F0502020204030204"/>
              <a:cs typeface="Calibri" panose="020F0502020204030204"/>
            </a:endParaRPr>
          </a:p>
          <a:p>
            <a:pPr marL="200660" lvl="1" indent="0">
              <a:buFont typeface="Calibri" pitchFamily="34" charset="0"/>
              <a:buNone/>
            </a:pPr>
            <a:endParaRPr lang="hr-HR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hr-HR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81028D66-56C1-5C06-B0DA-E47BFEE8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/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CA27E0F1-1F1D-7FD3-5FF1-851FE592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06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8E552D-49F8-7D70-06B1-022763CC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dirty="0"/>
              <a:t>Princip rada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F56C5F-04EC-FEC9-2BFC-0A0ECBA5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2086892"/>
            <a:ext cx="10058400" cy="4023360"/>
          </a:xfrm>
        </p:spPr>
        <p:txBody>
          <a:bodyPr vert="horz" lIns="0" tIns="45720" rIns="0" bIns="45720" rtlCol="0" anchor="t">
            <a:noAutofit/>
          </a:bodyPr>
          <a:lstStyle/>
          <a:p>
            <a:pPr marL="0" indent="0">
              <a:buNone/>
            </a:pPr>
            <a:r>
              <a:rPr lang="hr-HR" sz="2400" dirty="0">
                <a:ea typeface="Times New Roman" panose="02020603050405020304" pitchFamily="18" charset="0"/>
              </a:rPr>
              <a:t>Formiranje plazme:</a:t>
            </a:r>
          </a:p>
          <a:p>
            <a:pPr lvl="1"/>
            <a:r>
              <a:rPr lang="hr-HR" sz="2400" dirty="0">
                <a:ea typeface="Times New Roman" panose="02020603050405020304" pitchFamily="18" charset="0"/>
              </a:rPr>
              <a:t>bombardiranje </a:t>
            </a:r>
            <a:r>
              <a:rPr lang="hr-HR" sz="2400" dirty="0">
                <a:ea typeface="Times New Roman" panose="02020603050405020304" pitchFamily="18" charset="0"/>
                <a:cs typeface="Calibri" panose="020F0502020204030204"/>
              </a:rPr>
              <a:t>n</a:t>
            </a:r>
            <a:r>
              <a:rPr lang="hr-HR" sz="2400" dirty="0">
                <a:ea typeface="Times New Roman" panose="02020603050405020304" pitchFamily="18" charset="0"/>
              </a:rPr>
              <a:t>eutralnih atoma ili molekula plina elektronima</a:t>
            </a:r>
          </a:p>
          <a:p>
            <a:pPr lvl="1"/>
            <a:r>
              <a:rPr lang="hr-HR" sz="2400" dirty="0">
                <a:ea typeface="Times New Roman" panose="02020603050405020304" pitchFamily="18" charset="0"/>
              </a:rPr>
              <a:t>izlaganje elektromagnetskom zračenju ili visokoj temperaturi</a:t>
            </a:r>
          </a:p>
          <a:p>
            <a:pPr lvl="1"/>
            <a:r>
              <a:rPr lang="hr-HR" sz="2400" dirty="0">
                <a:ea typeface="Times New Roman" panose="02020603050405020304" pitchFamily="18" charset="0"/>
              </a:rPr>
              <a:t>rezultat =&gt; stvaranje pozitivno nabijenih iona i slobodnih elektrona</a:t>
            </a:r>
            <a:endParaRPr lang="hr-HR" sz="2400" dirty="0">
              <a:ea typeface="Times New Roman" panose="02020603050405020304" pitchFamily="18" charset="0"/>
              <a:cs typeface="Calibri" panose="020F0502020204030204"/>
            </a:endParaRPr>
          </a:p>
          <a:p>
            <a:pPr marL="0" indent="0">
              <a:buNone/>
            </a:pPr>
            <a:r>
              <a:rPr lang="hr-HR" sz="2400" dirty="0">
                <a:effectLst/>
                <a:ea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>
                <a:ea typeface="Times New Roman" panose="02020603050405020304" pitchFamily="18" charset="0"/>
                <a:cs typeface="Calibri" panose="020F0502020204030204"/>
              </a:rPr>
              <a:t> Usmjeravanje magnetskim poljem:</a:t>
            </a:r>
          </a:p>
          <a:p>
            <a:pPr lvl="1"/>
            <a:r>
              <a:rPr lang="hr-HR" sz="2400" dirty="0">
                <a:effectLst/>
                <a:ea typeface="Times New Roman" panose="02020603050405020304" pitchFamily="18" charset="0"/>
              </a:rPr>
              <a:t>usmjeravanje toka plazme unutar pogonskog sustava</a:t>
            </a:r>
            <a:endParaRPr lang="hr-HR" sz="2400" dirty="0">
              <a:effectLst/>
              <a:ea typeface="Times New Roman" panose="02020603050405020304" pitchFamily="18" charset="0"/>
              <a:cs typeface="Calibri" panose="020F0502020204030204"/>
            </a:endParaRPr>
          </a:p>
          <a:p>
            <a:pPr lvl="1"/>
            <a:r>
              <a:rPr lang="hr-HR" sz="2400" dirty="0">
                <a:effectLst/>
                <a:ea typeface="Times New Roman" panose="02020603050405020304" pitchFamily="18" charset="0"/>
              </a:rPr>
              <a:t>povećanje gustoće nabijenih iona unutar pogona</a:t>
            </a:r>
          </a:p>
          <a:p>
            <a:pPr lvl="1"/>
            <a:r>
              <a:rPr lang="hr-HR" sz="2400" dirty="0">
                <a:ea typeface="Times New Roman" panose="02020603050405020304" pitchFamily="18" charset="0"/>
                <a:cs typeface="Calibri" panose="020F0502020204030204"/>
              </a:rPr>
              <a:t>u naprednijim verzijama i za ubrzavanje iona </a:t>
            </a:r>
          </a:p>
          <a:p>
            <a:pPr marL="0" indent="0">
              <a:buNone/>
            </a:pPr>
            <a:endParaRPr lang="hr-HR" sz="2400" dirty="0">
              <a:latin typeface="Times New Roman" panose="02020603050405020304" pitchFamily="18" charset="0"/>
              <a:ea typeface="Times New Roman" panose="02020603050405020304" pitchFamily="18" charset="0"/>
              <a:cs typeface="Calibri" panose="020F0502020204030204"/>
            </a:endParaRP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986B4C9B-9855-2F18-A166-7438FCEE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534C3B1-6D97-1FD8-68F4-97642E90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23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DB429F4-AA50-9A12-4E1A-9F2B0D4F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403" y="1845734"/>
            <a:ext cx="6819255" cy="4023360"/>
          </a:xfrm>
        </p:spPr>
        <p:txBody>
          <a:bodyPr/>
          <a:lstStyle/>
          <a:p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</a:t>
            </a:r>
            <a:r>
              <a:rPr lang="hr-HR" sz="2400" dirty="0">
                <a:effectLst/>
                <a:ea typeface="Times New Roman" panose="02020603050405020304" pitchFamily="18" charset="0"/>
              </a:rPr>
              <a:t>Elektrostatsko ubrzavanje:</a:t>
            </a:r>
          </a:p>
          <a:p>
            <a:pPr lvl="1"/>
            <a:r>
              <a:rPr lang="hr-HR" sz="2400" dirty="0">
                <a:ea typeface="Times New Roman" panose="02020603050405020304" pitchFamily="18" charset="0"/>
              </a:rPr>
              <a:t>ubrzavanje nabijenih čestica </a:t>
            </a:r>
            <a:r>
              <a:rPr lang="hr-HR" sz="2400" dirty="0">
                <a:effectLst/>
                <a:ea typeface="Times New Roman" panose="02020603050405020304" pitchFamily="18" charset="0"/>
              </a:rPr>
              <a:t>korištenjem razlike električnog potencijala</a:t>
            </a:r>
          </a:p>
          <a:p>
            <a:pPr lvl="1"/>
            <a:r>
              <a:rPr lang="hr-HR" sz="2400" dirty="0">
                <a:effectLst/>
                <a:ea typeface="Times New Roman" panose="02020603050405020304" pitchFamily="18" charset="0"/>
              </a:rPr>
              <a:t>pozitivno nabijeni ioni se ubrzavaju prema negativno nabijenoj elektrodi</a:t>
            </a:r>
          </a:p>
          <a:p>
            <a:pPr lvl="1"/>
            <a:r>
              <a:rPr lang="hr-HR" sz="2400" dirty="0">
                <a:effectLst/>
                <a:ea typeface="Times New Roman" panose="02020603050405020304" pitchFamily="18" charset="0"/>
              </a:rPr>
              <a:t>precizna kontrola nad brzinom iona</a:t>
            </a:r>
          </a:p>
          <a:p>
            <a:pPr lvl="1"/>
            <a:r>
              <a:rPr lang="hr-HR" sz="2400" dirty="0">
                <a:effectLst/>
                <a:ea typeface="Times New Roman" panose="02020603050405020304" pitchFamily="18" charset="0"/>
              </a:rPr>
              <a:t>relativno mali potisak</a:t>
            </a:r>
            <a:r>
              <a:rPr lang="hr-HR" sz="2400" dirty="0">
                <a:ea typeface="Times New Roman" panose="02020603050405020304" pitchFamily="18" charset="0"/>
              </a:rPr>
              <a:t> u </a:t>
            </a:r>
            <a:r>
              <a:rPr lang="hr-HR" sz="2400" dirty="0">
                <a:effectLst/>
                <a:ea typeface="Times New Roman" panose="02020603050405020304" pitchFamily="18" charset="0"/>
              </a:rPr>
              <a:t>usporedbi s kemijskim raketama</a:t>
            </a: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EDDD10CE-1718-1CD2-6FCE-DF8B76D2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64EDEEE-692C-CD4A-2FAF-D876196D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1" descr="Operational principles of the rotating magnetic field thruster. | Download  Scientific Diagram">
            <a:extLst>
              <a:ext uri="{FF2B5EF4-FFF2-40B4-BE49-F238E27FC236}">
                <a16:creationId xmlns:a16="http://schemas.microsoft.com/office/drawing/2014/main" id="{4EBE3D6D-2E84-43D6-6BF2-DEB03DD96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92" y="2156884"/>
            <a:ext cx="4625708" cy="371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88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8E552D-49F8-7D70-06B1-022763CC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hr-HR" dirty="0"/>
              <a:t>Elektrostatski ionski pogon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F56C5F-04EC-FEC9-2BFC-0A0ECBA5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53352" cy="4023360"/>
          </a:xfrm>
        </p:spPr>
        <p:txBody>
          <a:bodyPr vert="horz" lIns="0" tIns="45720" rIns="0" bIns="45720" rtlCol="0" anchor="t">
            <a:normAutofit/>
          </a:bodyPr>
          <a:lstStyle/>
          <a:p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sz="2400" dirty="0"/>
              <a:t>Elektrostatska polja za ubrzavanje iona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Visoka učinkovitost - mali potisak, veliki specifični impuls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</a:t>
            </a:r>
            <a:r>
              <a:rPr lang="en-GB" sz="2400" dirty="0"/>
              <a:t>SERT-1 (Space Electric </a:t>
            </a:r>
            <a:r>
              <a:rPr lang="hr-HR" sz="2400" dirty="0" err="1"/>
              <a:t>Propulsion</a:t>
            </a:r>
            <a:r>
              <a:rPr lang="en-GB" sz="2400" dirty="0"/>
              <a:t> Test), NASA,</a:t>
            </a:r>
            <a:r>
              <a:rPr lang="hr-HR" sz="2400" dirty="0"/>
              <a:t> </a:t>
            </a:r>
            <a:r>
              <a:rPr lang="en-GB" sz="2400" dirty="0"/>
              <a:t>1964.</a:t>
            </a: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Danas - putovanja u duboki svemir, </a:t>
            </a:r>
            <a:r>
              <a:rPr lang="hr-HR" sz="2400" dirty="0" err="1"/>
              <a:t>Deep</a:t>
            </a:r>
            <a:r>
              <a:rPr lang="hr-HR" sz="2400" dirty="0"/>
              <a:t> </a:t>
            </a:r>
            <a:r>
              <a:rPr lang="hr-HR" sz="2400" dirty="0" err="1"/>
              <a:t>Space</a:t>
            </a:r>
            <a:r>
              <a:rPr lang="hr-HR" sz="2400" dirty="0"/>
              <a:t> 1 (DS1), NASA, 1998</a:t>
            </a:r>
            <a:r>
              <a:rPr lang="hr-HR" dirty="0"/>
              <a:t>.</a:t>
            </a:r>
          </a:p>
        </p:txBody>
      </p:sp>
      <p:pic>
        <p:nvPicPr>
          <p:cNvPr id="6" name="Picture 6" descr="A person standing next to a machine&#10;&#10;Description automatically generated">
            <a:extLst>
              <a:ext uri="{FF2B5EF4-FFF2-40B4-BE49-F238E27FC236}">
                <a16:creationId xmlns:a16="http://schemas.microsoft.com/office/drawing/2014/main" id="{88B0101B-FBC1-6DD6-025C-FD08D09E47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2" r="1" b="1"/>
          <a:stretch/>
        </p:blipFill>
        <p:spPr>
          <a:xfrm>
            <a:off x="8077374" y="1978311"/>
            <a:ext cx="3135109" cy="3471012"/>
          </a:xfrm>
          <a:prstGeom prst="rect">
            <a:avLst/>
          </a:prstGeom>
        </p:spPr>
      </p:pic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986B4C9B-9855-2F18-A166-7438FCEE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534C3B1-6D97-1FD8-68F4-97642E90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40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8E552D-49F8-7D70-06B1-022763CC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Hall-efekt pogon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F56C5F-04EC-FEC9-2BFC-0A0ECBA5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30114" cy="415211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</a:t>
            </a:r>
            <a:r>
              <a:rPr lang="hr-HR" sz="2400" dirty="0">
                <a:solidFill>
                  <a:srgbClr val="404040"/>
                </a:solidFill>
                <a:latin typeface="Calibri"/>
                <a:cs typeface="Calibri"/>
              </a:rPr>
              <a:t>Koristi </a:t>
            </a:r>
            <a:r>
              <a:rPr lang="hr-HR" sz="2400" dirty="0" err="1">
                <a:solidFill>
                  <a:srgbClr val="404040"/>
                </a:solidFill>
                <a:latin typeface="Calibri"/>
                <a:cs typeface="Calibri"/>
              </a:rPr>
              <a:t>Hallov</a:t>
            </a:r>
            <a:r>
              <a:rPr lang="hr-HR" sz="2400" dirty="0">
                <a:solidFill>
                  <a:srgbClr val="404040"/>
                </a:solidFill>
                <a:latin typeface="Calibri"/>
                <a:cs typeface="Calibri"/>
              </a:rPr>
              <a:t> efekt za stvaranje magnetskog polja koje ubrzava 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Jednostavan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Veći potisak u usporedbi s elektrostatskim ionskim pogonom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Prvi put razvijen u Sovjetskom Savezu 1960ih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Široko korišten u satelitima </a:t>
            </a:r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986B4C9B-9855-2F18-A166-7438FCEE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534C3B1-6D97-1FD8-68F4-97642E90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6" descr="Diagram of a magnetic core&#10;&#10;Description automatically generated">
            <a:extLst>
              <a:ext uri="{FF2B5EF4-FFF2-40B4-BE49-F238E27FC236}">
                <a16:creationId xmlns:a16="http://schemas.microsoft.com/office/drawing/2014/main" id="{34F86F3C-0414-5D09-C9E5-5AF5ACA9D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95" y="1383793"/>
            <a:ext cx="526460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5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18E552D-49F8-7D70-06B1-022763CC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hr-HR" dirty="0"/>
              <a:t>Pulsirajući plazma pogon</a:t>
            </a:r>
          </a:p>
        </p:txBody>
      </p:sp>
      <p:pic>
        <p:nvPicPr>
          <p:cNvPr id="6" name="Picture 4" descr="Diagram of a plasma thruster&#10;&#10;Description automatically generated">
            <a:extLst>
              <a:ext uri="{FF2B5EF4-FFF2-40B4-BE49-F238E27FC236}">
                <a16:creationId xmlns:a16="http://schemas.microsoft.com/office/drawing/2014/main" id="{4AAAA090-9D3C-5DA5-1AC0-80E5E1E88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3" y="1589531"/>
            <a:ext cx="5854193" cy="3675198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8F56C5F-04EC-FEC9-2BFC-0A0ECBA5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568506" cy="3907418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hr-HR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hr-HR" sz="2400" dirty="0"/>
              <a:t>Pretvara čvrsto gorivo (teflon) u plazmu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Kratki </a:t>
            </a:r>
            <a:r>
              <a:rPr lang="hr-HR" sz="2400"/>
              <a:t>električni</a:t>
            </a:r>
            <a:r>
              <a:rPr lang="hr-HR" sz="2400" dirty="0"/>
              <a:t> </a:t>
            </a:r>
            <a:r>
              <a:rPr lang="hr-HR" sz="2400"/>
              <a:t>impulsi ioniziraju</a:t>
            </a:r>
            <a:r>
              <a:rPr lang="hr-HR" sz="2400" dirty="0"/>
              <a:t> </a:t>
            </a:r>
            <a:r>
              <a:rPr lang="hr-HR" sz="2400"/>
              <a:t>plazmu</a:t>
            </a:r>
            <a:endParaRPr lang="hr-HR" sz="240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Prvi tip plazma pogona ikad korišten, </a:t>
            </a:r>
            <a:r>
              <a:rPr lang="hr-HR" sz="2400" dirty="0" err="1"/>
              <a:t>Zond</a:t>
            </a:r>
            <a:r>
              <a:rPr lang="hr-HR" sz="2400" dirty="0"/>
              <a:t> 2, Sovjetski Savez, 1964.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Radi jednostavnosti i kompaktnosti koristi se na malim svemirskim letjelicama</a:t>
            </a:r>
          </a:p>
          <a:p>
            <a:pPr marL="200660" lvl="1" indent="0">
              <a:buNone/>
            </a:pPr>
            <a:endParaRPr lang="hr-HR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hr-HR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hr-HR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87DBF8-5C50-4034-8B79-FE54A01A8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FBE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720853-E885-4BE5-BFE2-24004CE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986B4C9B-9855-2F18-A166-7438FCEE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15. LISTOPAD 2024.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534C3B1-6D97-1FD8-68F4-97642E90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1716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D9B6F0-AF1A-439D-B8FA-5B4F392CB75F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FEE641686CAAA45B63592EB184D1994" ma:contentTypeVersion="11" ma:contentTypeDescription="Stvaranje novog dokumenta." ma:contentTypeScope="" ma:versionID="c4b5909f14d94fee8d9379b4e1abdd2f">
  <xsd:schema xmlns:xsd="http://www.w3.org/2001/XMLSchema" xmlns:xs="http://www.w3.org/2001/XMLSchema" xmlns:p="http://schemas.microsoft.com/office/2006/metadata/properties" xmlns:ns3="9dd490b1-94b7-4dd3-b7d5-29cf81bb46cd" targetNamespace="http://schemas.microsoft.com/office/2006/metadata/properties" ma:root="true" ma:fieldsID="e9929f0ea70fb9bb19862fa9fce23594" ns3:_="">
    <xsd:import namespace="9dd490b1-94b7-4dd3-b7d5-29cf81bb46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490b1-94b7-4dd3-b7d5-29cf81bb46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CD32C0-FFF3-468D-A8DC-016FBF9418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1BFAC8-C9D2-451F-9619-29C573EFED91}">
  <ds:schemaRefs>
    <ds:schemaRef ds:uri="9dd490b1-94b7-4dd3-b7d5-29cf81bb46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2332A23-5261-4743-879C-8B7E1A2E7420}">
  <ds:schemaRefs>
    <ds:schemaRef ds:uri="http://schemas.microsoft.com/office/2006/documentManagement/types"/>
    <ds:schemaRef ds:uri="http://schemas.microsoft.com/office/2006/metadata/properties"/>
    <ds:schemaRef ds:uri="9dd490b1-94b7-4dd3-b7d5-29cf81bb46cd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571</Words>
  <Application>Microsoft Office PowerPoint</Application>
  <PresentationFormat>Široki zaslon</PresentationFormat>
  <Paragraphs>133</Paragraphs>
  <Slides>14</Slides>
  <Notes>4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20" baseType="lpstr">
      <vt:lpstr>Arial</vt:lpstr>
      <vt:lpstr>Arial,Sans-Serif</vt:lpstr>
      <vt:lpstr>Calibri</vt:lpstr>
      <vt:lpstr>Calibri Light</vt:lpstr>
      <vt:lpstr>Times New Roman</vt:lpstr>
      <vt:lpstr>Retrospektiva</vt:lpstr>
      <vt:lpstr>Plazma pogon</vt:lpstr>
      <vt:lpstr>Sadržaj</vt:lpstr>
      <vt:lpstr>Uvod</vt:lpstr>
      <vt:lpstr>Osnovni pojmovi</vt:lpstr>
      <vt:lpstr>Princip rada</vt:lpstr>
      <vt:lpstr>PowerPoint prezentacija</vt:lpstr>
      <vt:lpstr>Elektrostatski ionski pogon</vt:lpstr>
      <vt:lpstr>Hall-efekt pogon</vt:lpstr>
      <vt:lpstr>Pulsirajući plazma pogon</vt:lpstr>
      <vt:lpstr>MPD</vt:lpstr>
      <vt:lpstr>Helikon plazma pogon</vt:lpstr>
      <vt:lpstr>VASIMR </vt:lpstr>
      <vt:lpstr>Zaključak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komp</dc:creator>
  <cp:lastModifiedBy>Filip Kovač</cp:lastModifiedBy>
  <cp:revision>1</cp:revision>
  <dcterms:created xsi:type="dcterms:W3CDTF">2024-09-11T08:44:06Z</dcterms:created>
  <dcterms:modified xsi:type="dcterms:W3CDTF">2024-10-17T21:00:08Z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0x0101003FEE641686CAAA45B63592EB184D1994</vt:lpwstr>
  </property>
</Properties>
</file>