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>
      <p:cViewPr varScale="1">
        <p:scale>
          <a:sx n="82" d="100"/>
          <a:sy n="82" d="100"/>
        </p:scale>
        <p:origin x="69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1A8B9B-DF89-4842-81E7-7C10E0B9D8B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hr-H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EAEE97-ED35-41AC-BE38-F4D91B9CCE34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hr-H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E8404AC6-4205-4428-A5AE-07E3BAE0F570}" type="datetime1">
              <a:rPr lang="hr-HR"/>
              <a:pPr lvl="0"/>
              <a:t>10.12.2024.</a:t>
            </a:fld>
            <a:endParaRPr lang="hr-HR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CE3A23E-3444-4070-B5E3-7D1FD31012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936498E-1806-48C1-8A81-D23602BF79E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13A86-187A-4184-9F02-1B8FFF2A660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hr-H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hr-H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2642E-EBEE-4EAC-AA40-F4EAF948A70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hr-H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622A84E4-F9CA-4414-A2DD-007F9D5D5F90}" type="slidenum"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0946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E786-8E52-4EC9-9116-F49B609521C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2494300"/>
            <a:ext cx="9144000" cy="1015660"/>
          </a:xfrm>
        </p:spPr>
        <p:txBody>
          <a:bodyPr anchor="b" anchorCtr="1"/>
          <a:lstStyle>
            <a:lvl1pPr algn="ctr">
              <a:defRPr lang="hr-HR" sz="6000"/>
            </a:lvl1pPr>
          </a:lstStyle>
          <a:p>
            <a:pPr lvl="0"/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A3E209-87F7-4504-93DC-F3EB09CDBCB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337977" y="4255535"/>
            <a:ext cx="5190555" cy="1655758"/>
          </a:xfrm>
        </p:spPr>
        <p:txBody>
          <a:bodyPr>
            <a:noAutofit/>
          </a:bodyPr>
          <a:lstStyle>
            <a:lvl1pPr marL="342900" indent="-342900"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2EFE6-8177-4488-9763-C5F96C6A2D0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r-RS"/>
              <a:t>21.9.2020.</a:t>
            </a:r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CE9A2-DD60-4DAE-97FC-1228D84E3E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r-HR" dirty="0"/>
              <a:t>Otvoreno računarstvo, FER, 2021.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4AD9E-53BF-4CA3-8C87-B12CB1BDD09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6D6494-D058-4A30-B9C6-B52FD117F7C9}" type="slidenum">
              <a:t>‹#›</a:t>
            </a:fld>
            <a:endParaRPr lang="hr-HR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6831836-B207-4054-B84E-8140C91756BF}"/>
              </a:ext>
            </a:extLst>
          </p:cNvPr>
          <p:cNvCxnSpPr/>
          <p:nvPr/>
        </p:nvCxnSpPr>
        <p:spPr>
          <a:xfrm>
            <a:off x="0" y="1904219"/>
            <a:ext cx="12191996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8" name="TextBox 8">
            <a:extLst>
              <a:ext uri="{FF2B5EF4-FFF2-40B4-BE49-F238E27FC236}">
                <a16:creationId xmlns:a16="http://schemas.microsoft.com/office/drawing/2014/main" id="{63C0646E-7CEF-47F5-81A7-636E20BFA888}"/>
              </a:ext>
            </a:extLst>
          </p:cNvPr>
          <p:cNvSpPr txBox="1"/>
          <p:nvPr/>
        </p:nvSpPr>
        <p:spPr>
          <a:xfrm>
            <a:off x="2663464" y="1030291"/>
            <a:ext cx="6865068" cy="101566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r-HR" sz="6000" b="0" i="0" u="none" strike="noStrike" kern="1200" cap="none" spc="0" baseline="0">
                <a:solidFill>
                  <a:srgbClr val="000000"/>
                </a:solidFill>
                <a:uFillTx/>
                <a:latin typeface="Calibri Light"/>
              </a:rPr>
              <a:t>Otvoreno računarstvo</a:t>
            </a:r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6C4E81C3-938B-4470-AC7C-EF632D4C0AD0}"/>
              </a:ext>
            </a:extLst>
          </p:cNvPr>
          <p:cNvCxnSpPr/>
          <p:nvPr/>
        </p:nvCxnSpPr>
        <p:spPr>
          <a:xfrm>
            <a:off x="2777782" y="3489496"/>
            <a:ext cx="6636432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02034007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969C-3EEC-4246-AE0C-4EB06F1504B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0B958-45FB-411F-BAA3-398B142A33C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5E56D-D9A6-455E-A9E2-05734063433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r-RS"/>
              <a:t>21.9.2020.</a:t>
            </a:r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377F2-2AF6-431B-A139-6B9146BC83A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r-HR"/>
              <a:t>Otvoreno računarstvo, FER, 2020.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CBC47-37D0-4033-9448-79C1687957E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273C17B-FACA-4D72-87DE-623E9EF2EE6E}" type="slidenum"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96113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9F9FA-9796-438D-BEB8-E04B5BC5FCA1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CB00F-1DFC-4924-9AA1-E2E89EC7E309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77BE0-9DDB-4C78-ACDA-930A6233C2F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r-RS"/>
              <a:t>21.9.2020.</a:t>
            </a:r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20EAD-0257-4A0B-88C3-404B5777655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r-HR"/>
              <a:t>Otvoreno računarstvo, FER, 2020.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A3CB0-571D-4A40-9635-7A9C2B85F28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30DDEEB-1E6E-4B50-8471-8D0F253B7A39}" type="slidenum"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520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62156-E187-4526-95A3-89C1072B4F3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B881F-6BF2-4810-9BD9-CF8B669D3C5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>
                <a:solidFill>
                  <a:srgbClr val="7F7F7F"/>
                </a:solidFill>
              </a:defRPr>
            </a:lvl2pPr>
            <a:lvl3pPr>
              <a:defRPr/>
            </a:lvl3pPr>
            <a:lvl4pPr>
              <a:defRPr>
                <a:solidFill>
                  <a:srgbClr val="7F7F7F"/>
                </a:solidFill>
              </a:defRPr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0A7C5-08BC-472C-9EB4-BEFE45E3260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r-RS"/>
              <a:t>21.9.2020.</a:t>
            </a:r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0FA27-E3B7-4FDF-AF5A-EA0A6E765E6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r-HR"/>
              <a:t>Otvoreno računarstvo, FER, 2020.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4B32E-0473-4850-8F14-CF9F72D4456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7175453-C907-4E06-8938-ABF0C63EF99A}" type="slidenum">
              <a:t>‹#›</a:t>
            </a:fld>
            <a:endParaRPr lang="hr-HR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8B26FA-BF02-4E45-82B3-09ACBA5988A8}"/>
              </a:ext>
            </a:extLst>
          </p:cNvPr>
          <p:cNvCxnSpPr/>
          <p:nvPr/>
        </p:nvCxnSpPr>
        <p:spPr>
          <a:xfrm>
            <a:off x="0" y="838989"/>
            <a:ext cx="12191996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38329319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208A6-E184-494E-B11D-DF4A7BF6B3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02D9D-7AC7-45F2-9E31-E6B8FA05DC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8F622-C75F-412F-8BB3-D7C68815E86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r-RS"/>
              <a:t>21.9.2020.</a:t>
            </a:r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D2983-2279-4372-AB19-4AA1A180495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r-HR"/>
              <a:t>Otvoreno računarstvo, FER, 2020.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3F808-E417-4880-AAF5-3C4C7BEB9C7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B4DB38-2A3A-4423-BE3D-29B1BD9035D8}" type="slidenum"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4957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C2AE-27DA-44CA-A29E-09E9910EDAF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BEAA3-98FF-418D-8E1B-49C9E804DF6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28600" y="1069619"/>
            <a:ext cx="5693228" cy="52005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5CED6-E719-4266-940B-33343C126C6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095993" y="1077336"/>
            <a:ext cx="5867403" cy="519282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EA92AA-8118-42E8-897F-7C9C5062049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r-RS"/>
              <a:t>21.9.2020.</a:t>
            </a:r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A8386-C444-48F7-9B63-253A7175887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r-HR"/>
              <a:t>Otvoreno računarstvo, FER, 2020.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DCA51-101F-4726-9A17-B295CF5ECDA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1EB67EB-B337-4354-AB9B-EF5631A06B96}" type="slidenum">
              <a:t>‹#›</a:t>
            </a:fld>
            <a:endParaRPr lang="hr-HR"/>
          </a:p>
        </p:txBody>
      </p:sp>
      <p:cxnSp>
        <p:nvCxnSpPr>
          <p:cNvPr id="8" name="Straight Connector 6">
            <a:extLst>
              <a:ext uri="{FF2B5EF4-FFF2-40B4-BE49-F238E27FC236}">
                <a16:creationId xmlns:a16="http://schemas.microsoft.com/office/drawing/2014/main" id="{E9D65CF2-7822-4F9D-926A-29C3E494AB0E}"/>
              </a:ext>
            </a:extLst>
          </p:cNvPr>
          <p:cNvCxnSpPr/>
          <p:nvPr/>
        </p:nvCxnSpPr>
        <p:spPr>
          <a:xfrm>
            <a:off x="0" y="838989"/>
            <a:ext cx="12191996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25113567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393C-7724-4064-ADCA-74DBFD65F2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FB48D6-3057-4BB5-AB10-5E3BF9059F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661A1-1592-4490-8560-2F5FE0E61F6B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6FD40-5879-4B3F-B13F-CA4F8863C1C0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94034-6522-4D7B-B839-33D3F3B3F0E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04363-3873-4E30-9574-AB2801B0D06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r-RS"/>
              <a:t>21.9.2020.</a:t>
            </a:r>
            <a:endParaRPr lang="hr-H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63F4A6-5DD6-466E-B976-882B36BFBDD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r-HR"/>
              <a:t>Otvoreno računarstvo, FER, 2020.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F60C48-ACF6-42A2-90DA-94AC8213172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7ED7B8-284F-4BC5-93E5-83AEDCB63D0E}" type="slidenum"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37049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C2086-CA86-430D-97BE-79C5D0C9E8C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BBD7B-9D09-4FC6-9DE1-3BA5ACA8A90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r-RS"/>
              <a:t>21.9.2020.</a:t>
            </a:r>
            <a:endParaRPr lang="hr-H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1E29B-77DE-4896-A786-F57E1E4318D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r-HR"/>
              <a:t>Otvoreno računarstvo, FER, 2020.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42DD55-7A6F-40AD-83B4-8554E6AD67D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DC521A-8398-411C-80D3-2E7446FBE729}" type="slidenum">
              <a:t>‹#›</a:t>
            </a:fld>
            <a:endParaRPr lang="hr-HR"/>
          </a:p>
        </p:txBody>
      </p:sp>
      <p:cxnSp>
        <p:nvCxnSpPr>
          <p:cNvPr id="6" name="Straight Connector 6">
            <a:extLst>
              <a:ext uri="{FF2B5EF4-FFF2-40B4-BE49-F238E27FC236}">
                <a16:creationId xmlns:a16="http://schemas.microsoft.com/office/drawing/2014/main" id="{70C56C3D-8047-47E2-A593-0CF53CFFCE24}"/>
              </a:ext>
            </a:extLst>
          </p:cNvPr>
          <p:cNvCxnSpPr/>
          <p:nvPr/>
        </p:nvCxnSpPr>
        <p:spPr>
          <a:xfrm>
            <a:off x="0" y="838989"/>
            <a:ext cx="12191996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</p:spTree>
    <p:extLst>
      <p:ext uri="{BB962C8B-B14F-4D97-AF65-F5344CB8AC3E}">
        <p14:creationId xmlns:p14="http://schemas.microsoft.com/office/powerpoint/2010/main" val="11539845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975BC-0AC8-438A-9DBC-830441BD684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r-RS"/>
              <a:t>21.9.2020.</a:t>
            </a:r>
            <a:endParaRPr lang="hr-H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AB8D3B-EDE3-4FFC-B27F-EBB50B1B1A5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r-HR"/>
              <a:t>Otvoreno računarstvo, FER, 2020.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D0A46-B1BA-4DC8-B51B-7B04551395B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F55A9D-0AB9-4EEE-9F53-87ABD3ADA7B9}" type="slidenum"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2395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EBB1B-BF25-4210-9F2A-D645C03018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33F47-59C6-4D5D-99CF-FE3DEE42D5A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EC053-E0CA-490D-A211-ECD5B073F50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FBDB1-DE16-4F06-A595-59D2ACCAE32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r-RS"/>
              <a:t>21.9.2020.</a:t>
            </a:r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7D2604-CAF7-4F5A-B5D7-FE857B5377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r-HR"/>
              <a:t>Otvoreno računarstvo, FER, 2020.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4BE20-713C-4240-A30D-A3DEBAE358E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0DEA6B-48F5-48FC-9A7E-7466F56DA4CC}" type="slidenum"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0554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88AC-ECFC-4026-930C-3D6918681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004BB-E800-4A90-BCC8-C0706DE97548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hr-HR" sz="3200"/>
            </a:lvl1pPr>
          </a:lstStyle>
          <a:p>
            <a:pPr lvl="0"/>
            <a:r>
              <a:rPr lang="en-US"/>
              <a:t>Click icon to add picture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C40DE-15FA-4616-AB4F-BE8A9BBB04C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B1C7A-FC6A-443C-B0B7-6CD3C7BB5DF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sr-RS"/>
              <a:t>21.9.2020.</a:t>
            </a:r>
            <a:endParaRPr lang="hr-H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4D20A-0B5F-4711-A258-DDB40887D54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hr-HR"/>
              <a:t>Otvoreno računarstvo, FER, 2020.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2B259-74C7-4D5C-8C2A-AB8F92C951F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589496-1315-4F31-93A4-B16EF588AFAE}" type="slidenum"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90077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D2F112-59DA-41CA-B6F6-47082D35CF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251"/>
            <a:ext cx="12191996" cy="82072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2F220-F9CF-483A-A952-D2E044C099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0043" y="1004898"/>
            <a:ext cx="11680600" cy="52356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BD2A0-DDC6-4461-AF37-158856443B9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sr-R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r>
              <a:rPr lang="sr-RS"/>
              <a:t>21.9.2020.</a:t>
            </a:r>
            <a:endParaRPr lang="hr-H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E69E3-E9A0-4033-95E6-9CB76BEEA47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hr-H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r>
              <a:rPr lang="hr-HR"/>
              <a:t>Otvoreno računarstvo, FER, 2020.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B12C6-810F-4706-B127-03C983B302B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582403" y="6465210"/>
            <a:ext cx="555177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hr-HR" sz="16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92215B00-361E-44D6-A3A6-0D67AEA5760A}" type="slidenum"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eaLnBrk="1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eaLnBrk="1" fontAlgn="auto" hangingPunct="1">
        <a:lnSpc>
          <a:spcPct val="90000"/>
        </a:lnSpc>
        <a:spcBef>
          <a:spcPts val="1000"/>
        </a:spcBef>
        <a:spcAft>
          <a:spcPts val="0"/>
        </a:spcAft>
        <a:buSzPct val="75000"/>
        <a:buFont typeface="Wingdings" pitchFamily="2"/>
        <a:buChar char="§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eaLnBrk="1" fontAlgn="auto" hangingPunct="1">
        <a:lnSpc>
          <a:spcPct val="90000"/>
        </a:lnSpc>
        <a:spcBef>
          <a:spcPts val="500"/>
        </a:spcBef>
        <a:spcAft>
          <a:spcPts val="0"/>
        </a:spcAft>
        <a:buSzPct val="75000"/>
        <a:buFont typeface="Wingdings" pitchFamily="2"/>
        <a:buChar char="§"/>
        <a:tabLst/>
        <a:defRPr lang="en-US" sz="2400" b="0" i="0" u="none" strike="noStrike" kern="1200" cap="none" spc="0" baseline="0">
          <a:solidFill>
            <a:srgbClr val="A6A6A6"/>
          </a:solidFill>
          <a:uFillTx/>
          <a:latin typeface="Calibri"/>
        </a:defRPr>
      </a:lvl2pPr>
      <a:lvl3pPr marL="1143000" marR="0" lvl="2" indent="-228600" algn="l" defTabSz="914400" rtl="0" eaLnBrk="1" fontAlgn="auto" hangingPunct="1">
        <a:lnSpc>
          <a:spcPct val="90000"/>
        </a:lnSpc>
        <a:spcBef>
          <a:spcPts val="500"/>
        </a:spcBef>
        <a:spcAft>
          <a:spcPts val="0"/>
        </a:spcAft>
        <a:buSzPct val="75000"/>
        <a:buFont typeface="Wingdings" pitchFamily="2"/>
        <a:buChar char="§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eaLnBrk="1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A6A6A6"/>
          </a:solidFill>
          <a:uFillTx/>
          <a:latin typeface="Calibri"/>
        </a:defRPr>
      </a:lvl4pPr>
      <a:lvl5pPr marL="2057400" marR="0" lvl="4" indent="-228600" algn="l" defTabSz="914400" rtl="0" eaLnBrk="1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js/js_json_datatypes.asp" TargetMode="External"/><Relationship Id="rId3" Type="http://schemas.openxmlformats.org/officeDocument/2006/relationships/hyperlink" Target="https://genezio.com/blog/the-evolution-of-apis-a-history-of-rest-and-rpc/#introduction" TargetMode="External"/><Relationship Id="rId7" Type="http://schemas.openxmlformats.org/officeDocument/2006/relationships/hyperlink" Target="https://cryptoapis.io/blog/95-understanding-json-rpc-remote-procedure-calls" TargetMode="External"/><Relationship Id="rId2" Type="http://schemas.openxmlformats.org/officeDocument/2006/relationships/hyperlink" Target="https://www.techtarget.com/searchapparchitecture/definition/Remote-Procedure-Call-RP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sonrpc.org/" TargetMode="External"/><Relationship Id="rId5" Type="http://schemas.openxmlformats.org/officeDocument/2006/relationships/hyperlink" Target="https://ralexrivero.medium.com/a-comprehensive-guide-to-json-understanding-its-history-use-cases-and-conversion-techniques-6b3ca752b6cd" TargetMode="External"/><Relationship Id="rId10" Type="http://schemas.openxmlformats.org/officeDocument/2006/relationships/hyperlink" Target="https://www.spiceworks.com/tech/devops/articles/what-is-json/" TargetMode="External"/><Relationship Id="rId4" Type="http://schemas.openxmlformats.org/officeDocument/2006/relationships/hyperlink" Target="https://www.w3schools.com/whatis/whatis_json.asp" TargetMode="External"/><Relationship Id="rId9" Type="http://schemas.openxmlformats.org/officeDocument/2006/relationships/hyperlink" Target="https://www.ietf.org/rfc/rfc4627.tx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88624-ABBF-42B3-8A79-307FB7304C2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0" y="2504239"/>
            <a:ext cx="9144000" cy="1015660"/>
          </a:xfrm>
        </p:spPr>
        <p:txBody>
          <a:bodyPr/>
          <a:lstStyle/>
          <a:p>
            <a:pPr lvl="0"/>
            <a:r>
              <a:rPr lang="hr-HR" dirty="0"/>
              <a:t>JSON-RPC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CD10B-D4FE-4773-AB6D-6D97B598D49B}"/>
              </a:ext>
            </a:extLst>
          </p:cNvPr>
          <p:cNvSpPr txBox="1"/>
          <p:nvPr/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hr-HR" sz="1200" b="0" i="0" u="none" strike="noStrike" kern="1200" cap="none" spc="0" baseline="0" dirty="0">
                <a:solidFill>
                  <a:srgbClr val="898989"/>
                </a:solidFill>
                <a:uFillTx/>
                <a:latin typeface="Calibri"/>
              </a:rPr>
              <a:t>Otvoreno računarstvo, FER, 2024.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AD44744-EA91-4C49-8C17-B90A51AD75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r-HR" dirty="0"/>
              <a:t>Boris Boronjek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AD78B3B-A02F-DC46-B535-B6144941D8BF}"/>
              </a:ext>
            </a:extLst>
          </p:cNvPr>
          <p:cNvGrpSpPr/>
          <p:nvPr/>
        </p:nvGrpSpPr>
        <p:grpSpPr>
          <a:xfrm>
            <a:off x="89452" y="149088"/>
            <a:ext cx="1669776" cy="1689653"/>
            <a:chOff x="89452" y="278295"/>
            <a:chExt cx="1669776" cy="168965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4BAC39-090F-7447-A0D9-E8F36FB63B61}"/>
                </a:ext>
              </a:extLst>
            </p:cNvPr>
            <p:cNvSpPr/>
            <p:nvPr/>
          </p:nvSpPr>
          <p:spPr>
            <a:xfrm>
              <a:off x="89452" y="278295"/>
              <a:ext cx="506896" cy="16896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9" name="Doughnut 8">
              <a:extLst>
                <a:ext uri="{FF2B5EF4-FFF2-40B4-BE49-F238E27FC236}">
                  <a16:creationId xmlns:a16="http://schemas.microsoft.com/office/drawing/2014/main" id="{13830FF9-FC89-F541-8DE5-4FCFF9BBBE04}"/>
                </a:ext>
              </a:extLst>
            </p:cNvPr>
            <p:cNvSpPr/>
            <p:nvPr/>
          </p:nvSpPr>
          <p:spPr>
            <a:xfrm>
              <a:off x="198784" y="342899"/>
              <a:ext cx="1560444" cy="1560444"/>
            </a:xfrm>
            <a:prstGeom prst="donut">
              <a:avLst>
                <a:gd name="adj" fmla="val 13969"/>
              </a:avLst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C251-C1FC-7BF9-4CF8-00DD0E02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Složeni tipovi podataka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9737A-2E15-A1FB-7C00-B5D3E2C5E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Objects</a:t>
            </a:r>
          </a:p>
          <a:p>
            <a:pPr lvl="1"/>
            <a:r>
              <a:rPr lang="hr-HR" dirty="0"/>
              <a:t>Ne poredani setovi podataka prikazani s imenom i vrijednosti</a:t>
            </a:r>
          </a:p>
          <a:p>
            <a:r>
              <a:rPr lang="hr-HR" dirty="0"/>
              <a:t>Arrays</a:t>
            </a:r>
          </a:p>
          <a:p>
            <a:pPr lvl="1"/>
            <a:r>
              <a:rPr lang="hr-HR" dirty="0"/>
              <a:t>Poredani set srodnih podataka podataka</a:t>
            </a:r>
          </a:p>
        </p:txBody>
      </p:sp>
    </p:spTree>
    <p:extLst>
      <p:ext uri="{BB962C8B-B14F-4D97-AF65-F5344CB8AC3E}">
        <p14:creationId xmlns:p14="http://schemas.microsoft.com/office/powerpoint/2010/main" val="146004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EC0DF-ADFD-363D-ADED-3E77EF1C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Informacije o pogreškama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54B22-7FCC-6021-F983-94C9B4B9F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U response poruci u sklopu JSON-RPC-a mozemo dobiti sadržaj</a:t>
            </a:r>
          </a:p>
          <a:p>
            <a:pPr lvl="1"/>
            <a:r>
              <a:rPr lang="hr-HR" dirty="0"/>
              <a:t>Result</a:t>
            </a:r>
          </a:p>
          <a:p>
            <a:pPr lvl="1"/>
            <a:r>
              <a:rPr lang="hr-HR" dirty="0"/>
              <a:t>Error</a:t>
            </a:r>
          </a:p>
          <a:p>
            <a:r>
              <a:rPr lang="hr-HR" dirty="0"/>
              <a:t>Result</a:t>
            </a:r>
          </a:p>
          <a:p>
            <a:pPr lvl="1"/>
            <a:r>
              <a:rPr lang="hr-HR" dirty="0"/>
              <a:t>Podatak kao odgovor na request</a:t>
            </a:r>
          </a:p>
          <a:p>
            <a:r>
              <a:rPr lang="hr-HR" dirty="0"/>
              <a:t>Error</a:t>
            </a:r>
          </a:p>
          <a:p>
            <a:pPr lvl="1"/>
            <a:r>
              <a:rPr lang="hr-HR" dirty="0"/>
              <a:t>JSON-RPC response sadrži error objekt kada se na rpc pozivu dogodi error</a:t>
            </a:r>
          </a:p>
          <a:p>
            <a:pPr lvl="1"/>
            <a:r>
              <a:rPr lang="hr-HR" dirty="0"/>
              <a:t>Sadržaj: code, message, data</a:t>
            </a:r>
          </a:p>
        </p:txBody>
      </p:sp>
    </p:spTree>
    <p:extLst>
      <p:ext uri="{BB962C8B-B14F-4D97-AF65-F5344CB8AC3E}">
        <p14:creationId xmlns:p14="http://schemas.microsoft.com/office/powerpoint/2010/main" val="2059002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C1A2-3472-F5F5-F165-595F08CD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5C7F2-9D8A-7DA5-2BAC-585B5402F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000" dirty="0">
                <a:hlinkClick r:id="rId2"/>
              </a:rPr>
              <a:t>https://www.techtarget.com/searchapparchitecture/definition/Remote-Procedure-Call-RPC</a:t>
            </a:r>
            <a:endParaRPr lang="hr-HR" sz="2000" dirty="0"/>
          </a:p>
          <a:p>
            <a:r>
              <a:rPr lang="hr-HR" sz="2000" dirty="0">
                <a:hlinkClick r:id="rId3"/>
              </a:rPr>
              <a:t>https://genezio.com/blog/the-evolution-of-apis-a-history-of-rest-and-rpc/#introduction</a:t>
            </a:r>
            <a:endParaRPr lang="hr-HR" sz="2000" dirty="0"/>
          </a:p>
          <a:p>
            <a:r>
              <a:rPr lang="hr-HR" sz="2000" dirty="0">
                <a:hlinkClick r:id="rId4"/>
              </a:rPr>
              <a:t>https://www.w3schools.com/whatis/whatis_json.asp</a:t>
            </a:r>
            <a:endParaRPr lang="hr-HR" sz="2000" dirty="0"/>
          </a:p>
          <a:p>
            <a:r>
              <a:rPr lang="hr-HR" sz="2000" dirty="0">
                <a:hlinkClick r:id="rId5"/>
              </a:rPr>
              <a:t>https://ralexrivero.medium.com/a-comprehensive-guide-to-json-understanding-its-history-use-cases-and-conversion-techniques-6b3ca752b6cd</a:t>
            </a:r>
            <a:endParaRPr lang="hr-HR" sz="2000" dirty="0"/>
          </a:p>
          <a:p>
            <a:r>
              <a:rPr lang="hr-HR" sz="2000" dirty="0">
                <a:hlinkClick r:id="rId6"/>
              </a:rPr>
              <a:t>https://www.jsonrpc.org/</a:t>
            </a:r>
            <a:endParaRPr lang="hr-HR" sz="2000" dirty="0"/>
          </a:p>
          <a:p>
            <a:r>
              <a:rPr lang="hr-HR" sz="2000" dirty="0">
                <a:hlinkClick r:id="rId7"/>
              </a:rPr>
              <a:t>https://cryptoapis.io/blog/95-understanding-json-rpc-remote-procedure-calls</a:t>
            </a:r>
            <a:endParaRPr lang="hr-HR" sz="2000" dirty="0"/>
          </a:p>
          <a:p>
            <a:r>
              <a:rPr lang="hr-HR" sz="2000" dirty="0">
                <a:hlinkClick r:id="rId8"/>
              </a:rPr>
              <a:t>https://www.w3schools.com/js/js_json_datatypes.asp</a:t>
            </a:r>
            <a:endParaRPr lang="hr-HR" sz="2000" dirty="0"/>
          </a:p>
          <a:p>
            <a:r>
              <a:rPr lang="hr-HR" sz="2000" dirty="0">
                <a:hlinkClick r:id="rId9"/>
              </a:rPr>
              <a:t>https://www.ietf.org/rfc/rfc4627.txt</a:t>
            </a:r>
            <a:endParaRPr lang="hr-HR" sz="2000" dirty="0"/>
          </a:p>
          <a:p>
            <a:r>
              <a:rPr lang="hr-HR" sz="2000" dirty="0">
                <a:hlinkClick r:id="rId10"/>
              </a:rPr>
              <a:t>https://www.spiceworks.com/tech/devops/articles/what-is-json/</a:t>
            </a:r>
            <a:endParaRPr lang="hr-HR" sz="2000" dirty="0"/>
          </a:p>
          <a:p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306838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2F2F9-68BC-4C4F-B707-E7CFB58A5A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75038" y="18251"/>
            <a:ext cx="11116958" cy="820728"/>
          </a:xfrm>
        </p:spPr>
        <p:txBody>
          <a:bodyPr/>
          <a:lstStyle/>
          <a:p>
            <a:pPr lvl="0"/>
            <a:r>
              <a:rPr lang="hr-HR" dirty="0"/>
              <a:t>Sadržaj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0790A-DCCC-499F-80E7-3DC77445541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dirty="0"/>
              <a:t>Povijest</a:t>
            </a:r>
          </a:p>
          <a:p>
            <a:pPr lvl="0"/>
            <a:r>
              <a:rPr lang="hr-HR" dirty="0"/>
              <a:t>Norme</a:t>
            </a:r>
          </a:p>
          <a:p>
            <a:pPr lvl="0"/>
            <a:r>
              <a:rPr lang="hr-HR" dirty="0"/>
              <a:t>Podrška za programske jezike i platforme</a:t>
            </a:r>
          </a:p>
          <a:p>
            <a:pPr lvl="0"/>
            <a:r>
              <a:rPr lang="hr-HR" dirty="0"/>
              <a:t>Tip zapisa</a:t>
            </a:r>
          </a:p>
          <a:p>
            <a:pPr lvl="0"/>
            <a:r>
              <a:rPr lang="hr-HR" dirty="0"/>
              <a:t>Tipovi podataka</a:t>
            </a:r>
          </a:p>
          <a:p>
            <a:pPr lvl="0"/>
            <a:r>
              <a:rPr lang="hr-HR" dirty="0"/>
              <a:t>String</a:t>
            </a:r>
          </a:p>
          <a:p>
            <a:pPr lvl="0"/>
            <a:r>
              <a:rPr lang="hr-HR" dirty="0"/>
              <a:t>Brojevi</a:t>
            </a:r>
          </a:p>
          <a:p>
            <a:pPr lvl="0"/>
            <a:r>
              <a:rPr lang="hr-HR" dirty="0"/>
              <a:t>Složeni tipovi podataka</a:t>
            </a:r>
          </a:p>
          <a:p>
            <a:pPr lvl="0"/>
            <a:r>
              <a:rPr lang="hr-HR" dirty="0"/>
              <a:t>Informacije o pogreškama</a:t>
            </a:r>
          </a:p>
          <a:p>
            <a:pPr lvl="0"/>
            <a:r>
              <a:rPr lang="hr-HR" dirty="0"/>
              <a:t>Reference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A2C5222-1F8A-4C13-91C3-D3D6B009F743}"/>
              </a:ext>
            </a:extLst>
          </p:cNvPr>
          <p:cNvSpPr txBox="1"/>
          <p:nvPr/>
        </p:nvSpPr>
        <p:spPr>
          <a:xfrm>
            <a:off x="11582403" y="6465210"/>
            <a:ext cx="555177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B519EFA-58EC-4288-B7B6-FD2CB9B878FE}" type="slidenum">
              <a:rPr/>
              <a:t>2</a:t>
            </a:fld>
            <a:endParaRPr lang="hr-HR" sz="1600" b="0" i="0" u="none" strike="noStrike" kern="1200" cap="none" spc="0" baseline="0">
              <a:solidFill>
                <a:srgbClr val="898989"/>
              </a:solidFill>
              <a:uFillTx/>
              <a:latin typeface="Calibri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2C8012-B6A8-A84B-94B7-FD4C5FE0480B}"/>
              </a:ext>
            </a:extLst>
          </p:cNvPr>
          <p:cNvGrpSpPr/>
          <p:nvPr/>
        </p:nvGrpSpPr>
        <p:grpSpPr>
          <a:xfrm>
            <a:off x="61235" y="55896"/>
            <a:ext cx="725558" cy="745437"/>
            <a:chOff x="89452" y="278295"/>
            <a:chExt cx="1669776" cy="168965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3EB3CF-C27F-3640-A557-BCE4BBDA7953}"/>
                </a:ext>
              </a:extLst>
            </p:cNvPr>
            <p:cNvSpPr/>
            <p:nvPr/>
          </p:nvSpPr>
          <p:spPr>
            <a:xfrm>
              <a:off x="89452" y="278295"/>
              <a:ext cx="506896" cy="168965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7" name="Doughnut 6">
              <a:extLst>
                <a:ext uri="{FF2B5EF4-FFF2-40B4-BE49-F238E27FC236}">
                  <a16:creationId xmlns:a16="http://schemas.microsoft.com/office/drawing/2014/main" id="{8E36B168-E1AA-CF4C-9578-76CDA0FA9E95}"/>
                </a:ext>
              </a:extLst>
            </p:cNvPr>
            <p:cNvSpPr/>
            <p:nvPr/>
          </p:nvSpPr>
          <p:spPr>
            <a:xfrm>
              <a:off x="198784" y="342899"/>
              <a:ext cx="1560444" cy="1560444"/>
            </a:xfrm>
            <a:prstGeom prst="donut">
              <a:avLst>
                <a:gd name="adj" fmla="val 139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2BCD-FE94-B758-5B00-E994B58B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Povijest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EF0D3-402E-16D6-7DEC-26C1C0D2E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RPC</a:t>
            </a:r>
          </a:p>
          <a:p>
            <a:pPr lvl="1"/>
            <a:r>
              <a:rPr lang="hr-HR" dirty="0"/>
              <a:t>Protokol za komunikaciju između dva procesa na udaljenim sustavima kao da se nalaze na lokalnom sustavu</a:t>
            </a:r>
          </a:p>
          <a:p>
            <a:pPr lvl="1"/>
            <a:r>
              <a:rPr lang="hr-HR" dirty="0"/>
              <a:t>RPC protokol kao što ga znamo danas nastao u 80-ima</a:t>
            </a:r>
          </a:p>
          <a:p>
            <a:r>
              <a:rPr lang="hr-HR" dirty="0"/>
              <a:t>JSON</a:t>
            </a:r>
          </a:p>
          <a:p>
            <a:pPr lvl="1"/>
            <a:r>
              <a:rPr lang="hr-HR" dirty="0"/>
              <a:t>Format za spremanje i prijenos podataka</a:t>
            </a:r>
          </a:p>
          <a:p>
            <a:pPr lvl="1"/>
            <a:r>
              <a:rPr lang="hr-HR" dirty="0"/>
              <a:t>Razvijen ranih 2000-ih kao alternativa za XML</a:t>
            </a:r>
          </a:p>
          <a:p>
            <a:r>
              <a:rPr lang="hr-HR" dirty="0"/>
              <a:t>JSON-RPC</a:t>
            </a:r>
          </a:p>
          <a:p>
            <a:pPr lvl="1"/>
            <a:r>
              <a:rPr lang="hr-HR" dirty="0"/>
              <a:t>RPC protokol koji koristi JSON za zapis podataka u komunikaciji</a:t>
            </a:r>
          </a:p>
        </p:txBody>
      </p:sp>
    </p:spTree>
    <p:extLst>
      <p:ext uri="{BB962C8B-B14F-4D97-AF65-F5344CB8AC3E}">
        <p14:creationId xmlns:p14="http://schemas.microsoft.com/office/powerpoint/2010/main" val="1918096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99E5-6235-B3D2-BFB2-35A03968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Norme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A3B1E-C798-1D3D-000C-E98A84E1A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JSON-RPC nije službeno standardiziran</a:t>
            </a:r>
          </a:p>
          <a:p>
            <a:r>
              <a:rPr lang="hr-HR" dirty="0"/>
              <a:t>Postoje dvije specifikacije</a:t>
            </a:r>
          </a:p>
          <a:p>
            <a:pPr lvl="1"/>
            <a:r>
              <a:rPr lang="hr-HR" dirty="0"/>
              <a:t>JSON-RPC 1.0</a:t>
            </a:r>
          </a:p>
          <a:p>
            <a:pPr lvl="1"/>
            <a:r>
              <a:rPr lang="hr-HR" dirty="0"/>
              <a:t>JSON-RPC 2.0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9402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60770-F4D3-F50F-A43E-A9780610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Podrška za programske jezike i platforme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8A796-3023-7568-66FE-117FAD85F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JSON-RPC podržavaju svi programski jezici koji podržavaju JSON</a:t>
            </a:r>
          </a:p>
          <a:p>
            <a:pPr lvl="1"/>
            <a:r>
              <a:rPr lang="hr-HR" dirty="0"/>
              <a:t>C, C++, C#, Java, JavaScript, Python...</a:t>
            </a:r>
          </a:p>
          <a:p>
            <a:r>
              <a:rPr lang="hr-HR" dirty="0"/>
              <a:t>Budući da JSON-RPC ovisi o JSON-u on se može koristiti na svim platformama i arhitekturama na kojima se koristi JSON</a:t>
            </a:r>
          </a:p>
          <a:p>
            <a:pPr lvl="1"/>
            <a:r>
              <a:rPr lang="hr-HR" dirty="0"/>
              <a:t>Platforme: Windows, Linux, MacOS...</a:t>
            </a:r>
          </a:p>
          <a:p>
            <a:pPr lvl="1"/>
            <a:r>
              <a:rPr lang="hr-HR" dirty="0"/>
              <a:t>Arhitekture: Intel, Arm...</a:t>
            </a:r>
          </a:p>
        </p:txBody>
      </p:sp>
    </p:spTree>
    <p:extLst>
      <p:ext uri="{BB962C8B-B14F-4D97-AF65-F5344CB8AC3E}">
        <p14:creationId xmlns:p14="http://schemas.microsoft.com/office/powerpoint/2010/main" val="1705708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D9092-C72A-54DF-9A28-021AECBF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Tip zapisa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D086B-3117-2363-C3C5-42647F354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Tekstni tip zapisa</a:t>
            </a:r>
          </a:p>
          <a:p>
            <a:r>
              <a:rPr lang="hr-HR" dirty="0"/>
              <a:t>Struktura:</a:t>
            </a:r>
          </a:p>
          <a:p>
            <a:pPr lvl="1"/>
            <a:r>
              <a:rPr lang="hr-HR" dirty="0">
                <a:solidFill>
                  <a:schemeClr val="tx1"/>
                </a:solidFill>
              </a:rPr>
              <a:t>JSON-RPC 1.0:</a:t>
            </a:r>
          </a:p>
          <a:p>
            <a:pPr lvl="2"/>
            <a:r>
              <a:rPr lang="hr-HR" dirty="0"/>
              <a:t>Request: method, params, id</a:t>
            </a:r>
          </a:p>
          <a:p>
            <a:pPr lvl="2"/>
            <a:r>
              <a:rPr lang="hr-HR" dirty="0"/>
              <a:t>Response: result, error, id</a:t>
            </a:r>
          </a:p>
          <a:p>
            <a:pPr lvl="1"/>
            <a:r>
              <a:rPr lang="hr-HR" dirty="0">
                <a:solidFill>
                  <a:schemeClr val="tx1"/>
                </a:solidFill>
              </a:rPr>
              <a:t>JSON-RPC 2.0:</a:t>
            </a:r>
          </a:p>
          <a:p>
            <a:pPr lvl="2"/>
            <a:r>
              <a:rPr lang="hr-HR" dirty="0">
                <a:solidFill>
                  <a:schemeClr val="tx1"/>
                </a:solidFill>
              </a:rPr>
              <a:t>Request: jsonrpc, method, params, id</a:t>
            </a:r>
          </a:p>
          <a:p>
            <a:pPr lvl="2"/>
            <a:r>
              <a:rPr lang="hr-HR" dirty="0">
                <a:solidFill>
                  <a:schemeClr val="tx1"/>
                </a:solidFill>
              </a:rPr>
              <a:t>Response: jsonrpc, result, error, id</a:t>
            </a:r>
          </a:p>
        </p:txBody>
      </p:sp>
    </p:spTree>
    <p:extLst>
      <p:ext uri="{BB962C8B-B14F-4D97-AF65-F5344CB8AC3E}">
        <p14:creationId xmlns:p14="http://schemas.microsoft.com/office/powerpoint/2010/main" val="199008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DB74-C376-0EFE-144D-D8E13AF45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Tipovi podataka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A3743-3627-6BBF-FBA8-608BFBF23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JSON-RPC koristi jednake tipove podataka kao JSON</a:t>
            </a:r>
          </a:p>
          <a:p>
            <a:pPr lvl="1"/>
            <a:r>
              <a:rPr lang="hr-HR" dirty="0">
                <a:solidFill>
                  <a:schemeClr val="tx1"/>
                </a:solidFill>
              </a:rPr>
              <a:t>Primitivni tipovi podataka</a:t>
            </a:r>
          </a:p>
          <a:p>
            <a:pPr lvl="2"/>
            <a:r>
              <a:rPr lang="hr-HR" dirty="0"/>
              <a:t>String, Number, Boolean, Null</a:t>
            </a:r>
          </a:p>
          <a:p>
            <a:pPr lvl="1"/>
            <a:r>
              <a:rPr lang="hr-HR" dirty="0">
                <a:solidFill>
                  <a:schemeClr val="tx1"/>
                </a:solidFill>
              </a:rPr>
              <a:t>Strukturirani tipovi podataka</a:t>
            </a:r>
          </a:p>
          <a:p>
            <a:pPr lvl="2"/>
            <a:r>
              <a:rPr lang="hr-HR" dirty="0"/>
              <a:t>Objects, Arrays</a:t>
            </a:r>
          </a:p>
        </p:txBody>
      </p:sp>
    </p:spTree>
    <p:extLst>
      <p:ext uri="{BB962C8B-B14F-4D97-AF65-F5344CB8AC3E}">
        <p14:creationId xmlns:p14="http://schemas.microsoft.com/office/powerpoint/2010/main" val="46857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BC4F6-1076-F8FF-300A-6ACDBCE7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4BA48-437B-C8C8-4C9F-9B919FDA5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Zapisuju se pomoću dvostrukih navodnika npr. „Podatak”</a:t>
            </a:r>
          </a:p>
          <a:p>
            <a:r>
              <a:rPr lang="hr-HR" dirty="0"/>
              <a:t>UTF-8 encoding</a:t>
            </a:r>
          </a:p>
        </p:txBody>
      </p:sp>
    </p:spTree>
    <p:extLst>
      <p:ext uri="{BB962C8B-B14F-4D97-AF65-F5344CB8AC3E}">
        <p14:creationId xmlns:p14="http://schemas.microsoft.com/office/powerpoint/2010/main" val="222166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26AE-1D64-FDA4-F918-384025AC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Brojevi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2BCFA-940D-4CC7-DF82-AA0D5C80A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Ne postoji razlika između float i integer</a:t>
            </a:r>
          </a:p>
          <a:p>
            <a:pPr lvl="1"/>
            <a:r>
              <a:rPr lang="hr-HR" dirty="0"/>
              <a:t>Samo jedan tip za brojeve -&gt; Number</a:t>
            </a:r>
          </a:p>
          <a:p>
            <a:r>
              <a:rPr lang="hr-HR" dirty="0"/>
              <a:t>Brojevi su spremljeni kao cijeli decimalni broj + razlomak/eksponent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08376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8E6D2E2-C9D9-5940-A8E6-0F1136C24AD0}" vid="{D8E78C1F-5634-A34C-B6DE-586DDB11B9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EE75AE1FBF4F4BB69A6F31CF56C4F7" ma:contentTypeVersion="9" ma:contentTypeDescription="Create a new document." ma:contentTypeScope="" ma:versionID="f78d2d96322087d6065e43fff9581838">
  <xsd:schema xmlns:xsd="http://www.w3.org/2001/XMLSchema" xmlns:xs="http://www.w3.org/2001/XMLSchema" xmlns:p="http://schemas.microsoft.com/office/2006/metadata/properties" xmlns:ns2="3c8cfcab-772a-499f-9220-bd50e05fa116" xmlns:ns3="396a4f32-8737-4980-a6f0-92a53c1f909b" targetNamespace="http://schemas.microsoft.com/office/2006/metadata/properties" ma:root="true" ma:fieldsID="b81b516eb96a890ac27f17c1528b40f4" ns2:_="" ns3:_="">
    <xsd:import namespace="3c8cfcab-772a-499f-9220-bd50e05fa116"/>
    <xsd:import namespace="396a4f32-8737-4980-a6f0-92a53c1f90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8cfcab-772a-499f-9220-bd50e05fa1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6a4f32-8737-4980-a6f0-92a53c1f909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746C9C-6901-4801-B1D9-08CCA4B6FE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1B23C2-7A09-453A-8EA5-4573B6DE9E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8cfcab-772a-499f-9220-bd50e05fa116"/>
    <ds:schemaRef ds:uri="396a4f32-8737-4980-a6f0-92a53c1f90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F1471E-6109-4B54-9FBA-1B8EFEABF99E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  <ds:schemaRef ds:uri="3c8cfcab-772a-499f-9220-bd50e05fa116"/>
    <ds:schemaRef ds:uri="http://schemas.openxmlformats.org/package/2006/metadata/core-properties"/>
    <ds:schemaRef ds:uri="http://purl.org/dc/dcmitype/"/>
    <ds:schemaRef ds:uri="396a4f32-8737-4980-a6f0-92a53c1f909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JSON-RPC</Template>
  <TotalTime>98</TotalTime>
  <Words>438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JSON-RPC</vt:lpstr>
      <vt:lpstr>Sadržaj</vt:lpstr>
      <vt:lpstr>Povijest</vt:lpstr>
      <vt:lpstr>Norme</vt:lpstr>
      <vt:lpstr>Podrška za programske jezike i platforme</vt:lpstr>
      <vt:lpstr>Tip zapisa</vt:lpstr>
      <vt:lpstr>Tipovi podataka</vt:lpstr>
      <vt:lpstr>String</vt:lpstr>
      <vt:lpstr>Brojevi</vt:lpstr>
      <vt:lpstr>Složeni tipovi podataka</vt:lpstr>
      <vt:lpstr>Informacije o pogreškama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Boris Boronjek</dc:creator>
  <cp:lastModifiedBy>Boris Boronjek</cp:lastModifiedBy>
  <cp:revision>12</cp:revision>
  <dcterms:created xsi:type="dcterms:W3CDTF">2024-12-09T17:34:54Z</dcterms:created>
  <dcterms:modified xsi:type="dcterms:W3CDTF">2024-12-10T17:01:31Z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0x0101005EEE75AE1FBF4F4BB69A6F31CF56C4F7</vt:lpwstr>
  </property>
</Properties>
</file>