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9" r:id="rId14"/>
  </p:sldIdLst>
  <p:sldSz cx="12192000" cy="6858000"/>
  <p:notesSz cx="6858000" cy="9144000"/>
  <p:embeddedFontLst>
    <p:embeddedFont>
      <p:font typeface="Open Sans Light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156" d="100"/>
          <a:sy n="156" d="100"/>
        </p:scale>
        <p:origin x="26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37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28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82d417ed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382d417ed_0_9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5382d417ed_0_9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99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82d417ed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382d417ed_0_9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5382d417ed_0_9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195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382d417ed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382d417ed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5382d417ed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03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261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382d417e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382d417ed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5382d417ed_0_2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309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382d417e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382d417ed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5382d417ed_0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32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382d417e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382d417ed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5382d417ed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26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382d417e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382d417ed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5382d417ed_0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86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382d417e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382d417ed_0_2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5382d417ed_0_2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13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382d417ed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382d417ed_0_2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5382d417ed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183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382d417ed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382d417ed_0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5382d417ed_0_3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36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382d417e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382d417ed_0_3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5382d417ed_0_3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0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2128025" y="1041555"/>
            <a:ext cx="7935900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sz="1800" b="0" i="0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образовательное учреждение города Москвы ​</a:t>
            </a:r>
            <a:endParaRPr dirty="0">
              <a:latin typeface="+mj-lt"/>
            </a:endParaRPr>
          </a:p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«Колледж малого бизнеса № 4»</a:t>
            </a:r>
            <a:endParaRPr dirty="0">
              <a:latin typeface="+mj-l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894316" y="3018891"/>
            <a:ext cx="112217" cy="6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2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0" i="0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559347" y="2173951"/>
            <a:ext cx="5073305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Курсовая работа на тему:</a:t>
            </a:r>
            <a:b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28050" y="2620625"/>
            <a:ext cx="79359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2000" dirty="0" smtClean="0">
                <a:latin typeface="+mj-lt"/>
                <a:ea typeface="Times New Roman"/>
                <a:cs typeface="Times New Roman"/>
                <a:sym typeface="Times New Roman"/>
              </a:rPr>
              <a:t>Разработка информационной системы для учета компьютерной техники»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000274" y="5083325"/>
            <a:ext cx="4778641" cy="61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Работу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выполнил </a:t>
            </a:r>
            <a:r>
              <a:rPr lang="ru-RU" sz="1800" dirty="0" smtClean="0">
                <a:latin typeface="+mn-lt"/>
                <a:ea typeface="Times New Roman"/>
                <a:cs typeface="Times New Roman"/>
                <a:sym typeface="Times New Roman"/>
              </a:rPr>
              <a:t>Штыков Никита Сергеевич</a:t>
            </a:r>
            <a:endParaRPr dirty="0">
              <a:latin typeface="+mn-lt"/>
            </a:endParaRPr>
          </a:p>
          <a:p>
            <a:pPr marL="0" marR="0" lvl="0" indent="0" algn="r" rtl="0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Студент 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группы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ИПС-21.22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73193" y="6404580"/>
            <a:ext cx="1645612" cy="31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2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Москва, 2024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dirty="0"/>
          </a:p>
        </p:txBody>
      </p:sp>
      <p:pic>
        <p:nvPicPr>
          <p:cNvPr id="64" name="Google Shape;64;p13" descr="E:\УП.03\презентация\thumbnail_Outlook-1ji3zkw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722" y="5027"/>
            <a:ext cx="1808554" cy="114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415625" y="164687"/>
            <a:ext cx="11360700" cy="12994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Готовая информационная система для учета </a:t>
            </a:r>
            <a:r>
              <a:rPr lang="ru-RU" b="1" dirty="0" smtClean="0"/>
              <a:t>Компьютерной техники</a:t>
            </a: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A97AB2E-484F-D2FF-47CF-1EB1D75124BC}"/>
              </a:ext>
            </a:extLst>
          </p:cNvPr>
          <p:cNvSpPr txBox="1"/>
          <p:nvPr/>
        </p:nvSpPr>
        <p:spPr>
          <a:xfrm>
            <a:off x="4464957" y="6383875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Рисунок 3. Главный </a:t>
            </a:r>
            <a:r>
              <a:rPr lang="ru-RU" sz="1800" dirty="0" smtClean="0"/>
              <a:t>интерфейс</a:t>
            </a:r>
            <a:endParaRPr lang="ru-RU" sz="18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259" y="2232424"/>
            <a:ext cx="5773431" cy="4045860"/>
          </a:xfrm>
          <a:prstGeom prst="rect">
            <a:avLst/>
          </a:prstGeom>
        </p:spPr>
      </p:pic>
      <p:sp>
        <p:nvSpPr>
          <p:cNvPr id="5" name="Google Shape;71;p14"/>
          <p:cNvSpPr txBox="1">
            <a:spLocks/>
          </p:cNvSpPr>
          <p:nvPr/>
        </p:nvSpPr>
        <p:spPr>
          <a:xfrm>
            <a:off x="693471" y="1603884"/>
            <a:ext cx="10548966" cy="91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60000"/>
              </a:lnSpc>
              <a:buClr>
                <a:schemeClr val="dk1"/>
              </a:buClr>
              <a:buNone/>
            </a:pP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На рисунке </a:t>
            </a: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3 </a:t>
            </a: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представлен вид главного окна ИС.</a:t>
            </a:r>
            <a:endParaRPr lang="ru-RU" sz="16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415625" y="164687"/>
            <a:ext cx="11360700" cy="12994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Готовая информационная </a:t>
            </a:r>
            <a:r>
              <a:rPr lang="ru-RU" b="1" dirty="0" smtClean="0"/>
              <a:t>система для учета Компьютерной техники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8FC41F-150B-D483-D7D7-FF01A943B039}"/>
              </a:ext>
            </a:extLst>
          </p:cNvPr>
          <p:cNvSpPr txBox="1"/>
          <p:nvPr/>
        </p:nvSpPr>
        <p:spPr>
          <a:xfrm>
            <a:off x="4132935" y="6445709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Рисунок 4. Система </a:t>
            </a:r>
            <a:r>
              <a:rPr lang="ru-RU" sz="1800" dirty="0" smtClean="0"/>
              <a:t>категоризации</a:t>
            </a:r>
            <a:endParaRPr lang="ru-RU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405" y="2355687"/>
            <a:ext cx="5909137" cy="4132981"/>
          </a:xfrm>
          <a:prstGeom prst="rect">
            <a:avLst/>
          </a:prstGeom>
        </p:spPr>
      </p:pic>
      <p:sp>
        <p:nvSpPr>
          <p:cNvPr id="5" name="Google Shape;71;p14"/>
          <p:cNvSpPr txBox="1">
            <a:spLocks/>
          </p:cNvSpPr>
          <p:nvPr/>
        </p:nvSpPr>
        <p:spPr>
          <a:xfrm>
            <a:off x="693471" y="1603884"/>
            <a:ext cx="10548966" cy="91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60000"/>
              </a:lnSpc>
              <a:buClr>
                <a:schemeClr val="dk1"/>
              </a:buClr>
              <a:buNone/>
            </a:pP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На рисунке </a:t>
            </a: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4 представлена система категоризации.</a:t>
            </a:r>
            <a:endParaRPr lang="ru-RU" sz="16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8834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3810000" y="676739"/>
            <a:ext cx="519853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/>
              <a:t>Заключение</a:t>
            </a:r>
            <a:endParaRPr sz="5400" b="1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330933" y="2173275"/>
            <a:ext cx="11360700" cy="23976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Разработанная информационная система представляет собой эффективное средство учета компьютерной техники, обеспечивающее удобство </a:t>
            </a:r>
            <a:r>
              <a:rPr lang="ru-RU" dirty="0" smtClean="0">
                <a:solidFill>
                  <a:schemeClr val="tx1"/>
                </a:solidFill>
              </a:rPr>
              <a:t>использования и высокую </a:t>
            </a:r>
            <a:r>
              <a:rPr lang="ru-RU" dirty="0">
                <a:solidFill>
                  <a:schemeClr val="tx1"/>
                </a:solidFill>
              </a:rPr>
              <a:t>производительность. Она позволит оптимизировать процессы управления компьютерами в организации и повысить эффективность бизнеса.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ru-RU" sz="6000" b="1" dirty="0"/>
              <a:t>Спасибо за внимание!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600425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Trebuchet MS"/>
              <a:buNone/>
            </a:pPr>
            <a:r>
              <a:rPr lang="ru-RU" sz="4100" b="1" dirty="0">
                <a:latin typeface="+mj-lt"/>
                <a:ea typeface="Roboto"/>
                <a:cs typeface="Roboto"/>
                <a:sym typeface="Roboto"/>
              </a:rPr>
              <a:t>Цель курсовой работы:</a:t>
            </a:r>
            <a:endParaRPr sz="4100" b="1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15600" y="763500"/>
            <a:ext cx="11109650" cy="23527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lvl="0" indent="-523240" algn="just">
              <a:lnSpc>
                <a:spcPct val="160000"/>
              </a:lnSpc>
              <a:buClr>
                <a:schemeClr val="dk1"/>
              </a:buClr>
              <a:buFont typeface="Roboto"/>
              <a:buChar char="●"/>
            </a:pP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Целью данной курсовой работы является разработка эффективной информационной системы, предназначенной для учета компьютерной техники. В рамках данного проекта планируется создать инструмент, который позволит эффективно отслеживать, управлять и обновлять информацию о компьютерном оборудовании в организации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.</a:t>
            </a:r>
            <a:endParaRPr sz="2400" dirty="0">
              <a:solidFill>
                <a:schemeClr val="dk1"/>
              </a:solidFill>
              <a:latin typeface="+mj-lt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808" y="3283249"/>
            <a:ext cx="4593234" cy="3218811"/>
          </a:xfrm>
          <a:prstGeom prst="rect">
            <a:avLst/>
          </a:prstGeom>
        </p:spPr>
      </p:pic>
      <p:sp>
        <p:nvSpPr>
          <p:cNvPr id="5" name="Google Shape;71;p14"/>
          <p:cNvSpPr txBox="1">
            <a:spLocks/>
          </p:cNvSpPr>
          <p:nvPr/>
        </p:nvSpPr>
        <p:spPr>
          <a:xfrm>
            <a:off x="1089638" y="2743200"/>
            <a:ext cx="11360700" cy="129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chemeClr val="dk1"/>
              </a:buClr>
              <a:buNone/>
            </a:pP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На рисунке 1 представлен итоговый вариант десктоп-приложения для учета </a:t>
            </a: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компьютерной техники.</a:t>
            </a:r>
            <a:endParaRPr lang="ru-RU" sz="16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71;p14"/>
          <p:cNvSpPr txBox="1">
            <a:spLocks/>
          </p:cNvSpPr>
          <p:nvPr/>
        </p:nvSpPr>
        <p:spPr>
          <a:xfrm>
            <a:off x="3262105" y="6380250"/>
            <a:ext cx="11360700" cy="129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chemeClr val="dk1"/>
              </a:buClr>
              <a:buNone/>
            </a:pPr>
            <a:r>
              <a:rPr lang="ru-RU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Рисунок 1. Информационная система для учета 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компьютерной техники</a:t>
            </a:r>
            <a:endParaRPr lang="ru-RU" sz="12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15600" y="38441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7142"/>
              <a:buFont typeface="Trebuchet MS"/>
              <a:buNone/>
            </a:pPr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Задачи курсовой работы:</a:t>
            </a:r>
            <a:endParaRPr sz="1400" b="1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15600" y="1147917"/>
            <a:ext cx="11360700" cy="7938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ru-RU" sz="22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Определение </a:t>
            </a:r>
            <a:r>
              <a:rPr lang="ru-RU" sz="2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функциональных и нефункциональных требований к разрабатываемой информационной системе.</a:t>
            </a:r>
          </a:p>
          <a:p>
            <a:pPr algn="just"/>
            <a:r>
              <a:rPr lang="ru-RU" sz="2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Проектирование структуры базы данных для хранения информации о компьютерной технике, включая модели, серийные номера, технические характеристики и историю обслуживания.</a:t>
            </a:r>
          </a:p>
          <a:p>
            <a:pPr algn="just"/>
            <a:r>
              <a:rPr lang="ru-RU" sz="2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Разработка пользовательского интерфейса системы, обеспечивающего удобство использования и эффективное взаимодействие с пользователями.</a:t>
            </a: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Разработка </a:t>
            </a:r>
            <a:r>
              <a:rPr lang="ru-RU" sz="2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функционала для автоматизации процессов инвентаризации, обновления и ремонта компьютерной техники.</a:t>
            </a: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Проведение </a:t>
            </a:r>
            <a:r>
              <a:rPr lang="ru-RU" sz="2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тестирования разработанной информационной системы для проверки ее функциональности, надежности и соответствия требованиям.</a:t>
            </a:r>
          </a:p>
          <a:p>
            <a:pPr algn="just"/>
            <a:r>
              <a:rPr lang="ru-RU" sz="2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Написание отчета о выполненной работе, включая описание процесса разработки, полученные результаты и рекомендации по дальнейшему использованию и совершенствованию системы.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32169" y="29257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Анализ требований для создания ИС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15650" y="1284677"/>
            <a:ext cx="11360700" cy="42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  <a:latin typeface="+mn-lt"/>
              </a:rPr>
              <a:t>Д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ля создания информационной системы для учета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компьютерной техники 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+mn-lt"/>
              </a:rPr>
              <a:t>необходимо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рассмотреть и проанализировать предметную область 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+mn-lt"/>
              </a:rPr>
              <a:t>для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корректной работы ИС;</a:t>
            </a:r>
          </a:p>
          <a:p>
            <a:pPr marL="342900" indent="-342900" algn="just">
              <a:spcAft>
                <a:spcPts val="160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Определить перечень данных, которые необходимо хранить в электронной библиотеке для дальнейшего исправного и комфортного функционирования системы 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+mn-lt"/>
              </a:rPr>
              <a:t>(Номер, Название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техники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+mn-lt"/>
              </a:rPr>
              <a:t>, Категория, Количество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;</a:t>
            </a:r>
            <a:endParaRPr lang="ru-RU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spcAft>
                <a:spcPts val="160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Сформулировать функциональные требования к системе 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+mn-lt"/>
              </a:rPr>
              <a:t>(Добавление новых данных, сортировка по категории, кнопки добавлени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я и удаления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+mn-lt"/>
              </a:rPr>
              <a:t>)</a:t>
            </a:r>
            <a:endParaRPr sz="2400" dirty="0">
              <a:solidFill>
                <a:schemeClr val="dk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15600" y="38441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7142"/>
              <a:buFont typeface="Trebuchet MS"/>
              <a:buNone/>
            </a:pPr>
            <a:r>
              <a:rPr lang="ru-RU" b="1" dirty="0">
                <a:latin typeface="+mj-lt"/>
                <a:ea typeface="Roboto"/>
                <a:cs typeface="Roboto"/>
                <a:sym typeface="Roboto"/>
              </a:rPr>
              <a:t>Технологии и инструменты:</a:t>
            </a:r>
            <a:endParaRPr sz="1400" b="1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15600" y="1283748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Для создания данной информационной системы использовались такие технологии и инструменты, как:</a:t>
            </a:r>
            <a:endParaRPr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algn="just">
              <a:spcBef>
                <a:spcPts val="1600"/>
              </a:spcBef>
              <a:buClr>
                <a:schemeClr val="dk1"/>
              </a:buClr>
              <a:buFont typeface="Roboto"/>
              <a:buChar char="●"/>
            </a:pP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разработки </a:t>
            </a:r>
            <a:r>
              <a:rPr lang="ru-RU" dirty="0" err="1">
                <a:solidFill>
                  <a:schemeClr val="tx1"/>
                </a:solidFill>
              </a:rPr>
              <a:t>бэкэнд</a:t>
            </a:r>
            <a:r>
              <a:rPr lang="ru-RU" dirty="0">
                <a:solidFill>
                  <a:schemeClr val="tx1"/>
                </a:solidFill>
              </a:rPr>
              <a:t>-части </a:t>
            </a:r>
            <a:r>
              <a:rPr lang="ru-RU" dirty="0" smtClean="0">
                <a:solidFill>
                  <a:schemeClr val="tx1"/>
                </a:solidFill>
              </a:rPr>
              <a:t>и пользовательского интерфейса системы</a:t>
            </a:r>
          </a:p>
          <a:p>
            <a:pPr algn="just">
              <a:spcBef>
                <a:spcPts val="1600"/>
              </a:spcBef>
              <a:buClr>
                <a:schemeClr val="dk1"/>
              </a:buClr>
              <a:buFont typeface="Roboto"/>
              <a:buChar char="●"/>
            </a:pP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MySQL</a:t>
            </a:r>
            <a:r>
              <a:rPr lang="ru-RU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Система управления базами данных;</a:t>
            </a:r>
            <a:endParaRPr lang="ru-RU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algn="just">
              <a:spcBef>
                <a:spcPts val="1600"/>
              </a:spcBef>
              <a:buClr>
                <a:schemeClr val="dk1"/>
              </a:buClr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Visual Studio</a:t>
            </a:r>
            <a:r>
              <a:rPr lang="ru-RU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Code</a:t>
            </a:r>
            <a:r>
              <a:rPr lang="ru-RU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для разработки программы.</a:t>
            </a:r>
            <a:endParaRPr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900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15600" y="39529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ru-RU" sz="4100" b="1" dirty="0"/>
              <a:t>Выбор программы для создания ИС</a:t>
            </a:r>
            <a:endParaRPr sz="4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15600" y="1444777"/>
            <a:ext cx="11360700" cy="30113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ru-RU" dirty="0" err="1">
                <a:solidFill>
                  <a:schemeClr val="tx1"/>
                </a:solidFill>
              </a:rPr>
              <a:t>Visual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Code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предоставляет </a:t>
            </a:r>
            <a:r>
              <a:rPr lang="ru-RU" dirty="0">
                <a:solidFill>
                  <a:schemeClr val="tx1"/>
                </a:solidFill>
              </a:rPr>
              <a:t>удобное и легкое в использовании средство разработки с возможностью настройки под индивидуальные потребности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В целом, </a:t>
            </a:r>
            <a:r>
              <a:rPr lang="ru-RU" dirty="0" err="1">
                <a:solidFill>
                  <a:schemeClr val="tx1"/>
                </a:solidFill>
              </a:rPr>
              <a:t>Visual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Code</a:t>
            </a:r>
            <a:r>
              <a:rPr lang="ru-RU" dirty="0">
                <a:solidFill>
                  <a:schemeClr val="tx1"/>
                </a:solidFill>
              </a:rPr>
              <a:t> представляет собой удобное и мощное средство разработки, которое может быть успешно использовано для создания информационной системы для учета компьютерной техники, особенно в случае небольших и средних проектов или для индивидуальной разработки.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8" name="Picture 4" descr="Open github repo in Visual studio code without cloning or downloading on  local - DEV Community">
            <a:extLst>
              <a:ext uri="{FF2B5EF4-FFF2-40B4-BE49-F238E27FC236}">
                <a16:creationId xmlns="" xmlns:a16="http://schemas.microsoft.com/office/drawing/2014/main" id="{B390A99C-1DED-DE11-FEBF-44AF470EF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20" t="71849" r="21020"/>
          <a:stretch/>
        </p:blipFill>
        <p:spPr bwMode="auto">
          <a:xfrm>
            <a:off x="-1589675" y="5191187"/>
            <a:ext cx="12192000" cy="14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;p14"/>
          <p:cNvSpPr txBox="1">
            <a:spLocks/>
          </p:cNvSpPr>
          <p:nvPr/>
        </p:nvSpPr>
        <p:spPr>
          <a:xfrm>
            <a:off x="1274768" y="4662286"/>
            <a:ext cx="11360700" cy="64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chemeClr val="dk1"/>
              </a:buClr>
              <a:buNone/>
            </a:pP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На рисунке </a:t>
            </a: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2 </a:t>
            </a: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представлен логотип </a:t>
            </a:r>
            <a:r>
              <a:rPr lang="en-US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Visual Studio Code</a:t>
            </a:r>
            <a:r>
              <a:rPr lang="ru-RU" sz="16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.</a:t>
            </a:r>
            <a:endParaRPr lang="ru-RU" sz="16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71;p14"/>
          <p:cNvSpPr txBox="1">
            <a:spLocks/>
          </p:cNvSpPr>
          <p:nvPr/>
        </p:nvSpPr>
        <p:spPr>
          <a:xfrm>
            <a:off x="4506325" y="6247742"/>
            <a:ext cx="3179250" cy="61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chemeClr val="dk1"/>
              </a:buClr>
              <a:buNone/>
            </a:pPr>
            <a:r>
              <a:rPr lang="ru-RU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Рисунок 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2. 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Логотип </a:t>
            </a:r>
            <a:r>
              <a:rPr lang="en-US" sz="12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Visual Studio Code </a:t>
            </a:r>
            <a:r>
              <a:rPr lang="ru-RU" sz="1200" dirty="0" smtClean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endParaRPr lang="ru-RU" sz="12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15650" y="268514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Проектирование системы</a:t>
            </a:r>
            <a:endParaRPr b="1" dirty="0">
              <a:latin typeface="+mj-l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15650" y="1078074"/>
            <a:ext cx="11688168" cy="2866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Проектирование системы является ключевым этапом в разработке информационной системы и определяет ее архитектуру, функциональность и возможности. Важно уделить достаточное внимание каждому этапу проектирования для обеспечения успешной реализации и эффективной работы системы.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" name="Google Shape;121;p19">
            <a:extLst>
              <a:ext uri="{FF2B5EF4-FFF2-40B4-BE49-F238E27FC236}">
                <a16:creationId xmlns="" xmlns:a16="http://schemas.microsoft.com/office/drawing/2014/main" id="{D1A38D58-A55E-E9C2-8C3A-C021A8722E04}"/>
              </a:ext>
            </a:extLst>
          </p:cNvPr>
          <p:cNvSpPr txBox="1">
            <a:spLocks/>
          </p:cNvSpPr>
          <p:nvPr/>
        </p:nvSpPr>
        <p:spPr>
          <a:xfrm>
            <a:off x="415650" y="3366953"/>
            <a:ext cx="11688168" cy="349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spcAft>
                <a:spcPts val="1600"/>
              </a:spcAft>
            </a:pPr>
            <a:r>
              <a:rPr lang="ru-RU" dirty="0" smtClean="0">
                <a:solidFill>
                  <a:schemeClr val="dk1"/>
                </a:solidFill>
              </a:rPr>
              <a:t>Выбор технологий и инструментов;</a:t>
            </a:r>
            <a:endParaRPr lang="ru-RU" dirty="0">
              <a:solidFill>
                <a:schemeClr val="dk1"/>
              </a:solidFill>
            </a:endParaRPr>
          </a:p>
          <a:p>
            <a:pPr marL="342900" indent="-342900" algn="just">
              <a:spcAft>
                <a:spcPts val="1600"/>
              </a:spcAft>
            </a:pPr>
            <a:r>
              <a:rPr lang="ru-RU" dirty="0">
                <a:solidFill>
                  <a:schemeClr val="dk1"/>
                </a:solidFill>
              </a:rPr>
              <a:t>Разработка архитектуры информационной системы (база данных и интерфейс </a:t>
            </a:r>
            <a:r>
              <a:rPr lang="ru-RU" dirty="0" smtClean="0">
                <a:solidFill>
                  <a:schemeClr val="dk1"/>
                </a:solidFill>
              </a:rPr>
              <a:t>десктоп-приложения</a:t>
            </a:r>
            <a:r>
              <a:rPr lang="ru-RU" dirty="0">
                <a:solidFill>
                  <a:schemeClr val="dk1"/>
                </a:solidFill>
              </a:rPr>
              <a:t>);</a:t>
            </a:r>
          </a:p>
          <a:p>
            <a:pPr marL="342900" indent="-342900" algn="just">
              <a:spcAft>
                <a:spcPts val="1600"/>
              </a:spcAft>
            </a:pPr>
            <a:r>
              <a:rPr lang="ru-RU" dirty="0">
                <a:solidFill>
                  <a:schemeClr val="dk1"/>
                </a:solidFill>
              </a:rPr>
              <a:t>Проектирование структуры </a:t>
            </a:r>
            <a:r>
              <a:rPr lang="ru-RU" dirty="0" smtClean="0">
                <a:solidFill>
                  <a:schemeClr val="dk1"/>
                </a:solidFill>
              </a:rPr>
              <a:t>базы данных;</a:t>
            </a:r>
          </a:p>
          <a:p>
            <a:pPr marL="342900" indent="-342900" algn="just">
              <a:spcAft>
                <a:spcPts val="1600"/>
              </a:spcAft>
            </a:pPr>
            <a:r>
              <a:rPr lang="ru-RU" dirty="0" smtClean="0">
                <a:solidFill>
                  <a:schemeClr val="dk1"/>
                </a:solidFill>
              </a:rPr>
              <a:t>Тестирование и отладка</a:t>
            </a:r>
            <a:endParaRPr lang="ru-RU" dirty="0">
              <a:solidFill>
                <a:schemeClr val="dk1"/>
              </a:solidFill>
            </a:endParaRPr>
          </a:p>
          <a:p>
            <a:pPr marL="342900" indent="-342900" algn="just">
              <a:spcAft>
                <a:spcPts val="1600"/>
              </a:spcAft>
            </a:pPr>
            <a:r>
              <a:rPr lang="ru-RU" dirty="0" smtClean="0">
                <a:solidFill>
                  <a:schemeClr val="dk1"/>
                </a:solidFill>
              </a:rPr>
              <a:t>Внедрение и отладка</a:t>
            </a:r>
            <a:endParaRPr lang="ru-RU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15650" y="248838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Реализация информационной системы</a:t>
            </a:r>
            <a:endParaRPr b="1"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15650" y="1537271"/>
            <a:ext cx="11360700" cy="6560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200" dirty="0" smtClean="0">
                <a:solidFill>
                  <a:schemeClr val="dk1"/>
                </a:solidFill>
              </a:rPr>
              <a:t>Реализация информационной системы для учета компьютерной техники включает в себя следующие шаги:</a:t>
            </a:r>
            <a:endParaRPr lang="ru-RU" sz="2200" dirty="0">
              <a:solidFill>
                <a:schemeClr val="dk1"/>
              </a:solidFill>
            </a:endParaRPr>
          </a:p>
          <a:p>
            <a:pPr marL="342900" indent="-342900" algn="just">
              <a:spcAft>
                <a:spcPts val="1600"/>
              </a:spcAft>
            </a:pPr>
            <a:r>
              <a:rPr lang="ru-RU" sz="2200" dirty="0" smtClean="0">
                <a:solidFill>
                  <a:schemeClr val="tx1"/>
                </a:solidFill>
              </a:rPr>
              <a:t>Разработка </a:t>
            </a:r>
            <a:r>
              <a:rPr lang="ru-RU" sz="2200" dirty="0" err="1" smtClean="0">
                <a:solidFill>
                  <a:schemeClr val="tx1"/>
                </a:solidFill>
              </a:rPr>
              <a:t>фронтенда</a:t>
            </a:r>
            <a:r>
              <a:rPr lang="ru-RU" sz="2200" dirty="0" smtClean="0">
                <a:solidFill>
                  <a:schemeClr val="tx1"/>
                </a:solidFill>
              </a:rPr>
              <a:t> и </a:t>
            </a:r>
            <a:r>
              <a:rPr lang="ru-RU" sz="2200" dirty="0" err="1" smtClean="0">
                <a:solidFill>
                  <a:schemeClr val="tx1"/>
                </a:solidFill>
              </a:rPr>
              <a:t>бэкенда</a:t>
            </a:r>
            <a:r>
              <a:rPr lang="ru-RU" sz="2200" dirty="0" smtClean="0">
                <a:solidFill>
                  <a:schemeClr val="tx1"/>
                </a:solidFill>
              </a:rPr>
              <a:t> системы</a:t>
            </a:r>
          </a:p>
          <a:p>
            <a:pPr marL="342900" indent="-342900" algn="just">
              <a:spcAft>
                <a:spcPts val="1600"/>
              </a:spcAft>
            </a:pPr>
            <a:r>
              <a:rPr lang="ru-RU" sz="2200" dirty="0">
                <a:solidFill>
                  <a:schemeClr val="tx1"/>
                </a:solidFill>
              </a:rPr>
              <a:t>Документирование: Создание документации по </a:t>
            </a:r>
            <a:r>
              <a:rPr lang="ru-RU" sz="2200" dirty="0" smtClean="0">
                <a:solidFill>
                  <a:schemeClr val="tx1"/>
                </a:solidFill>
              </a:rPr>
              <a:t>системе</a:t>
            </a:r>
          </a:p>
          <a:p>
            <a:pPr algn="just"/>
            <a:r>
              <a:rPr lang="ru-RU" sz="2200" dirty="0">
                <a:solidFill>
                  <a:schemeClr val="tx1"/>
                </a:solidFill>
              </a:rPr>
              <a:t>Поддержка и сопровождение: Предоставление технической поддержки пользователям, обновление и поддержка системы в рабочем состоянии, внесение изменений и доработок по мере необходимости.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ru-RU" sz="4100" b="1" dirty="0"/>
              <a:t>Тестирование информационной системы </a:t>
            </a:r>
            <a:endParaRPr sz="4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415600" y="766167"/>
            <a:ext cx="11360700" cy="59594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После создания информационной системы было выполнено </a:t>
            </a:r>
            <a:r>
              <a:rPr lang="ru-RU" dirty="0" smtClean="0">
                <a:solidFill>
                  <a:schemeClr val="dk1"/>
                </a:solidFill>
              </a:rPr>
              <a:t>несколько видов тестирования:</a:t>
            </a:r>
            <a:endParaRPr lang="ru-RU" dirty="0">
              <a:solidFill>
                <a:schemeClr val="dk1"/>
              </a:solidFill>
            </a:endParaRPr>
          </a:p>
          <a:p>
            <a:pPr marL="342900" indent="-342900" algn="just">
              <a:spcAft>
                <a:spcPts val="1600"/>
              </a:spcAft>
            </a:pPr>
            <a:r>
              <a:rPr lang="ru-RU" sz="2200" dirty="0">
                <a:solidFill>
                  <a:schemeClr val="tx1"/>
                </a:solidFill>
              </a:rPr>
              <a:t>Модульное тестирование: Проведение тестирования отдельных компонентов системы (модулей) для проверки их корректности работы. </a:t>
            </a:r>
            <a:endParaRPr lang="ru-RU" sz="2200" dirty="0" smtClean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1600"/>
              </a:spcAft>
            </a:pPr>
            <a:r>
              <a:rPr lang="ru-RU" sz="2200" dirty="0" smtClean="0">
                <a:solidFill>
                  <a:schemeClr val="tx1"/>
                </a:solidFill>
              </a:rPr>
              <a:t>Интеграционное </a:t>
            </a:r>
            <a:r>
              <a:rPr lang="ru-RU" sz="2200" dirty="0">
                <a:solidFill>
                  <a:schemeClr val="tx1"/>
                </a:solidFill>
              </a:rPr>
              <a:t>тестирование: Тестирование взаимодействия между различными компонентами системы для проверки их взаимодействия и совместной работы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spcAft>
                <a:spcPts val="1600"/>
              </a:spcAft>
            </a:pPr>
            <a:r>
              <a:rPr lang="ru-RU" sz="2200" dirty="0" smtClean="0">
                <a:solidFill>
                  <a:schemeClr val="tx1"/>
                </a:solidFill>
              </a:rPr>
              <a:t>Пользовательское </a:t>
            </a:r>
            <a:r>
              <a:rPr lang="ru-RU" sz="2200" dirty="0">
                <a:solidFill>
                  <a:schemeClr val="tx1"/>
                </a:solidFill>
              </a:rPr>
              <a:t>тестирование: Вовлечение конечных пользователей в тестирование системы для оценки ее удобства использования, соответствия требованиям и обнаружения возможных проблем</a:t>
            </a:r>
            <a:endParaRPr lang="ru-RU" sz="220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ru-RU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665</Words>
  <Application>Microsoft Office PowerPoint</Application>
  <PresentationFormat>Широкоэкранный</PresentationFormat>
  <Paragraphs>71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Open Sans Light</vt:lpstr>
      <vt:lpstr>Trebuchet MS</vt:lpstr>
      <vt:lpstr>Calibri</vt:lpstr>
      <vt:lpstr>Arial</vt:lpstr>
      <vt:lpstr>Roboto</vt:lpstr>
      <vt:lpstr>Times New Roman</vt:lpstr>
      <vt:lpstr>Simple Light</vt:lpstr>
      <vt:lpstr>Презентация PowerPoint</vt:lpstr>
      <vt:lpstr>Цель курсовой работы: </vt:lpstr>
      <vt:lpstr>Задачи курсовой работы: </vt:lpstr>
      <vt:lpstr>Анализ требований для создания ИС</vt:lpstr>
      <vt:lpstr>Технологии и инструменты: </vt:lpstr>
      <vt:lpstr>Выбор программы для создания ИС  </vt:lpstr>
      <vt:lpstr>Проектирование системы</vt:lpstr>
      <vt:lpstr>Реализация информационной системы</vt:lpstr>
      <vt:lpstr>Тестирование информационной системы  </vt:lpstr>
      <vt:lpstr>Готовая информационная система для учета Компьютерной техники</vt:lpstr>
      <vt:lpstr>Готовая информационная система для учета Компьютерной техники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Никита</cp:lastModifiedBy>
  <cp:revision>8</cp:revision>
  <dcterms:modified xsi:type="dcterms:W3CDTF">2024-05-26T19:59:48Z</dcterms:modified>
</cp:coreProperties>
</file>