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43204"/>
            <a:ext cx="8791575" cy="2387600"/>
          </a:xfrm>
        </p:spPr>
        <p:txBody>
          <a:bodyPr>
            <a:normAutofit/>
          </a:bodyPr>
          <a:lstStyle/>
          <a:p>
            <a:r>
              <a:rPr lang="sr-Latn-RS" sz="4000" dirty="0" smtClean="0">
                <a:latin typeface="Rockwell" panose="02060603020205020403" pitchFamily="18" charset="0"/>
              </a:rPr>
              <a:t>Praktičan projekat: </a:t>
            </a:r>
            <a:r>
              <a:rPr lang="en-US" sz="4000" dirty="0" err="1" smtClean="0">
                <a:latin typeface="Rockwell" panose="02060603020205020403" pitchFamily="18" charset="0"/>
              </a:rPr>
              <a:t>Gramofon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04879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Boris </a:t>
            </a:r>
            <a:r>
              <a:rPr lang="sr-Latn-R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uljak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ra31/2020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Asistent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Bojan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jorgovanovi</a:t>
            </a:r>
            <a:r>
              <a:rPr lang="sr-Latn-R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ć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597" y="4002832"/>
            <a:ext cx="2883182" cy="2063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5820" y="6066356"/>
            <a:ext cx="395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Mikroprocesorski Upravljački Uređaji</a:t>
            </a:r>
            <a:endParaRPr lang="en-US" dirty="0"/>
          </a:p>
          <a:p>
            <a:pPr algn="ctr"/>
            <a:r>
              <a:rPr lang="sr-Latn-RS" dirty="0" smtClean="0"/>
              <a:t>1</a:t>
            </a:r>
            <a:r>
              <a:rPr lang="en-US" dirty="0" smtClean="0"/>
              <a:t>0/1/2023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Kontrola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mikro-kontrolera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serijskom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komunikacijom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00019"/>
            <a:ext cx="8765912" cy="1915022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Start/Stop Sistema</a:t>
            </a:r>
          </a:p>
          <a:p>
            <a:pPr lvl="1"/>
            <a:r>
              <a:rPr lang="en-US" sz="2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Paljenje</a:t>
            </a:r>
            <a:r>
              <a:rPr lang="en-U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en-US" sz="2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</a:t>
            </a:r>
            <a:r>
              <a:rPr lang="sr-Latn-R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šenje sistema vrši se komandama (START) odnosno (STOP) koje se šalju preko serijske komunikacije.</a:t>
            </a:r>
          </a:p>
          <a:p>
            <a:pPr lvl="1"/>
            <a:r>
              <a:rPr lang="sr-Latn-R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 start-u promenljiva start postavlja se na jedinicu</a:t>
            </a:r>
            <a:endParaRPr lang="en-US" sz="2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sr-Latn-R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 stop-u promenljiva start postavlja se na nulu a sve ostale potrebne promenljive postavljaju se na nulu sem mod-a čija će standarnda vrednost biti na jedinici ukoliko on nije odabran</a:t>
            </a:r>
          </a:p>
          <a:p>
            <a:pPr lvl="1"/>
            <a:r>
              <a:rPr lang="sr-Latn-R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 sintaksno pravilno unesenim komandama korisnik će na UART-u dobiti ispis „OK</a:t>
            </a:r>
            <a:r>
              <a:rPr lang="sr-Latn-RS" sz="2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endParaRPr lang="en-US" sz="2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60" y="2097088"/>
            <a:ext cx="9046103" cy="1602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12" y="5685183"/>
            <a:ext cx="861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Signalizacija pokretanja motora gramofona vrši se signalizacijom na pinu 0 porta 2 koji je normalno zatvoren kontakt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9726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Kontrola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mikro-kontrolera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serijskom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komunikacijom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226932"/>
            <a:ext cx="10181359" cy="2283473"/>
          </a:xfrm>
        </p:spPr>
        <p:txBody>
          <a:bodyPr>
            <a:normAutofit fontScale="62500" lnSpcReduction="20000"/>
          </a:bodyPr>
          <a:lstStyle/>
          <a:p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Odabir moda i željene vrednosti brojača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orisnik komandama (M:i) odnosno (B:k) može podesiti mod i brojač. Gde je i=1,2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k=0,1,2…</a:t>
            </a:r>
            <a:endParaRPr lang="sr-Latn-R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 1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predstavlja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 u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će nakon što se uređaj startuje, pri svakom krugu motora na displeju biti ispisan broj nitni na gramofonu kao i vreme za koje je napravljen krug.</a:t>
            </a:r>
          </a:p>
          <a:p>
            <a:pPr lvl="1"/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 2 predstavlja mod u kom se pomeranje gramofona vrši za određen broj nitni. Odabir ovog moda je malo drugačiji jer nakon komande M:2 uređaj zahteva i komandu B:k u kojoj navodimo željeni broj nitni za koji ćemo se pomeriti.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je realizovan tako da se mod može menjati u bilo kom trenutku rada uređaja i pri njegovoj promeni dolazi do resetovanja tajmera i brojača nitni.</a:t>
            </a:r>
          </a:p>
          <a:p>
            <a:pPr lvl="1"/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 sintaksno pravilno unesenim komandama korisnik će na UART-u dobiti ispis „OK“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279" y="1633547"/>
            <a:ext cx="6030263" cy="24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Kontrola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mikro-kontrolera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serijskom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komunikacijom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071153"/>
            <a:ext cx="7835610" cy="852577"/>
          </a:xfrm>
        </p:spPr>
        <p:txBody>
          <a:bodyPr>
            <a:normAutofit fontScale="55000" lnSpcReduction="20000"/>
          </a:bodyPr>
          <a:lstStyle/>
          <a:p>
            <a:r>
              <a:rPr lang="en-US" sz="2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Rukovanje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</a:t>
            </a:r>
            <a:r>
              <a:rPr lang="sr-Latn-R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škama(slika 1)</a:t>
            </a:r>
            <a:endParaRPr lang="en-US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Ukoliko korisnik un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komandu ili mod koji nije podržan na UART-u će dobiti ispis „ERROR“</a:t>
            </a:r>
            <a:endParaRPr lang="sr-Latn-R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sr-Latn-R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sr-Latn-R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01" y="2692864"/>
            <a:ext cx="3092687" cy="812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08" y="2682190"/>
            <a:ext cx="2300383" cy="833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0937" y="2592737"/>
            <a:ext cx="71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(M:2)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936" y="2840561"/>
            <a:ext cx="71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(B:5)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0936" y="3065528"/>
            <a:ext cx="88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(START)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111" y="2692864"/>
            <a:ext cx="2073314" cy="8469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1141413" y="4818077"/>
            <a:ext cx="7700437" cy="1280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Primer inicijalizacije mod-a 2(slika 2,3)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slici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vidimo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potrebne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komande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bi se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ure</a:t>
            </a:r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đaj pokrenuo u mod-u 2(slika 3: mod,modEn) za pomeraj od 5 nitni(slika 3: nitneZaPomeraj)</a:t>
            </a:r>
          </a:p>
          <a:p>
            <a:pPr lvl="1"/>
            <a:r>
              <a:rPr lang="sr-Latn-R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slici 3 vidimo stanje promenljivih nakon 7 sekundi(sekunda) rada našeg uređaja i nakon 2 detektovane nitne(trenutniPomeraj)</a:t>
            </a:r>
          </a:p>
          <a:p>
            <a:pPr lvl="1"/>
            <a:endParaRPr lang="sr-Latn-R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sr-Latn-R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981" y="3505073"/>
            <a:ext cx="211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Slika: 1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67546" y="3534511"/>
            <a:ext cx="211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Slika: 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9678" y="3574954"/>
            <a:ext cx="2115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Slika: 3</a:t>
            </a:r>
          </a:p>
        </p:txBody>
      </p:sp>
    </p:spTree>
    <p:extLst>
      <p:ext uri="{BB962C8B-B14F-4D97-AF65-F5344CB8AC3E}">
        <p14:creationId xmlns:p14="http://schemas.microsoft.com/office/powerpoint/2010/main" val="35408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9726"/>
            <a:ext cx="9905998" cy="1478570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Rockwell" panose="02060603020205020403" pitchFamily="18" charset="0"/>
              </a:rPr>
              <a:t>Izlazi sa gramofona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731" y="4648350"/>
            <a:ext cx="10181359" cy="2283473"/>
          </a:xfrm>
        </p:spPr>
        <p:txBody>
          <a:bodyPr>
            <a:normAutofit/>
          </a:bodyPr>
          <a:lstStyle/>
          <a:p>
            <a:r>
              <a:rPr lang="sr-Latn-R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Izlaz 1 - Nitna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 svakom nailasku na nitnu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koji je mapiran na pin 0, port-a 0, trenutniPomeraj biće uvećan za jedan</a:t>
            </a:r>
          </a:p>
          <a:p>
            <a:pPr lvl="1"/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slučaju da je uređaj u mod-u 2 (pomeraj za određeni broj nitni) i da je trenutniPomeraj jednak zadatom pomeraju na ekranu će biti ispisan 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I </a:t>
            </a:r>
            <a:r>
              <a:rPr lang="en-US" sz="1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broj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</a:t>
            </a:r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kom se uređaj nalazi, kao i broj sekundi koji je trebao gramofonu da se pomeri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ženi broj nitni. </a:t>
            </a:r>
          </a:p>
          <a:p>
            <a:pPr lvl="1"/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Nakon toga gramofon se zaustavlja i priprema promenljive za ponovno pokretanje.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1003731" y="1381690"/>
            <a:ext cx="10181359" cy="228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Izlazi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gramofona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realizovani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silaznu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ivicu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softverskim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otklanjanjem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bounca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prekida</a:t>
            </a:r>
            <a:r>
              <a:rPr lang="sr-Latn-R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ča (de-bounce) i detektovani su samo dok je uređaj upaljen (start = 1)</a:t>
            </a: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23" y="2039953"/>
            <a:ext cx="3312199" cy="27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9726"/>
            <a:ext cx="9905998" cy="1478570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Rockwell" panose="02060603020205020403" pitchFamily="18" charset="0"/>
              </a:rPr>
              <a:t>Izlazi sa gramofona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238" y="4322348"/>
            <a:ext cx="10181359" cy="2283473"/>
          </a:xfrm>
        </p:spPr>
        <p:txBody>
          <a:bodyPr>
            <a:normAutofit/>
          </a:bodyPr>
          <a:lstStyle/>
          <a:p>
            <a:r>
              <a:rPr lang="sr-Latn-R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Izlaz 2 – Pun krug motora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slučaju da se uređaj nalazi u mod-u 1 (broj nitni i vreme pri jednom krugu motora) pri signalu na pinu 1, porta 0 na ekranu biće ispisano STOP i broj mod-a u kom se uređaj nalazi. Pored toga ispisaće i vreme koje je motoru trebalo da napravi jedan krug i broj nitni koje je prebrojao pri tom krugu.</a:t>
            </a:r>
          </a:p>
          <a:p>
            <a:pPr lvl="1"/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Nakon toga gramofon se zaustavlja i priprema promenljive za ponovno uključivanje.</a:t>
            </a:r>
          </a:p>
          <a:p>
            <a:pPr lvl="1"/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Promenljiva flag služi nam za beleženje inicijalnog izvršavanja, o njoj na sledećem slajdu.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10" y="1310599"/>
            <a:ext cx="4488802" cy="30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9" y="138461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Ispisi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na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ekranu</a:t>
            </a:r>
            <a:r>
              <a:rPr lang="sr-Latn-RS" dirty="0" smtClean="0">
                <a:latin typeface="Rockwell" panose="02060603020205020403" pitchFamily="18" charset="0"/>
              </a:rPr>
              <a:t> MIKrokontrolera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06" y="3254207"/>
            <a:ext cx="9905999" cy="2484138"/>
          </a:xfrm>
        </p:spPr>
        <p:txBody>
          <a:bodyPr>
            <a:normAutofit/>
          </a:bodyPr>
          <a:lstStyle/>
          <a:p>
            <a:r>
              <a:rPr lang="sr-Latn-RS" sz="1500" dirty="0" smtClean="0"/>
              <a:t>Ukoliko je uređaj ugašen </a:t>
            </a:r>
            <a:r>
              <a:rPr lang="en-US" sz="1500" dirty="0" smtClean="0"/>
              <a:t>I </a:t>
            </a:r>
            <a:r>
              <a:rPr lang="en-US" sz="1500" dirty="0" err="1" smtClean="0"/>
              <a:t>ni</a:t>
            </a:r>
            <a:r>
              <a:rPr lang="en-US" sz="1500" dirty="0" smtClean="0"/>
              <a:t> </a:t>
            </a:r>
            <a:r>
              <a:rPr lang="en-US" sz="1500" dirty="0" err="1" smtClean="0"/>
              <a:t>jedan</a:t>
            </a:r>
            <a:r>
              <a:rPr lang="en-US" sz="1500" dirty="0"/>
              <a:t> </a:t>
            </a:r>
            <a:r>
              <a:rPr lang="en-US" sz="1500" dirty="0" err="1" smtClean="0"/>
              <a:t>rezultat</a:t>
            </a:r>
            <a:r>
              <a:rPr lang="en-US" sz="1500" dirty="0" smtClean="0"/>
              <a:t> se pre toga </a:t>
            </a:r>
            <a:r>
              <a:rPr lang="en-US" sz="1500" dirty="0" err="1" smtClean="0"/>
              <a:t>nije</a:t>
            </a:r>
            <a:r>
              <a:rPr lang="en-US" sz="1500" dirty="0" smtClean="0"/>
              <a:t> </a:t>
            </a:r>
            <a:r>
              <a:rPr lang="en-US" sz="1500" dirty="0" err="1" smtClean="0"/>
              <a:t>ispisao</a:t>
            </a:r>
            <a:r>
              <a:rPr lang="en-US" sz="1500" dirty="0" smtClean="0"/>
              <a:t>, </a:t>
            </a:r>
            <a:r>
              <a:rPr lang="sr-Latn-RS" sz="1500" dirty="0" smtClean="0"/>
              <a:t>na ekranu mikrontrolera biće ispisana samo jedna linija „STOP“</a:t>
            </a:r>
            <a:endParaRPr lang="en-US" sz="15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41406" y="1072130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/>
              <a:t>Ukoliko</a:t>
            </a:r>
            <a:r>
              <a:rPr lang="en-US" sz="1500" dirty="0" smtClean="0"/>
              <a:t> je </a:t>
            </a:r>
            <a:r>
              <a:rPr lang="en-US" sz="1500" dirty="0" err="1" smtClean="0"/>
              <a:t>ure</a:t>
            </a:r>
            <a:r>
              <a:rPr lang="sr-Latn-RS" sz="1500" dirty="0" smtClean="0"/>
              <a:t>đaj upaljen na ekranu mikronotrolera biće ispisano „MOD:i“ gde i zavisi od toga koji je mod aktivan</a:t>
            </a:r>
            <a:r>
              <a:rPr lang="en-US" sz="1500" dirty="0" smtClean="0"/>
              <a:t> (default mod 1)</a:t>
            </a:r>
            <a:r>
              <a:rPr lang="sr-Latn-RS" sz="1500" dirty="0" smtClean="0"/>
              <a:t>. </a:t>
            </a:r>
          </a:p>
          <a:p>
            <a:r>
              <a:rPr lang="sr-Latn-RS" sz="1500" dirty="0" smtClean="0"/>
              <a:t>Nakon što uređaj izbroji traženi broj nitni odnosno napravi pun krug, ispis na ekranu će se promeniti u „</a:t>
            </a:r>
            <a:r>
              <a:rPr lang="en-US" sz="1500" dirty="0" smtClean="0"/>
              <a:t>STOP</a:t>
            </a:r>
            <a:r>
              <a:rPr lang="sr-Latn-RS" sz="1500" dirty="0" smtClean="0"/>
              <a:t>:i“ i u novoj liniji vreme koje je bilo potrebno odnosno vreme i broj nitni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Pomo</a:t>
            </a:r>
            <a:r>
              <a:rPr lang="sr-Latn-RS" sz="1500" dirty="0" smtClean="0"/>
              <a:t>ću promenljive flag, regulišemo ispis u odnosu na to da li se odabrani mod prethodno izvršio. Ukoliko jeste, poslednji ispis pri izvršavanju ostaće na ekranu odnosno neće biti ispisano samo stanje uređaja već i poslednji rezultat.</a:t>
            </a: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494" y="3936404"/>
            <a:ext cx="2249822" cy="18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9726"/>
            <a:ext cx="9905998" cy="1478570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Rockwell" panose="02060603020205020403" pitchFamily="18" charset="0"/>
              </a:rPr>
              <a:t>Timer i prekid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189" y="4052003"/>
            <a:ext cx="10181359" cy="2283473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Obrada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prekida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realizovana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je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preko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timer-a 1</a:t>
            </a:r>
            <a:r>
              <a:rPr lang="sr-Latn-R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auto-reload modu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</a:t>
            </a:r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uvećava promenljivu sekunda na svaku sekundu. Promenljivu resetujemo u momentu od kog brojimo. Odnosno ili od starta uređaja ili od promene moda rada.</a:t>
            </a:r>
            <a:endPara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Napomena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Maksimalno vreme do kog uređaj može da broji je 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</a:t>
            </a:r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lvl="1"/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Računica: 0x48 = 72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=&gt;</a:t>
            </a:r>
            <a:r>
              <a:rPr lang="sr-Latn-R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^8 = 256-72 = 184 =&gt; 184*1.0851 = 199.654</a:t>
            </a:r>
            <a:r>
              <a:rPr lang="en-US" sz="1400" dirty="0"/>
              <a:t>µs =&gt; </a:t>
            </a:r>
            <a:r>
              <a:rPr lang="en-US" sz="1400" dirty="0" smtClean="0"/>
              <a:t>200µs*5000 = 1s</a:t>
            </a:r>
            <a:endParaRPr lang="sr-Latn-R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34" y="1409736"/>
            <a:ext cx="360095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494272"/>
            <a:ext cx="9905998" cy="1478570"/>
          </a:xfrm>
        </p:spPr>
        <p:txBody>
          <a:bodyPr/>
          <a:lstStyle/>
          <a:p>
            <a:pPr algn="ctr"/>
            <a:r>
              <a:rPr lang="en-US" dirty="0" err="1" smtClean="0"/>
              <a:t>Pitanja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136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798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Praktičan projekat: Gramofon</vt:lpstr>
      <vt:lpstr>Kontrola mikro-kontrolera serijskom komunikacijom</vt:lpstr>
      <vt:lpstr>Kontrola mikro-kontrolera serijskom komunikacijom</vt:lpstr>
      <vt:lpstr>Kontrola mikro-kontrolera serijskom komunikacijom</vt:lpstr>
      <vt:lpstr>Izlazi sa gramofona</vt:lpstr>
      <vt:lpstr>Izlazi sa gramofona</vt:lpstr>
      <vt:lpstr>Ispisi na ekranu MIKrokontrolera</vt:lpstr>
      <vt:lpstr>Timer i prekid</vt:lpstr>
      <vt:lpstr>Pitanja?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2023-01-08T17:30:57Z</dcterms:created>
  <dcterms:modified xsi:type="dcterms:W3CDTF">2023-01-10T14:36:51Z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