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14" roundtripDataSignature="AMtx7mh+bZRV6bgjeffgkovfV1tVrCQ1Q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1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1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1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8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huggingface.co/sberbank-ai/sbert_large_nlu_ru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ru" sz="36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Классические подходы в обработке текста</a:t>
            </a:r>
            <a:endParaRPr b="1" sz="36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"/>
          <p:cNvSpPr txBox="1"/>
          <p:nvPr>
            <p:ph type="title"/>
          </p:nvPr>
        </p:nvSpPr>
        <p:spPr>
          <a:xfrm>
            <a:off x="311700" y="1817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ru" sz="1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План</a:t>
            </a:r>
            <a:endParaRPr b="1" sz="18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2"/>
          <p:cNvSpPr txBox="1"/>
          <p:nvPr>
            <p:ph idx="1" type="body"/>
          </p:nvPr>
        </p:nvSpPr>
        <p:spPr>
          <a:xfrm>
            <a:off x="311700" y="754450"/>
            <a:ext cx="8520600" cy="38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ru">
                <a:latin typeface="Calibri"/>
                <a:ea typeface="Calibri"/>
                <a:cs typeface="Calibri"/>
                <a:sym typeface="Calibri"/>
              </a:rPr>
              <a:t>Варианты представления текста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ru">
                <a:latin typeface="Calibri"/>
                <a:ea typeface="Calibri"/>
                <a:cs typeface="Calibri"/>
                <a:sym typeface="Calibri"/>
              </a:rPr>
              <a:t>Алгоритм наивного Байеса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"/>
          <p:cNvSpPr txBox="1"/>
          <p:nvPr>
            <p:ph type="title"/>
          </p:nvPr>
        </p:nvSpPr>
        <p:spPr>
          <a:xfrm>
            <a:off x="311700" y="1817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ru" sz="1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Представление текста: one hot</a:t>
            </a:r>
            <a:endParaRPr b="1" sz="18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3"/>
          <p:cNvSpPr txBox="1"/>
          <p:nvPr>
            <p:ph idx="1" type="body"/>
          </p:nvPr>
        </p:nvSpPr>
        <p:spPr>
          <a:xfrm>
            <a:off x="311700" y="754450"/>
            <a:ext cx="8520600" cy="38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ru">
                <a:latin typeface="Calibri"/>
                <a:ea typeface="Calibri"/>
                <a:cs typeface="Calibri"/>
                <a:sym typeface="Calibri"/>
              </a:rPr>
              <a:t>Точка данных - документ - некоторый текст (набор букв в utf-8 формате).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ru">
                <a:latin typeface="Calibri"/>
                <a:ea typeface="Calibri"/>
                <a:cs typeface="Calibri"/>
                <a:sym typeface="Calibri"/>
              </a:rPr>
              <a:t>Может быть разной длины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ru">
                <a:latin typeface="Calibri"/>
                <a:ea typeface="Calibri"/>
                <a:cs typeface="Calibri"/>
                <a:sym typeface="Calibri"/>
              </a:rPr>
              <a:t>Простейший способ - представить в виде вектора фиксированной длины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ru">
                <a:latin typeface="Calibri"/>
                <a:ea typeface="Calibri"/>
                <a:cs typeface="Calibri"/>
                <a:sym typeface="Calibri"/>
              </a:rPr>
              <a:t>Каждое уникальное слово в тексте - новый признак (колонка)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ru">
                <a:latin typeface="Calibri"/>
                <a:ea typeface="Calibri"/>
                <a:cs typeface="Calibri"/>
                <a:sym typeface="Calibri"/>
              </a:rPr>
              <a:t>Наличие слова в документе - 1, отсутствие - 0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ru">
                <a:latin typeface="Calibri"/>
                <a:ea typeface="Calibri"/>
                <a:cs typeface="Calibri"/>
                <a:sym typeface="Calibri"/>
              </a:rPr>
              <a:t>Недостатки: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ru">
                <a:latin typeface="Calibri"/>
                <a:ea typeface="Calibri"/>
                <a:cs typeface="Calibri"/>
                <a:sym typeface="Calibri"/>
              </a:rPr>
              <a:t>Все слова одинаково “важны для алгоритма”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ru">
                <a:latin typeface="Calibri"/>
                <a:ea typeface="Calibri"/>
                <a:cs typeface="Calibri"/>
                <a:sym typeface="Calibri"/>
              </a:rPr>
              <a:t>Большое пространство признаков (стоит задуматься о понижении размерности)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ru">
                <a:latin typeface="Calibri"/>
                <a:ea typeface="Calibri"/>
                <a:cs typeface="Calibri"/>
                <a:sym typeface="Calibri"/>
              </a:rPr>
              <a:t>Теряются пространственные зависимости в тексте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"/>
          <p:cNvSpPr txBox="1"/>
          <p:nvPr>
            <p:ph type="title"/>
          </p:nvPr>
        </p:nvSpPr>
        <p:spPr>
          <a:xfrm>
            <a:off x="311700" y="1817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0"/>
              <a:buFont typeface="Arial"/>
              <a:buNone/>
            </a:pPr>
            <a:r>
              <a:rPr b="1" lang="ru" sz="1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Представление текста: Count vectorizer</a:t>
            </a:r>
            <a:endParaRPr b="1" sz="18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72839"/>
              <a:buNone/>
            </a:pPr>
            <a:r>
              <a:t/>
            </a:r>
            <a:endParaRPr b="1" sz="18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4"/>
          <p:cNvSpPr txBox="1"/>
          <p:nvPr>
            <p:ph idx="1" type="body"/>
          </p:nvPr>
        </p:nvSpPr>
        <p:spPr>
          <a:xfrm>
            <a:off x="311700" y="754450"/>
            <a:ext cx="8520600" cy="38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>
                <a:latin typeface="Calibri"/>
                <a:ea typeface="Calibri"/>
                <a:cs typeface="Calibri"/>
                <a:sym typeface="Calibri"/>
              </a:rPr>
              <a:t>Как и в случае one-hot каждый документ - вектор фиксированной длины.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ru">
                <a:latin typeface="Calibri"/>
                <a:ea typeface="Calibri"/>
                <a:cs typeface="Calibri"/>
                <a:sym typeface="Calibri"/>
              </a:rPr>
              <a:t>Каждое уникальное слово в тексте - новый признак (колонка)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ru">
                <a:latin typeface="Calibri"/>
                <a:ea typeface="Calibri"/>
                <a:cs typeface="Calibri"/>
                <a:sym typeface="Calibri"/>
              </a:rPr>
              <a:t>Вместе индикатора вхождения слова - количество появлений в тексте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ru">
                <a:latin typeface="Calibri"/>
                <a:ea typeface="Calibri"/>
                <a:cs typeface="Calibri"/>
                <a:sym typeface="Calibri"/>
              </a:rPr>
              <a:t>Недостатки: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ru">
                <a:latin typeface="Calibri"/>
                <a:ea typeface="Calibri"/>
                <a:cs typeface="Calibri"/>
                <a:sym typeface="Calibri"/>
              </a:rPr>
              <a:t>Частота встречи слова - не лучший показатель важности для текста (предлоги, союзы, прочие часто встречающиеся признаки)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ru">
                <a:latin typeface="Calibri"/>
                <a:ea typeface="Calibri"/>
                <a:cs typeface="Calibri"/>
                <a:sym typeface="Calibri"/>
              </a:rPr>
              <a:t>Большое пространство признаков (стоит задуматься о понижении размерности)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ru">
                <a:latin typeface="Calibri"/>
                <a:ea typeface="Calibri"/>
                <a:cs typeface="Calibri"/>
                <a:sym typeface="Calibri"/>
              </a:rPr>
              <a:t>Теряются пространственные зависимости в тексте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5"/>
          <p:cNvSpPr txBox="1"/>
          <p:nvPr>
            <p:ph type="title"/>
          </p:nvPr>
        </p:nvSpPr>
        <p:spPr>
          <a:xfrm>
            <a:off x="311700" y="1817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0"/>
              <a:buFont typeface="Arial"/>
              <a:buNone/>
            </a:pPr>
            <a:r>
              <a:rPr b="1" lang="ru" sz="1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Представление текста: TF-IDF vectorizer</a:t>
            </a:r>
            <a:endParaRPr b="1" sz="18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0"/>
              <a:buFont typeface="Arial"/>
              <a:buNone/>
            </a:pPr>
            <a:r>
              <a:t/>
            </a:r>
            <a:endParaRPr b="1" sz="18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72839"/>
              <a:buNone/>
            </a:pPr>
            <a:r>
              <a:t/>
            </a:r>
            <a:endParaRPr b="1" sz="18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5"/>
          <p:cNvSpPr txBox="1"/>
          <p:nvPr>
            <p:ph idx="1" type="body"/>
          </p:nvPr>
        </p:nvSpPr>
        <p:spPr>
          <a:xfrm>
            <a:off x="311700" y="754450"/>
            <a:ext cx="8520600" cy="42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latin typeface="Calibri"/>
                <a:ea typeface="Calibri"/>
                <a:cs typeface="Calibri"/>
                <a:sym typeface="Calibri"/>
              </a:rPr>
              <a:t>Как и в случае count vectorizer каждый документ - вектор фиксированной длины.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ru">
                <a:latin typeface="Calibri"/>
                <a:ea typeface="Calibri"/>
                <a:cs typeface="Calibri"/>
                <a:sym typeface="Calibri"/>
              </a:rPr>
              <a:t>Каждое уникальное слово в тексте - новый признак (колонка)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ru">
                <a:latin typeface="Calibri"/>
                <a:ea typeface="Calibri"/>
                <a:cs typeface="Calibri"/>
                <a:sym typeface="Calibri"/>
              </a:rPr>
              <a:t>Вместе количество появлений в тексте - это количественно умноженное на обратную частоту встречания (гасим слишком частые слова)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ru">
                <a:latin typeface="Calibri"/>
                <a:ea typeface="Calibri"/>
                <a:cs typeface="Calibri"/>
                <a:sym typeface="Calibri"/>
              </a:rPr>
              <a:t>Т.е. теперь каждое слово (t от term) в каждом документе (d от document) определяется его частотой (tf(t,d) - term frequency)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ru" sz="1400">
                <a:latin typeface="Calibri"/>
                <a:ea typeface="Calibri"/>
                <a:cs typeface="Calibri"/>
                <a:sym typeface="Calibri"/>
              </a:rPr>
              <a:t>nt - число вхождений слова t в документ d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ru" sz="1400">
                <a:latin typeface="Calibri"/>
                <a:ea typeface="Calibri"/>
                <a:cs typeface="Calibri"/>
                <a:sym typeface="Calibri"/>
              </a:rPr>
              <a:t>знаменатель - общее число слов в этом документе d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ru">
                <a:latin typeface="Calibri"/>
                <a:ea typeface="Calibri"/>
                <a:cs typeface="Calibri"/>
                <a:sym typeface="Calibri"/>
              </a:rPr>
              <a:t>Умноженной на обратную частоту встречания (idf(t, D) - inverse document frequency)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ru" sz="1400">
                <a:latin typeface="Calibri"/>
                <a:ea typeface="Calibri"/>
                <a:cs typeface="Calibri"/>
                <a:sym typeface="Calibri"/>
              </a:rPr>
              <a:t>|D| - общее число документов d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ru" sz="1400">
                <a:latin typeface="Calibri"/>
                <a:ea typeface="Calibri"/>
                <a:cs typeface="Calibri"/>
                <a:sym typeface="Calibri"/>
              </a:rPr>
              <a:t>знаменатель - число документов, где встречался термин t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9" name="Google Shape;7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87275" y="2688775"/>
            <a:ext cx="1393000" cy="49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83226" y="4211676"/>
            <a:ext cx="2645428" cy="49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6"/>
          <p:cNvSpPr txBox="1"/>
          <p:nvPr>
            <p:ph type="title"/>
          </p:nvPr>
        </p:nvSpPr>
        <p:spPr>
          <a:xfrm>
            <a:off x="311700" y="1817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ru" sz="1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Пример через sklearn</a:t>
            </a:r>
            <a:endParaRPr b="1" sz="18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6"/>
          <p:cNvSpPr txBox="1"/>
          <p:nvPr>
            <p:ph idx="1" type="body"/>
          </p:nvPr>
        </p:nvSpPr>
        <p:spPr>
          <a:xfrm>
            <a:off x="311700" y="754450"/>
            <a:ext cx="4227300" cy="38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>
                <a:latin typeface="Calibri"/>
                <a:ea typeface="Calibri"/>
                <a:cs typeface="Calibri"/>
                <a:sym typeface="Calibri"/>
              </a:rPr>
              <a:t>Важно: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ru">
                <a:latin typeface="Calibri"/>
                <a:ea typeface="Calibri"/>
                <a:cs typeface="Calibri"/>
                <a:sym typeface="Calibri"/>
              </a:rPr>
              <a:t>Не надо конвертировать матрицу tf-idf в numpy массив через .toarray() как в примере.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ru">
                <a:latin typeface="Calibri"/>
                <a:ea typeface="Calibri"/>
                <a:cs typeface="Calibri"/>
                <a:sym typeface="Calibri"/>
              </a:rPr>
              <a:t>Таким образом придется хранить все нули, которых большая часть.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7" name="Google Shape;8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38950" y="754450"/>
            <a:ext cx="4270501" cy="220907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6"/>
          <p:cNvSpPr txBox="1"/>
          <p:nvPr/>
        </p:nvSpPr>
        <p:spPr>
          <a:xfrm>
            <a:off x="311700" y="3178725"/>
            <a:ext cx="82833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Вместо этого можно хранить только только ненулевые позиции (по умолчанию так и есть) через разреженные матрицы из scipy</a:t>
            </a:r>
            <a:endParaRPr b="0" i="0" sz="18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Алгоритмы sklearn умеют работать с разреженными матрицами.</a:t>
            </a:r>
            <a:endParaRPr b="0" i="0" sz="18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7"/>
          <p:cNvSpPr txBox="1"/>
          <p:nvPr>
            <p:ph type="title"/>
          </p:nvPr>
        </p:nvSpPr>
        <p:spPr>
          <a:xfrm>
            <a:off x="311700" y="1817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ru" sz="1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Недостатки tf-idf</a:t>
            </a:r>
            <a:endParaRPr b="1" sz="18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7"/>
          <p:cNvSpPr txBox="1"/>
          <p:nvPr>
            <p:ph idx="1" type="body"/>
          </p:nvPr>
        </p:nvSpPr>
        <p:spPr>
          <a:xfrm>
            <a:off x="311700" y="754450"/>
            <a:ext cx="8520600" cy="38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ru">
                <a:latin typeface="Calibri"/>
                <a:ea typeface="Calibri"/>
                <a:cs typeface="Calibri"/>
                <a:sym typeface="Calibri"/>
              </a:rPr>
              <a:t>Большое пространство признаков (стоит задуматься о понижении размерности)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ru">
                <a:latin typeface="Calibri"/>
                <a:ea typeface="Calibri"/>
                <a:cs typeface="Calibri"/>
                <a:sym typeface="Calibri"/>
              </a:rPr>
              <a:t>Теряются пространственные зависимости в тексте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ru">
                <a:latin typeface="Calibri"/>
                <a:ea typeface="Calibri"/>
                <a:cs typeface="Calibri"/>
                <a:sym typeface="Calibri"/>
              </a:rPr>
              <a:t>Решение (частично):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ru">
                <a:latin typeface="Calibri"/>
                <a:ea typeface="Calibri"/>
                <a:cs typeface="Calibri"/>
                <a:sym typeface="Calibri"/>
              </a:rPr>
              <a:t>W2V и глубокие нейросети (transformer, в частности bert)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8"/>
          <p:cNvSpPr txBox="1"/>
          <p:nvPr>
            <p:ph type="title"/>
          </p:nvPr>
        </p:nvSpPr>
        <p:spPr>
          <a:xfrm>
            <a:off x="311700" y="1817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ru" sz="1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Пару слов о современных подходах в представлении текста</a:t>
            </a:r>
            <a:endParaRPr b="1" sz="18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8"/>
          <p:cNvSpPr txBox="1"/>
          <p:nvPr>
            <p:ph idx="1" type="body"/>
          </p:nvPr>
        </p:nvSpPr>
        <p:spPr>
          <a:xfrm>
            <a:off x="311700" y="754450"/>
            <a:ext cx="8520600" cy="43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>
                <a:latin typeface="Calibri"/>
                <a:ea typeface="Calibri"/>
                <a:cs typeface="Calibri"/>
                <a:sym typeface="Calibri"/>
              </a:rPr>
              <a:t>W2V: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ru">
                <a:latin typeface="Calibri"/>
                <a:ea typeface="Calibri"/>
                <a:cs typeface="Calibri"/>
                <a:sym typeface="Calibri"/>
              </a:rPr>
              <a:t>Каждое слово представляется как некоторый многомерный вектор (допустим из 300 чисел)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ru">
                <a:latin typeface="Calibri"/>
                <a:ea typeface="Calibri"/>
                <a:cs typeface="Calibri"/>
                <a:sym typeface="Calibri"/>
              </a:rPr>
              <a:t>Слова, встречающиеся в тексте чаще сближаются в этом пространстве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ru">
                <a:latin typeface="Calibri"/>
                <a:ea typeface="Calibri"/>
                <a:cs typeface="Calibri"/>
                <a:sym typeface="Calibri"/>
              </a:rPr>
              <a:t>Проблемы: многозначность слова (омонимы) и пространственные зависимости (решалось раньше через нейросеть LSTM)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ru">
                <a:latin typeface="Calibri"/>
                <a:ea typeface="Calibri"/>
                <a:cs typeface="Calibri"/>
                <a:sym typeface="Calibri"/>
              </a:rPr>
              <a:t>(BPE) Transformer: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ru">
                <a:latin typeface="Calibri"/>
                <a:ea typeface="Calibri"/>
                <a:cs typeface="Calibri"/>
                <a:sym typeface="Calibri"/>
              </a:rPr>
              <a:t>Смотрим на байтовое представление текста, самые частые последовательности</a:t>
            </a:r>
            <a:br>
              <a:rPr lang="ru">
                <a:latin typeface="Calibri"/>
                <a:ea typeface="Calibri"/>
                <a:cs typeface="Calibri"/>
                <a:sym typeface="Calibri"/>
              </a:rPr>
            </a:br>
            <a:r>
              <a:rPr lang="ru">
                <a:latin typeface="Calibri"/>
                <a:ea typeface="Calibri"/>
                <a:cs typeface="Calibri"/>
                <a:sym typeface="Calibri"/>
              </a:rPr>
              <a:t>сохраняем как “токены”. Векторное представление токена - выучиваемый параметр в нейросети.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ru">
                <a:latin typeface="Calibri"/>
                <a:ea typeface="Calibri"/>
                <a:cs typeface="Calibri"/>
                <a:sym typeface="Calibri"/>
              </a:rPr>
              <a:t>Можно получить сжатое векторное представление “смысла” текста из крупной нейросети в </a:t>
            </a:r>
            <a:r>
              <a:rPr lang="ru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пару строк кода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