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660fa943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102660fa943_3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2660fa943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02660fa943_3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660fa943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02660fa943_1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2660fa94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102660fa943_1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2660fa943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102660fa943_1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2660fa94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02660fa943_1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2660fa94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102660fa943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2660fa943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102660fa943_1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2660fa943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102660fa943_1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SMA | Smart Trash Cans are Quietly Supporting the Rise of the Smart City |  Internet of Things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3724" r="3237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5F7FC"/>
              </a:gs>
              <a:gs pos="50000">
                <a:srgbClr val="FFFFFF">
                  <a:alpha val="49411"/>
                </a:srgbClr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0" y="921298"/>
            <a:ext cx="9144000" cy="3401700"/>
          </a:xfrm>
          <a:prstGeom prst="rect">
            <a:avLst/>
          </a:prstGeom>
          <a:solidFill>
            <a:srgbClr val="002060">
              <a:alpha val="89411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ko" sz="27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Stock-loss Prevention</a:t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- AI -</a:t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ko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E</a:t>
            </a:r>
            <a:r>
              <a:rPr b="0" i="0" lang="k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Borislav Pavlov, Young Oh Kim, Geo Ryang Park, Min Jae Kim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Capstone Design_SWE3028-41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1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Outline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1700550" y="1299550"/>
            <a:ext cx="57429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Done: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have improve the performance of our CNN model,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applying </a:t>
            </a:r>
            <a:r>
              <a:rPr b="1" lang="ko"/>
              <a:t>resnet-34</a:t>
            </a:r>
            <a:r>
              <a:rPr lang="ko"/>
              <a:t> with a little bit modifying.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What to do in the future: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 are two options.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Add the LSTM as originally planned and apply it to the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We don't have much time left until the end of the semester, so we focus on applying this model to our apps.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 Residual connection - Summary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40050" y="931650"/>
            <a:ext cx="321900" cy="114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068000" y="931650"/>
            <a:ext cx="321900" cy="114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7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x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7</a:t>
            </a:r>
            <a:endParaRPr sz="1100"/>
          </a:p>
        </p:txBody>
      </p:sp>
      <p:sp>
        <p:nvSpPr>
          <p:cNvPr id="145" name="Google Shape;145;p27"/>
          <p:cNvSpPr/>
          <p:nvPr/>
        </p:nvSpPr>
        <p:spPr>
          <a:xfrm>
            <a:off x="1544525" y="931650"/>
            <a:ext cx="321900" cy="1145100"/>
          </a:xfrm>
          <a:prstGeom prst="rect">
            <a:avLst/>
          </a:prstGeom>
          <a:solidFill>
            <a:srgbClr val="F5F7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2021050" y="931650"/>
            <a:ext cx="321900" cy="1145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x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</a:t>
            </a:r>
            <a:endParaRPr sz="1100"/>
          </a:p>
        </p:txBody>
      </p:sp>
      <p:sp>
        <p:nvSpPr>
          <p:cNvPr id="147" name="Google Shape;147;p27"/>
          <p:cNvSpPr txBox="1"/>
          <p:nvPr/>
        </p:nvSpPr>
        <p:spPr>
          <a:xfrm>
            <a:off x="305800" y="2148700"/>
            <a:ext cx="590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Input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1410275" y="2148700"/>
            <a:ext cx="590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Batch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Norm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886800" y="2148700"/>
            <a:ext cx="590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Max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Pool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933750" y="2148700"/>
            <a:ext cx="590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Conv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933750" y="681138"/>
            <a:ext cx="590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64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2777978" y="1132650"/>
            <a:ext cx="234300" cy="74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53" name="Google Shape;153;p27"/>
          <p:cNvSpPr/>
          <p:nvPr/>
        </p:nvSpPr>
        <p:spPr>
          <a:xfrm>
            <a:off x="3091253" y="1132650"/>
            <a:ext cx="234300" cy="7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4" name="Google Shape;154;p27"/>
          <p:cNvSpPr/>
          <p:nvPr/>
        </p:nvSpPr>
        <p:spPr>
          <a:xfrm>
            <a:off x="3404528" y="1132650"/>
            <a:ext cx="234300" cy="74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55" name="Google Shape;155;p27"/>
          <p:cNvSpPr/>
          <p:nvPr/>
        </p:nvSpPr>
        <p:spPr>
          <a:xfrm>
            <a:off x="3717803" y="1132650"/>
            <a:ext cx="234300" cy="7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6" name="Google Shape;156;p27"/>
          <p:cNvSpPr/>
          <p:nvPr/>
        </p:nvSpPr>
        <p:spPr>
          <a:xfrm>
            <a:off x="2622200" y="1016850"/>
            <a:ext cx="1458000" cy="9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7"/>
          <p:cNvCxnSpPr>
            <a:stCxn id="143" idx="3"/>
            <a:endCxn id="144" idx="1"/>
          </p:cNvCxnSpPr>
          <p:nvPr/>
        </p:nvCxnSpPr>
        <p:spPr>
          <a:xfrm>
            <a:off x="761950" y="1504200"/>
            <a:ext cx="3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7"/>
          <p:cNvCxnSpPr>
            <a:stCxn id="144" idx="3"/>
            <a:endCxn id="145" idx="1"/>
          </p:cNvCxnSpPr>
          <p:nvPr/>
        </p:nvCxnSpPr>
        <p:spPr>
          <a:xfrm>
            <a:off x="1389900" y="1504200"/>
            <a:ext cx="1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7"/>
          <p:cNvCxnSpPr>
            <a:stCxn id="145" idx="3"/>
            <a:endCxn id="146" idx="1"/>
          </p:cNvCxnSpPr>
          <p:nvPr/>
        </p:nvCxnSpPr>
        <p:spPr>
          <a:xfrm>
            <a:off x="1866425" y="1504200"/>
            <a:ext cx="1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7"/>
          <p:cNvCxnSpPr>
            <a:stCxn id="146" idx="3"/>
          </p:cNvCxnSpPr>
          <p:nvPr/>
        </p:nvCxnSpPr>
        <p:spPr>
          <a:xfrm>
            <a:off x="2342950" y="1504200"/>
            <a:ext cx="4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7"/>
          <p:cNvSpPr/>
          <p:nvPr/>
        </p:nvSpPr>
        <p:spPr>
          <a:xfrm>
            <a:off x="3091253" y="2073650"/>
            <a:ext cx="234300" cy="74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2" name="Google Shape;162;p27"/>
          <p:cNvSpPr/>
          <p:nvPr/>
        </p:nvSpPr>
        <p:spPr>
          <a:xfrm>
            <a:off x="3404528" y="2073650"/>
            <a:ext cx="234300" cy="7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63" name="Google Shape;163;p27"/>
          <p:cNvCxnSpPr>
            <a:endCxn id="161" idx="1"/>
          </p:cNvCxnSpPr>
          <p:nvPr/>
        </p:nvCxnSpPr>
        <p:spPr>
          <a:xfrm flipH="1" rot="-5400000">
            <a:off x="2326703" y="1680650"/>
            <a:ext cx="931500" cy="59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7"/>
          <p:cNvCxnSpPr>
            <a:stCxn id="162" idx="3"/>
          </p:cNvCxnSpPr>
          <p:nvPr/>
        </p:nvCxnSpPr>
        <p:spPr>
          <a:xfrm flipH="1" rot="10800000">
            <a:off x="3638828" y="1508900"/>
            <a:ext cx="638700" cy="93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7"/>
          <p:cNvCxnSpPr>
            <a:stCxn id="161" idx="3"/>
            <a:endCxn id="162" idx="1"/>
          </p:cNvCxnSpPr>
          <p:nvPr/>
        </p:nvCxnSpPr>
        <p:spPr>
          <a:xfrm>
            <a:off x="3325553" y="2445200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7"/>
          <p:cNvCxnSpPr>
            <a:endCxn id="153" idx="1"/>
          </p:cNvCxnSpPr>
          <p:nvPr/>
        </p:nvCxnSpPr>
        <p:spPr>
          <a:xfrm>
            <a:off x="3012353" y="1504200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7"/>
          <p:cNvCxnSpPr>
            <a:stCxn id="154" idx="1"/>
            <a:endCxn id="154" idx="1"/>
          </p:cNvCxnSpPr>
          <p:nvPr/>
        </p:nvCxnSpPr>
        <p:spPr>
          <a:xfrm>
            <a:off x="3404528" y="15042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7"/>
          <p:cNvCxnSpPr>
            <a:endCxn id="154" idx="1"/>
          </p:cNvCxnSpPr>
          <p:nvPr/>
        </p:nvCxnSpPr>
        <p:spPr>
          <a:xfrm>
            <a:off x="3325628" y="1504200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7"/>
          <p:cNvCxnSpPr>
            <a:stCxn id="154" idx="3"/>
            <a:endCxn id="155" idx="1"/>
          </p:cNvCxnSpPr>
          <p:nvPr/>
        </p:nvCxnSpPr>
        <p:spPr>
          <a:xfrm>
            <a:off x="3638828" y="1504200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7"/>
          <p:cNvCxnSpPr>
            <a:stCxn id="155" idx="3"/>
            <a:endCxn id="171" idx="1"/>
          </p:cNvCxnSpPr>
          <p:nvPr/>
        </p:nvCxnSpPr>
        <p:spPr>
          <a:xfrm>
            <a:off x="3952103" y="1504200"/>
            <a:ext cx="89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7"/>
          <p:cNvSpPr/>
          <p:nvPr/>
        </p:nvSpPr>
        <p:spPr>
          <a:xfrm>
            <a:off x="4849528" y="1137400"/>
            <a:ext cx="234300" cy="74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72" name="Google Shape;172;p27"/>
          <p:cNvSpPr/>
          <p:nvPr/>
        </p:nvSpPr>
        <p:spPr>
          <a:xfrm>
            <a:off x="5162803" y="1137400"/>
            <a:ext cx="234300" cy="7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3" name="Google Shape;173;p27"/>
          <p:cNvSpPr/>
          <p:nvPr/>
        </p:nvSpPr>
        <p:spPr>
          <a:xfrm>
            <a:off x="5476078" y="1137400"/>
            <a:ext cx="234300" cy="74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74" name="Google Shape;174;p27"/>
          <p:cNvSpPr/>
          <p:nvPr/>
        </p:nvSpPr>
        <p:spPr>
          <a:xfrm>
            <a:off x="5789353" y="1137400"/>
            <a:ext cx="234300" cy="7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5" name="Google Shape;175;p27"/>
          <p:cNvSpPr/>
          <p:nvPr/>
        </p:nvSpPr>
        <p:spPr>
          <a:xfrm>
            <a:off x="5162803" y="2078400"/>
            <a:ext cx="234300" cy="74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76" name="Google Shape;176;p27"/>
          <p:cNvSpPr/>
          <p:nvPr/>
        </p:nvSpPr>
        <p:spPr>
          <a:xfrm>
            <a:off x="5476078" y="2078400"/>
            <a:ext cx="234300" cy="7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77" name="Google Shape;177;p27"/>
          <p:cNvCxnSpPr>
            <a:endCxn id="175" idx="1"/>
          </p:cNvCxnSpPr>
          <p:nvPr/>
        </p:nvCxnSpPr>
        <p:spPr>
          <a:xfrm flipH="1" rot="-5400000">
            <a:off x="4398253" y="1685400"/>
            <a:ext cx="931500" cy="59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7"/>
          <p:cNvCxnSpPr>
            <a:stCxn id="176" idx="3"/>
          </p:cNvCxnSpPr>
          <p:nvPr/>
        </p:nvCxnSpPr>
        <p:spPr>
          <a:xfrm flipH="1" rot="10800000">
            <a:off x="5710378" y="1513650"/>
            <a:ext cx="638700" cy="93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7"/>
          <p:cNvCxnSpPr>
            <a:stCxn id="175" idx="3"/>
            <a:endCxn id="176" idx="1"/>
          </p:cNvCxnSpPr>
          <p:nvPr/>
        </p:nvCxnSpPr>
        <p:spPr>
          <a:xfrm>
            <a:off x="5397103" y="2449950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7"/>
          <p:cNvCxnSpPr>
            <a:endCxn id="172" idx="1"/>
          </p:cNvCxnSpPr>
          <p:nvPr/>
        </p:nvCxnSpPr>
        <p:spPr>
          <a:xfrm>
            <a:off x="5083903" y="1508950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7"/>
          <p:cNvCxnSpPr>
            <a:stCxn id="173" idx="1"/>
            <a:endCxn id="173" idx="1"/>
          </p:cNvCxnSpPr>
          <p:nvPr/>
        </p:nvCxnSpPr>
        <p:spPr>
          <a:xfrm>
            <a:off x="5476078" y="15089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7"/>
          <p:cNvCxnSpPr>
            <a:endCxn id="173" idx="1"/>
          </p:cNvCxnSpPr>
          <p:nvPr/>
        </p:nvCxnSpPr>
        <p:spPr>
          <a:xfrm>
            <a:off x="5397178" y="1508950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7"/>
          <p:cNvCxnSpPr>
            <a:stCxn id="173" idx="3"/>
            <a:endCxn id="174" idx="1"/>
          </p:cNvCxnSpPr>
          <p:nvPr/>
        </p:nvCxnSpPr>
        <p:spPr>
          <a:xfrm>
            <a:off x="5710378" y="1508950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7"/>
          <p:cNvCxnSpPr/>
          <p:nvPr/>
        </p:nvCxnSpPr>
        <p:spPr>
          <a:xfrm>
            <a:off x="6023650" y="1508950"/>
            <a:ext cx="813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7"/>
          <p:cNvSpPr/>
          <p:nvPr/>
        </p:nvSpPr>
        <p:spPr>
          <a:xfrm>
            <a:off x="4675475" y="1021600"/>
            <a:ext cx="1458000" cy="9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7"/>
          <p:cNvCxnSpPr>
            <a:endCxn id="187" idx="1"/>
          </p:cNvCxnSpPr>
          <p:nvPr/>
        </p:nvCxnSpPr>
        <p:spPr>
          <a:xfrm>
            <a:off x="4278528" y="3639675"/>
            <a:ext cx="89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7"/>
          <p:cNvSpPr/>
          <p:nvPr/>
        </p:nvSpPr>
        <p:spPr>
          <a:xfrm>
            <a:off x="5175828" y="3272925"/>
            <a:ext cx="234300" cy="74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88" name="Google Shape;188;p27"/>
          <p:cNvSpPr/>
          <p:nvPr/>
        </p:nvSpPr>
        <p:spPr>
          <a:xfrm>
            <a:off x="5489103" y="3272925"/>
            <a:ext cx="234300" cy="7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9" name="Google Shape;189;p27"/>
          <p:cNvSpPr/>
          <p:nvPr/>
        </p:nvSpPr>
        <p:spPr>
          <a:xfrm>
            <a:off x="5802378" y="3272925"/>
            <a:ext cx="234300" cy="74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x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3</a:t>
            </a:r>
            <a:endParaRPr sz="900"/>
          </a:p>
        </p:txBody>
      </p:sp>
      <p:sp>
        <p:nvSpPr>
          <p:cNvPr id="190" name="Google Shape;190;p27"/>
          <p:cNvSpPr/>
          <p:nvPr/>
        </p:nvSpPr>
        <p:spPr>
          <a:xfrm>
            <a:off x="6115653" y="3272925"/>
            <a:ext cx="234300" cy="7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91" name="Google Shape;191;p27"/>
          <p:cNvSpPr/>
          <p:nvPr/>
        </p:nvSpPr>
        <p:spPr>
          <a:xfrm>
            <a:off x="5489103" y="4213925"/>
            <a:ext cx="234300" cy="743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92" name="Google Shape;192;p27"/>
          <p:cNvSpPr/>
          <p:nvPr/>
        </p:nvSpPr>
        <p:spPr>
          <a:xfrm>
            <a:off x="5802378" y="4213925"/>
            <a:ext cx="234300" cy="7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193" name="Google Shape;193;p27"/>
          <p:cNvCxnSpPr>
            <a:endCxn id="191" idx="1"/>
          </p:cNvCxnSpPr>
          <p:nvPr/>
        </p:nvCxnSpPr>
        <p:spPr>
          <a:xfrm flipH="1" rot="-5400000">
            <a:off x="4724553" y="3820925"/>
            <a:ext cx="931500" cy="59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92" idx="3"/>
          </p:cNvCxnSpPr>
          <p:nvPr/>
        </p:nvCxnSpPr>
        <p:spPr>
          <a:xfrm flipH="1" rot="10800000">
            <a:off x="6036678" y="3649175"/>
            <a:ext cx="638700" cy="93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1" idx="3"/>
            <a:endCxn id="192" idx="1"/>
          </p:cNvCxnSpPr>
          <p:nvPr/>
        </p:nvCxnSpPr>
        <p:spPr>
          <a:xfrm>
            <a:off x="5723403" y="4585475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7"/>
          <p:cNvCxnSpPr>
            <a:endCxn id="188" idx="1"/>
          </p:cNvCxnSpPr>
          <p:nvPr/>
        </p:nvCxnSpPr>
        <p:spPr>
          <a:xfrm>
            <a:off x="5410203" y="3644475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7"/>
          <p:cNvCxnSpPr>
            <a:stCxn id="189" idx="1"/>
            <a:endCxn id="189" idx="1"/>
          </p:cNvCxnSpPr>
          <p:nvPr/>
        </p:nvCxnSpPr>
        <p:spPr>
          <a:xfrm>
            <a:off x="5802378" y="3644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7"/>
          <p:cNvCxnSpPr>
            <a:endCxn id="189" idx="1"/>
          </p:cNvCxnSpPr>
          <p:nvPr/>
        </p:nvCxnSpPr>
        <p:spPr>
          <a:xfrm>
            <a:off x="5723478" y="3644475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>
            <a:stCxn id="189" idx="3"/>
            <a:endCxn id="190" idx="1"/>
          </p:cNvCxnSpPr>
          <p:nvPr/>
        </p:nvCxnSpPr>
        <p:spPr>
          <a:xfrm>
            <a:off x="6036678" y="3644475"/>
            <a:ext cx="7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/>
          <p:nvPr/>
        </p:nvCxnSpPr>
        <p:spPr>
          <a:xfrm>
            <a:off x="6349950" y="3644475"/>
            <a:ext cx="813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7"/>
          <p:cNvSpPr/>
          <p:nvPr/>
        </p:nvSpPr>
        <p:spPr>
          <a:xfrm>
            <a:off x="5001775" y="3157125"/>
            <a:ext cx="1458000" cy="9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6822663" y="1392600"/>
            <a:ext cx="285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...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958950" y="3496850"/>
            <a:ext cx="3060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...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3056000" y="772013"/>
            <a:ext cx="590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64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5034875" y="772025"/>
            <a:ext cx="739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128</a:t>
            </a:r>
            <a:r>
              <a:rPr lang="ko" sz="900">
                <a:solidFill>
                  <a:srgbClr val="888888"/>
                </a:solidFill>
              </a:rPr>
              <a:t>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3742350" y="3331525"/>
            <a:ext cx="739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256</a:t>
            </a:r>
            <a:r>
              <a:rPr lang="ko" sz="900">
                <a:solidFill>
                  <a:srgbClr val="888888"/>
                </a:solidFill>
              </a:rPr>
              <a:t>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5393325" y="2903588"/>
            <a:ext cx="739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" sz="900">
                <a:solidFill>
                  <a:srgbClr val="888888"/>
                </a:solidFill>
              </a:rPr>
              <a:t>512</a:t>
            </a:r>
            <a:r>
              <a:rPr lang="ko" sz="900">
                <a:solidFill>
                  <a:srgbClr val="888888"/>
                </a:solidFill>
              </a:rPr>
              <a:t> filters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7163500" y="3069525"/>
            <a:ext cx="321900" cy="1145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x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</a:t>
            </a:r>
            <a:endParaRPr sz="1100"/>
          </a:p>
        </p:txBody>
      </p:sp>
      <p:sp>
        <p:nvSpPr>
          <p:cNvPr id="209" name="Google Shape;209;p27"/>
          <p:cNvSpPr txBox="1"/>
          <p:nvPr/>
        </p:nvSpPr>
        <p:spPr>
          <a:xfrm>
            <a:off x="7029250" y="4249225"/>
            <a:ext cx="590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Conv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7619650" y="3076725"/>
            <a:ext cx="321900" cy="1145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1" name="Google Shape;211;p27"/>
          <p:cNvSpPr txBox="1"/>
          <p:nvPr/>
        </p:nvSpPr>
        <p:spPr>
          <a:xfrm>
            <a:off x="7485400" y="4272850"/>
            <a:ext cx="590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G.Avg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Pool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8075800" y="3076725"/>
            <a:ext cx="321900" cy="1145100"/>
          </a:xfrm>
          <a:prstGeom prst="rect">
            <a:avLst/>
          </a:prstGeom>
          <a:solidFill>
            <a:srgbClr val="F5F7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7941550" y="4272850"/>
            <a:ext cx="5904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FC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14" name="Google Shape;214;p27"/>
          <p:cNvCxnSpPr>
            <a:stCxn id="208" idx="3"/>
            <a:endCxn id="210" idx="1"/>
          </p:cNvCxnSpPr>
          <p:nvPr/>
        </p:nvCxnSpPr>
        <p:spPr>
          <a:xfrm>
            <a:off x="7485400" y="3642075"/>
            <a:ext cx="134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7"/>
          <p:cNvCxnSpPr>
            <a:stCxn id="210" idx="3"/>
            <a:endCxn id="212" idx="1"/>
          </p:cNvCxnSpPr>
          <p:nvPr/>
        </p:nvCxnSpPr>
        <p:spPr>
          <a:xfrm>
            <a:off x="7941550" y="3649275"/>
            <a:ext cx="13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7"/>
          <p:cNvSpPr/>
          <p:nvPr/>
        </p:nvSpPr>
        <p:spPr>
          <a:xfrm>
            <a:off x="7068150" y="2979150"/>
            <a:ext cx="486600" cy="1493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6798750" y="4649850"/>
            <a:ext cx="1025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rgbClr val="9900FF"/>
                </a:solidFill>
              </a:rPr>
              <a:t>layer for heatmap</a:t>
            </a:r>
            <a:endParaRPr b="1" sz="1000">
              <a:solidFill>
                <a:srgbClr val="9900FF"/>
              </a:solidFill>
            </a:endParaRPr>
          </a:p>
        </p:txBody>
      </p:sp>
      <p:cxnSp>
        <p:nvCxnSpPr>
          <p:cNvPr id="218" name="Google Shape;218;p27"/>
          <p:cNvCxnSpPr>
            <a:stCxn id="216" idx="2"/>
            <a:endCxn id="217" idx="0"/>
          </p:cNvCxnSpPr>
          <p:nvPr/>
        </p:nvCxnSpPr>
        <p:spPr>
          <a:xfrm>
            <a:off x="7311450" y="4472550"/>
            <a:ext cx="0" cy="177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A little bit modified things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13" y="731875"/>
            <a:ext cx="7203924" cy="30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697650" y="4017750"/>
            <a:ext cx="774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extracted the heatmap image by adding an additional convolutional layer before flattening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 added l2 regulation and dropout to prevent overfitting.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Improvement on loss values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262975" y="3251300"/>
            <a:ext cx="209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Epoch 100/100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</a:t>
            </a:r>
            <a:r>
              <a:rPr lang="ko"/>
              <a:t>loss: 6.3388e-04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mse: 6.0789e-04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mae: 0.0196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val_loss: 3.9133e-05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val_mse: 1.3282e-05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val_mae: 0.0036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930250" y="3193475"/>
            <a:ext cx="187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Epoch 52/500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loss: 5818.9131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mse: 5818.9131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mae: 61.2323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val_loss: 82.4641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val_mse: 82.4641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val_mae: 8.8668</a:t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3384150" y="2510925"/>
            <a:ext cx="2375700" cy="5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149025" y="599800"/>
            <a:ext cx="197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(early stopping by overfitting)</a:t>
            </a:r>
            <a:endParaRPr sz="1000"/>
          </a:p>
        </p:txBody>
      </p:sp>
      <p:sp>
        <p:nvSpPr>
          <p:cNvPr id="235" name="Google Shape;235;p29"/>
          <p:cNvSpPr txBox="1"/>
          <p:nvPr/>
        </p:nvSpPr>
        <p:spPr>
          <a:xfrm>
            <a:off x="3809550" y="3073425"/>
            <a:ext cx="152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After model improved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with residual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2637" l="10515" r="10719" t="4830"/>
          <a:stretch/>
        </p:blipFill>
        <p:spPr>
          <a:xfrm>
            <a:off x="5995275" y="1524349"/>
            <a:ext cx="2332750" cy="1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50" y="1432165"/>
            <a:ext cx="2463522" cy="169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Heatmap images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87" y="3195576"/>
            <a:ext cx="2114675" cy="17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/>
          <p:nvPr/>
        </p:nvSpPr>
        <p:spPr>
          <a:xfrm>
            <a:off x="3268910" y="3050125"/>
            <a:ext cx="1908000" cy="37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4">
            <a:alphaModFix/>
          </a:blip>
          <a:srcRect b="57741" l="11401" r="31449" t="4795"/>
          <a:stretch/>
        </p:blipFill>
        <p:spPr>
          <a:xfrm>
            <a:off x="926100" y="2005063"/>
            <a:ext cx="1097800" cy="113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9375" y="1094713"/>
            <a:ext cx="777450" cy="754725"/>
          </a:xfrm>
          <a:prstGeom prst="rect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6211" y="2972251"/>
            <a:ext cx="2478114" cy="2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6195" y="1893471"/>
            <a:ext cx="1259775" cy="10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3460450" y="3387875"/>
            <a:ext cx="152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After model improved</a:t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with residual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3623796" y="871525"/>
            <a:ext cx="1008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Input Image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861198" y="1781875"/>
            <a:ext cx="1227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Heatmap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5312285" y="1670275"/>
            <a:ext cx="1227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Heatmap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3275" y="1817774"/>
            <a:ext cx="1835650" cy="14022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0"/>
          <p:cNvSpPr/>
          <p:nvPr/>
        </p:nvSpPr>
        <p:spPr>
          <a:xfrm>
            <a:off x="5824875" y="3354875"/>
            <a:ext cx="1059900" cy="86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 Trade-off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228525" y="740075"/>
            <a:ext cx="62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better the model's performance, the worse the heatmap image.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000" y="1932825"/>
            <a:ext cx="3056300" cy="29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1"/>
          <p:cNvSpPr txBox="1"/>
          <p:nvPr/>
        </p:nvSpPr>
        <p:spPr>
          <a:xfrm>
            <a:off x="5992100" y="1454725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epoch 20 case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294150" y="2912750"/>
            <a:ext cx="30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 epoch is more than 200, the image is only a blue screen.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 2 options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1441500" y="1186500"/>
            <a:ext cx="6261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Add the LSTM as originally planned and apply it to the app.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We don't have much time left until the end of the semester, so we focus on applying this model to our apps.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we are troubled I will discuss it with other team members and make a decision.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/>
        </p:nvSpPr>
        <p:spPr>
          <a:xfrm>
            <a:off x="0" y="85165"/>
            <a:ext cx="9144000" cy="423300"/>
          </a:xfrm>
          <a:prstGeom prst="rect">
            <a:avLst/>
          </a:prstGeom>
          <a:solidFill>
            <a:srgbClr val="002060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ko" sz="2300">
                <a:solidFill>
                  <a:schemeClr val="lt1"/>
                </a:solidFill>
              </a:rPr>
              <a:t>References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1184125" y="1169325"/>
            <a:ext cx="54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[1] 핸즈온 머신러닝 2판, 오렐리앙 제롱 저, 박해선 옮김, 한빛미디어, resnet-34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