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149d1c731_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10149d1c731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149d1c73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10149d1c73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149d1c731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g10149d1c731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149d1c73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9" name="Google Shape;269;g10149d1c73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149d1c73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7" name="Google Shape;277;g10149d1c73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149d1c731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149d1c731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149d1c731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3" name="Google Shape;293;g10149d1c731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149d1c731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" name="Google Shape;304;g10149d1c731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149d1c73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4" name="Google Shape;314;g10149d1c73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149d1c73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g10149d1c73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149d1c731_3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g10149d1c731_3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149d1c73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10149d1c73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149d1c731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149d1c731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149d1c73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149d1c73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149d1c731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g10149d1c731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149d1c73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10149d1c73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149d1c73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g10149d1c73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sz="3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13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 descr="GSMA | Smart Trash Cans are Quietly Supporting the Rise of the Smart City |  Internet of Things"/>
          <p:cNvPicPr preferRelativeResize="0"/>
          <p:nvPr/>
        </p:nvPicPr>
        <p:blipFill rotWithShape="1">
          <a:blip r:embed="rId3">
            <a:alphaModFix/>
          </a:blip>
          <a:srcRect l="3724" r="323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5F7FC"/>
              </a:gs>
              <a:gs pos="50000">
                <a:srgbClr val="FFFFFF">
                  <a:alpha val="49411"/>
                </a:srgbClr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0" y="921298"/>
            <a:ext cx="9144000" cy="3401700"/>
          </a:xfrm>
          <a:prstGeom prst="rect">
            <a:avLst/>
          </a:prstGeom>
          <a:solidFill>
            <a:srgbClr val="002060">
              <a:alpha val="89411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27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Stock-loss Prevention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>
                <a:solidFill>
                  <a:schemeClr val="lt1"/>
                </a:solidFill>
              </a:rPr>
              <a:t>Background Knowledge Sharing </a:t>
            </a:r>
            <a:endParaRPr sz="23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- AI -</a:t>
            </a:r>
            <a:endParaRPr sz="2300" b="1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E</a:t>
            </a:r>
            <a:r>
              <a:rPr lang="k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Borislav Pavlov, Young Oh Kim, Geo Ryang Park, Min Jae Kim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Capstone Design_SWE3028-41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 Model in our Project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3563473" y="2424952"/>
            <a:ext cx="475200" cy="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75" y="1113325"/>
            <a:ext cx="4382449" cy="3609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0" name="Google Shape;240;p34"/>
          <p:cNvSpPr txBox="1"/>
          <p:nvPr/>
        </p:nvSpPr>
        <p:spPr>
          <a:xfrm>
            <a:off x="4853050" y="1037125"/>
            <a:ext cx="4060800" cy="2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- </a:t>
            </a:r>
            <a:r>
              <a:rPr lang="ko" sz="2000" b="1">
                <a:solidFill>
                  <a:schemeClr val="dk1"/>
                </a:solidFill>
              </a:rPr>
              <a:t>Total 10 layers</a:t>
            </a:r>
            <a:endParaRPr sz="20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- Input shape : (1900, 350, 350, 3)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- Kernel size : 3 x 3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- Max pooling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- Dropout(0.2) at fully-connected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- Optimizer : Adam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- Loss : mse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- Metrics : mse, mae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2649" y="3616575"/>
            <a:ext cx="2795687" cy="13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7800" y="4570548"/>
            <a:ext cx="995525" cy="3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 txBox="1"/>
          <p:nvPr/>
        </p:nvSpPr>
        <p:spPr>
          <a:xfrm>
            <a:off x="6334875" y="4803525"/>
            <a:ext cx="14259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Max pooling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354650" y="662125"/>
            <a:ext cx="3766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 dirty="0">
                <a:solidFill>
                  <a:schemeClr val="dk1"/>
                </a:solidFill>
              </a:rPr>
              <a:t>CNN Model</a:t>
            </a:r>
            <a:endParaRPr sz="2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 Model in our Project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00" y="1170550"/>
            <a:ext cx="2705125" cy="2626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1" name="Google Shape;251;p35"/>
          <p:cNvSpPr txBox="1"/>
          <p:nvPr/>
        </p:nvSpPr>
        <p:spPr>
          <a:xfrm>
            <a:off x="220413" y="750975"/>
            <a:ext cx="32397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Input : (dnum, 350, 350, 3)</a:t>
            </a:r>
            <a:endParaRPr sz="2000">
              <a:solidFill>
                <a:srgbClr val="888888"/>
              </a:solidFill>
            </a:endParaRPr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0550" y="1218453"/>
            <a:ext cx="5203626" cy="4787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3" name="Google Shape;253;p35"/>
          <p:cNvSpPr/>
          <p:nvPr/>
        </p:nvSpPr>
        <p:spPr>
          <a:xfrm>
            <a:off x="5635450" y="1222925"/>
            <a:ext cx="814800" cy="469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5"/>
          <p:cNvSpPr/>
          <p:nvPr/>
        </p:nvSpPr>
        <p:spPr>
          <a:xfrm>
            <a:off x="6450250" y="1222925"/>
            <a:ext cx="814800" cy="4698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5"/>
          <p:cNvSpPr/>
          <p:nvPr/>
        </p:nvSpPr>
        <p:spPr>
          <a:xfrm>
            <a:off x="4073625" y="2266950"/>
            <a:ext cx="134100" cy="1169400"/>
          </a:xfrm>
          <a:prstGeom prst="rect">
            <a:avLst/>
          </a:prstGeom>
          <a:gradFill>
            <a:gsLst>
              <a:gs pos="0">
                <a:srgbClr val="0000FF"/>
              </a:gs>
              <a:gs pos="100000">
                <a:srgbClr val="FF0000"/>
              </a:gs>
            </a:gsLst>
            <a:lin ang="16200038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5"/>
          <p:cNvSpPr txBox="1"/>
          <p:nvPr/>
        </p:nvSpPr>
        <p:spPr>
          <a:xfrm>
            <a:off x="3704175" y="1894325"/>
            <a:ext cx="8730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600">
                <a:solidFill>
                  <a:srgbClr val="FF0000"/>
                </a:solidFill>
              </a:rPr>
              <a:t>High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3704175" y="3493375"/>
            <a:ext cx="8730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600">
                <a:solidFill>
                  <a:srgbClr val="0000FF"/>
                </a:solidFill>
              </a:rPr>
              <a:t>Low</a:t>
            </a:r>
            <a:endParaRPr sz="1600">
              <a:solidFill>
                <a:srgbClr val="0000FF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 rot="10800000" flipH="1">
            <a:off x="4140675" y="2474925"/>
            <a:ext cx="421800" cy="12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9" name="Google Shape;259;p35"/>
          <p:cNvSpPr txBox="1"/>
          <p:nvPr/>
        </p:nvSpPr>
        <p:spPr>
          <a:xfrm>
            <a:off x="4562475" y="2238150"/>
            <a:ext cx="13428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600"/>
              <a:t>Somewhere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600"/>
              <a:t>close price</a:t>
            </a:r>
            <a:endParaRPr sz="1600"/>
          </a:p>
        </p:txBody>
      </p:sp>
      <p:sp>
        <p:nvSpPr>
          <p:cNvPr id="260" name="Google Shape;260;p35"/>
          <p:cNvSpPr txBox="1"/>
          <p:nvPr/>
        </p:nvSpPr>
        <p:spPr>
          <a:xfrm>
            <a:off x="5905275" y="1774675"/>
            <a:ext cx="3200400" cy="23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800" b="1" u="sng"/>
              <a:t>Need 2 arrays to store</a:t>
            </a:r>
            <a:endParaRPr sz="1800" b="1"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600"/>
              <a:t>→ arr1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600"/>
              <a:t>: Store difference between high and low (466.425 - 466.27)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→ arr2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: Store Average of High and Low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(466.425+466.27) / 2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ko" sz="1600" b="1">
                <a:solidFill>
                  <a:schemeClr val="dk1"/>
                </a:solidFill>
              </a:rPr>
              <a:t>(arr2 used for regression value)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261" name="Google Shape;261;p35"/>
          <p:cNvSpPr/>
          <p:nvPr/>
        </p:nvSpPr>
        <p:spPr>
          <a:xfrm>
            <a:off x="3671025" y="1832625"/>
            <a:ext cx="2194800" cy="19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2" name="Google Shape;262;p35"/>
          <p:cNvCxnSpPr/>
          <p:nvPr/>
        </p:nvCxnSpPr>
        <p:spPr>
          <a:xfrm>
            <a:off x="3469725" y="655125"/>
            <a:ext cx="0" cy="341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35"/>
          <p:cNvSpPr txBox="1"/>
          <p:nvPr/>
        </p:nvSpPr>
        <p:spPr>
          <a:xfrm>
            <a:off x="275263" y="36866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888888"/>
                </a:solidFill>
              </a:rPr>
              <a:t>(for 30min, “</a:t>
            </a:r>
            <a:r>
              <a:rPr lang="ko" sz="1700" b="1">
                <a:solidFill>
                  <a:srgbClr val="888888"/>
                </a:solidFill>
              </a:rPr>
              <a:t>0~30”</a:t>
            </a:r>
            <a:r>
              <a:rPr lang="ko" sz="1700">
                <a:solidFill>
                  <a:srgbClr val="888888"/>
                </a:solidFill>
              </a:rPr>
              <a:t>)</a:t>
            </a:r>
            <a:endParaRPr sz="1100"/>
          </a:p>
        </p:txBody>
      </p:sp>
      <p:sp>
        <p:nvSpPr>
          <p:cNvPr id="264" name="Google Shape;264;p35"/>
          <p:cNvSpPr txBox="1"/>
          <p:nvPr/>
        </p:nvSpPr>
        <p:spPr>
          <a:xfrm>
            <a:off x="3783413" y="797775"/>
            <a:ext cx="4977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Output : (dnum,1) </a:t>
            </a:r>
            <a:r>
              <a:rPr lang="ko" sz="1600">
                <a:solidFill>
                  <a:srgbClr val="888888"/>
                </a:solidFill>
              </a:rPr>
              <a:t>(1min after 30min, “</a:t>
            </a:r>
            <a:r>
              <a:rPr lang="ko" sz="1600" b="1">
                <a:solidFill>
                  <a:srgbClr val="888888"/>
                </a:solidFill>
              </a:rPr>
              <a:t>31”</a:t>
            </a:r>
            <a:r>
              <a:rPr lang="ko" sz="1600">
                <a:solidFill>
                  <a:srgbClr val="888888"/>
                </a:solidFill>
              </a:rPr>
              <a:t>)</a:t>
            </a:r>
            <a:endParaRPr sz="1600">
              <a:solidFill>
                <a:srgbClr val="888888"/>
              </a:solidFill>
            </a:endParaRPr>
          </a:p>
        </p:txBody>
      </p:sp>
      <p:pic>
        <p:nvPicPr>
          <p:cNvPr id="265" name="Google Shape;26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8213" y="296300"/>
            <a:ext cx="5248275" cy="352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6" name="Google Shape;266;p35"/>
          <p:cNvSpPr txBox="1"/>
          <p:nvPr/>
        </p:nvSpPr>
        <p:spPr>
          <a:xfrm>
            <a:off x="422700" y="4284950"/>
            <a:ext cx="8451600" cy="13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100">
                <a:solidFill>
                  <a:srgbClr val="202124"/>
                </a:solidFill>
                <a:highlight>
                  <a:srgbClr val="F8F9FA"/>
                </a:highlight>
              </a:rPr>
              <a:t>Predict the average of high and low + using the value stored in arr1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100" b="1">
                <a:solidFill>
                  <a:srgbClr val="FF0000"/>
                </a:solidFill>
                <a:highlight>
                  <a:srgbClr val="F8F9FA"/>
                </a:highlight>
              </a:rPr>
              <a:t>→ Result of predicting two values, high and low, with one value </a:t>
            </a:r>
            <a:endParaRPr sz="2100" b="1">
              <a:solidFill>
                <a:srgbClr val="FF0000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 Model in our Project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3563473" y="2424952"/>
            <a:ext cx="475200" cy="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75" y="696375"/>
            <a:ext cx="8599576" cy="38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319875"/>
            <a:ext cx="4316525" cy="373137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 </a:t>
            </a:r>
            <a:r>
              <a:rPr lang="ko" sz="2200" b="1">
                <a:solidFill>
                  <a:schemeClr val="lt1"/>
                </a:solidFill>
              </a:rPr>
              <a:t>Use of Residual connection in order to improve CNN performance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280" name="Google Shape;280;p37"/>
          <p:cNvSpPr/>
          <p:nvPr/>
        </p:nvSpPr>
        <p:spPr>
          <a:xfrm>
            <a:off x="3563473" y="2424952"/>
            <a:ext cx="475200" cy="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37"/>
          <p:cNvSpPr txBox="1"/>
          <p:nvPr/>
        </p:nvSpPr>
        <p:spPr>
          <a:xfrm>
            <a:off x="6157375" y="4344225"/>
            <a:ext cx="4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3766975" y="3855775"/>
            <a:ext cx="101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from [4]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275" y="1249799"/>
            <a:ext cx="6203050" cy="26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chemeClr val="lt1"/>
                </a:solidFill>
              </a:rPr>
              <a:t> Use of Residual connection</a:t>
            </a:r>
            <a:endParaRPr sz="2300" b="1">
              <a:solidFill>
                <a:schemeClr val="lt1"/>
              </a:solidFill>
            </a:endParaRPr>
          </a:p>
        </p:txBody>
      </p:sp>
      <p:pic>
        <p:nvPicPr>
          <p:cNvPr id="289" name="Google Shape;2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1915"/>
            <a:ext cx="8839200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8"/>
          <p:cNvSpPr txBox="1"/>
          <p:nvPr/>
        </p:nvSpPr>
        <p:spPr>
          <a:xfrm>
            <a:off x="3655975" y="4669850"/>
            <a:ext cx="101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from [4]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chemeClr val="lt1"/>
                </a:solidFill>
              </a:rPr>
              <a:t> Unique role in our application for alarm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9"/>
          <p:cNvSpPr/>
          <p:nvPr/>
        </p:nvSpPr>
        <p:spPr>
          <a:xfrm>
            <a:off x="3563473" y="2424952"/>
            <a:ext cx="475200" cy="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7" name="Google Shape;2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712690"/>
            <a:ext cx="24384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048" y="712690"/>
            <a:ext cx="242887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/>
          <p:nvPr/>
        </p:nvSpPr>
        <p:spPr>
          <a:xfrm>
            <a:off x="2294225" y="1058325"/>
            <a:ext cx="1428300" cy="31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9"/>
          <p:cNvSpPr txBox="1"/>
          <p:nvPr/>
        </p:nvSpPr>
        <p:spPr>
          <a:xfrm>
            <a:off x="5691150" y="112492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reason we prefer CNN over transformer or LSTM lies in the assumption that it can be used for visualization including heatmaps.</a:t>
            </a:r>
            <a:endParaRPr/>
          </a:p>
        </p:txBody>
      </p:sp>
      <p:sp>
        <p:nvSpPr>
          <p:cNvPr id="301" name="Google Shape;301;p39"/>
          <p:cNvSpPr txBox="1"/>
          <p:nvPr/>
        </p:nvSpPr>
        <p:spPr>
          <a:xfrm>
            <a:off x="2396225" y="1771425"/>
            <a:ext cx="13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original goal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chemeClr val="lt1"/>
                </a:solidFill>
              </a:rPr>
              <a:t> Unique role in our application for alarm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0"/>
          <p:cNvSpPr/>
          <p:nvPr/>
        </p:nvSpPr>
        <p:spPr>
          <a:xfrm>
            <a:off x="3563473" y="2424952"/>
            <a:ext cx="475200" cy="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8" name="Google Shape;308;p40"/>
          <p:cNvPicPr preferRelativeResize="0"/>
          <p:nvPr/>
        </p:nvPicPr>
        <p:blipFill rotWithShape="1">
          <a:blip r:embed="rId3">
            <a:alphaModFix/>
          </a:blip>
          <a:srcRect r="28191" b="52038"/>
          <a:stretch/>
        </p:blipFill>
        <p:spPr>
          <a:xfrm>
            <a:off x="2758511" y="1606761"/>
            <a:ext cx="2080300" cy="218840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0"/>
          <p:cNvSpPr/>
          <p:nvPr/>
        </p:nvSpPr>
        <p:spPr>
          <a:xfrm>
            <a:off x="895714" y="3533804"/>
            <a:ext cx="4729834" cy="104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Overlap 2 firgures and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adjust color intensity.</a:t>
            </a:r>
            <a:endParaRPr/>
          </a:p>
        </p:txBody>
      </p:sp>
      <p:pic>
        <p:nvPicPr>
          <p:cNvPr id="310" name="Google Shape;31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373" y="2946989"/>
            <a:ext cx="2335766" cy="188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053" y="1567511"/>
            <a:ext cx="2080301" cy="20194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30BA20-7386-4618-BEB2-33F363082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373" y="664300"/>
            <a:ext cx="2335766" cy="1966076"/>
          </a:xfrm>
          <a:prstGeom prst="rect">
            <a:avLst/>
          </a:prstGeom>
        </p:spPr>
      </p:pic>
      <p:sp>
        <p:nvSpPr>
          <p:cNvPr id="10" name="Google Shape;244;p34">
            <a:extLst>
              <a:ext uri="{FF2B5EF4-FFF2-40B4-BE49-F238E27FC236}">
                <a16:creationId xmlns:a16="http://schemas.microsoft.com/office/drawing/2014/main" id="{684F9AD4-D3CB-467E-BD92-4CEB2207FC4E}"/>
              </a:ext>
            </a:extLst>
          </p:cNvPr>
          <p:cNvSpPr txBox="1"/>
          <p:nvPr/>
        </p:nvSpPr>
        <p:spPr>
          <a:xfrm>
            <a:off x="354650" y="662125"/>
            <a:ext cx="3766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err="1">
                <a:solidFill>
                  <a:schemeClr val="dk1"/>
                </a:solidFill>
              </a:rPr>
              <a:t>gradCAM</a:t>
            </a:r>
            <a:endParaRPr sz="2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chemeClr val="lt1"/>
                </a:solidFill>
              </a:rPr>
              <a:t> References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1"/>
          <p:cNvSpPr/>
          <p:nvPr/>
        </p:nvSpPr>
        <p:spPr>
          <a:xfrm>
            <a:off x="3563473" y="2424952"/>
            <a:ext cx="475200" cy="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41"/>
          <p:cNvSpPr txBox="1"/>
          <p:nvPr/>
        </p:nvSpPr>
        <p:spPr>
          <a:xfrm>
            <a:off x="762250" y="925100"/>
            <a:ext cx="8118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[1] CNN, Busan Digital University ,http://contents2.kocw.or.kr/KOCW/data/document/2020/edu1/bdu/hongseungwook1118/041.pdf</a:t>
            </a:r>
            <a:endParaRPr/>
          </a:p>
        </p:txBody>
      </p:sp>
      <p:sp>
        <p:nvSpPr>
          <p:cNvPr id="319" name="Google Shape;319;p41"/>
          <p:cNvSpPr txBox="1"/>
          <p:nvPr/>
        </p:nvSpPr>
        <p:spPr>
          <a:xfrm>
            <a:off x="762250" y="1672600"/>
            <a:ext cx="770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[2] CNN, https://cs231n.github.io/convolutional-networks/</a:t>
            </a:r>
            <a:endParaRPr/>
          </a:p>
        </p:txBody>
      </p:sp>
      <p:sp>
        <p:nvSpPr>
          <p:cNvPr id="320" name="Google Shape;320;p41"/>
          <p:cNvSpPr txBox="1"/>
          <p:nvPr/>
        </p:nvSpPr>
        <p:spPr>
          <a:xfrm>
            <a:off x="795550" y="2204700"/>
            <a:ext cx="777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[3] Residual Networks, https://d2l.ai/chapter_convolutional-modern/resnet.html</a:t>
            </a:r>
            <a:endParaRPr/>
          </a:p>
        </p:txBody>
      </p:sp>
      <p:sp>
        <p:nvSpPr>
          <p:cNvPr id="321" name="Google Shape;321;p41"/>
          <p:cNvSpPr txBox="1"/>
          <p:nvPr/>
        </p:nvSpPr>
        <p:spPr>
          <a:xfrm>
            <a:off x="828850" y="2736800"/>
            <a:ext cx="816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[4] </a:t>
            </a:r>
            <a:r>
              <a:rPr lang="ko">
                <a:solidFill>
                  <a:schemeClr val="dk1"/>
                </a:solidFill>
              </a:rPr>
              <a:t>Residual Networks, </a:t>
            </a:r>
            <a:r>
              <a:rPr lang="ko"/>
              <a:t>http://cs231n.stanford.edu/slides/2017/cs231n_2017_lecture9.pdf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 Index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3563473" y="2424952"/>
            <a:ext cx="475200" cy="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882750" y="1133000"/>
            <a:ext cx="73785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 b="1"/>
              <a:t>Current situation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 b="1"/>
              <a:t>What CNN is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 b="1"/>
              <a:t>Model in our Project</a:t>
            </a:r>
            <a:endParaRPr sz="2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 b="1"/>
              <a:t>How CNN works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	- Use of residual connection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 b="1"/>
              <a:t>Unique role in our application of CNN for alarm</a:t>
            </a:r>
            <a:endParaRPr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1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 Current Situation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3563473" y="2424952"/>
            <a:ext cx="475129" cy="342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3339150" y="3175000"/>
            <a:ext cx="5603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We tried to use the CNN-LSTM fusion model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Performance is not as expected and the code is too complicated to fix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Decided to make own model with CNN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Currently only CNN model, but we consider about LSTM or RNN later.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25" y="3174976"/>
            <a:ext cx="2759575" cy="17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 rotWithShape="1">
          <a:blip r:embed="rId4">
            <a:alphaModFix/>
          </a:blip>
          <a:srcRect t="51164"/>
          <a:stretch/>
        </p:blipFill>
        <p:spPr>
          <a:xfrm>
            <a:off x="1016925" y="665163"/>
            <a:ext cx="7092225" cy="2353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8" name="Google Shape;148;p27"/>
          <p:cNvSpPr txBox="1"/>
          <p:nvPr/>
        </p:nvSpPr>
        <p:spPr>
          <a:xfrm>
            <a:off x="5013150" y="2419350"/>
            <a:ext cx="35532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→ Training with best epoch,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     Predict stock price after 1min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585375" y="4161400"/>
            <a:ext cx="17247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→ Result with 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predicted value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707850" y="3163025"/>
            <a:ext cx="2262000" cy="423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2795450" y="4367100"/>
            <a:ext cx="410100" cy="4233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965900" y="3288125"/>
            <a:ext cx="20802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500">
                <a:solidFill>
                  <a:srgbClr val="FF0000"/>
                </a:solidFill>
              </a:rPr>
              <a:t>→ Real stock price</a:t>
            </a:r>
            <a:endParaRPr sz="150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500">
                <a:solidFill>
                  <a:srgbClr val="FF0000"/>
                </a:solidFill>
              </a:rPr>
              <a:t>     for 30 min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2976350" y="4723300"/>
            <a:ext cx="2167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500">
                <a:solidFill>
                  <a:srgbClr val="9900FF"/>
                </a:solidFill>
              </a:rPr>
              <a:t>→ Predicted stock price</a:t>
            </a:r>
            <a:endParaRPr sz="15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 What CNN is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3563473" y="2424952"/>
            <a:ext cx="475200" cy="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450450" y="668875"/>
            <a:ext cx="8818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1">
                <a:solidFill>
                  <a:schemeClr val="dk1"/>
                </a:solidFill>
              </a:rPr>
              <a:t>CNN : </a:t>
            </a:r>
            <a:r>
              <a:rPr lang="ko" sz="2300" b="1">
                <a:solidFill>
                  <a:srgbClr val="0B5394"/>
                </a:solidFill>
              </a:rPr>
              <a:t>Convolutional</a:t>
            </a:r>
            <a:r>
              <a:rPr lang="ko" sz="2300" b="1">
                <a:solidFill>
                  <a:schemeClr val="dk1"/>
                </a:solidFill>
              </a:rPr>
              <a:t> Neural Network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600" y="1252575"/>
            <a:ext cx="7040799" cy="28534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2" name="Google Shape;162;p28"/>
          <p:cNvSpPr txBox="1"/>
          <p:nvPr/>
        </p:nvSpPr>
        <p:spPr>
          <a:xfrm>
            <a:off x="1051600" y="4185575"/>
            <a:ext cx="70407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- Neural network with Convolutional layer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- Specialized in image learning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 What CNN is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49" y="1259200"/>
            <a:ext cx="7744875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4071750" y="1670700"/>
            <a:ext cx="42651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→ Image to Array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→ Array(Img_width, Img_height, 3)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659450" y="738325"/>
            <a:ext cx="3766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>
                <a:solidFill>
                  <a:schemeClr val="dk1"/>
                </a:solidFill>
              </a:rPr>
              <a:t>Input preprocessing</a:t>
            </a:r>
            <a:endParaRPr sz="2100" b="1">
              <a:solidFill>
                <a:schemeClr val="dk1"/>
              </a:solidFill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6880650" y="2298100"/>
            <a:ext cx="165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500">
                <a:solidFill>
                  <a:srgbClr val="FF0000"/>
                </a:solidFill>
              </a:rPr>
              <a:t>(3 for RGB)</a:t>
            </a:r>
            <a:endParaRPr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 What CNN is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849" y="1288750"/>
            <a:ext cx="3166250" cy="1864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8" name="Google Shape;178;p30"/>
          <p:cNvSpPr txBox="1"/>
          <p:nvPr/>
        </p:nvSpPr>
        <p:spPr>
          <a:xfrm>
            <a:off x="659450" y="738325"/>
            <a:ext cx="3766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>
                <a:solidFill>
                  <a:schemeClr val="dk1"/>
                </a:solidFill>
              </a:rPr>
              <a:t>Convolution Operation</a:t>
            </a:r>
            <a:endParaRPr sz="2100" b="1">
              <a:solidFill>
                <a:schemeClr val="dk1"/>
              </a:solidFill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575" y="785503"/>
            <a:ext cx="3576025" cy="2002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 rotWithShape="1">
          <a:blip r:embed="rId5">
            <a:alphaModFix/>
          </a:blip>
          <a:srcRect l="-1820" r="1820"/>
          <a:stretch/>
        </p:blipFill>
        <p:spPr>
          <a:xfrm>
            <a:off x="5130413" y="2852025"/>
            <a:ext cx="3678350" cy="20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/>
        </p:nvSpPr>
        <p:spPr>
          <a:xfrm>
            <a:off x="581925" y="3235250"/>
            <a:ext cx="40284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- Convolution operation 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between </a:t>
            </a:r>
            <a:r>
              <a:rPr lang="ko" sz="2000" b="1">
                <a:solidFill>
                  <a:schemeClr val="dk1"/>
                </a:solidFill>
              </a:rPr>
              <a:t>input</a:t>
            </a:r>
            <a:r>
              <a:rPr lang="ko" sz="2000">
                <a:solidFill>
                  <a:schemeClr val="dk1"/>
                </a:solidFill>
              </a:rPr>
              <a:t> and </a:t>
            </a:r>
            <a:r>
              <a:rPr lang="ko" sz="2000" b="1">
                <a:solidFill>
                  <a:schemeClr val="dk1"/>
                </a:solidFill>
              </a:rPr>
              <a:t>filter</a:t>
            </a:r>
            <a:r>
              <a:rPr lang="ko" sz="2000">
                <a:solidFill>
                  <a:schemeClr val="dk1"/>
                </a:solidFill>
              </a:rPr>
              <a:t>(=kernel)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050" y="4102438"/>
            <a:ext cx="7905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52105" y="4126700"/>
            <a:ext cx="701195" cy="6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4" name="Google Shape;184;p30"/>
          <p:cNvSpPr txBox="1"/>
          <p:nvPr/>
        </p:nvSpPr>
        <p:spPr>
          <a:xfrm>
            <a:off x="1333113" y="4280613"/>
            <a:ext cx="2835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x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59000" y="4069100"/>
            <a:ext cx="151447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/>
        </p:nvSpPr>
        <p:spPr>
          <a:xfrm>
            <a:off x="2453588" y="4280613"/>
            <a:ext cx="2835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=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2856300" y="4361125"/>
            <a:ext cx="283500" cy="296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4312725" y="2070825"/>
            <a:ext cx="626400" cy="564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5195025" y="757200"/>
            <a:ext cx="3613800" cy="411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 Model in our Project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25" y="1054525"/>
            <a:ext cx="6370424" cy="37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00" y="600063"/>
            <a:ext cx="7648575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 Model in our Project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354650" y="662125"/>
            <a:ext cx="3766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>
                <a:solidFill>
                  <a:schemeClr val="dk1"/>
                </a:solidFill>
              </a:rPr>
              <a:t>Input Data</a:t>
            </a:r>
            <a:endParaRPr sz="2100" b="1">
              <a:solidFill>
                <a:schemeClr val="dk1"/>
              </a:solidFill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600" y="1341372"/>
            <a:ext cx="3271400" cy="31757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7925" y="1869488"/>
            <a:ext cx="3108350" cy="21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000" y="1098625"/>
            <a:ext cx="2943525" cy="36612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6" name="Google Shape;206;p32"/>
          <p:cNvSpPr/>
          <p:nvPr/>
        </p:nvSpPr>
        <p:spPr>
          <a:xfrm>
            <a:off x="2884575" y="2684725"/>
            <a:ext cx="412200" cy="479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7" name="Google Shape;207;p32"/>
          <p:cNvCxnSpPr/>
          <p:nvPr/>
        </p:nvCxnSpPr>
        <p:spPr>
          <a:xfrm rot="10800000" flipH="1">
            <a:off x="5281275" y="1351425"/>
            <a:ext cx="373800" cy="2118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2"/>
          <p:cNvCxnSpPr/>
          <p:nvPr/>
        </p:nvCxnSpPr>
        <p:spPr>
          <a:xfrm>
            <a:off x="5290875" y="3853125"/>
            <a:ext cx="354600" cy="63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/>
          <p:cNvSpPr/>
          <p:nvPr/>
        </p:nvSpPr>
        <p:spPr>
          <a:xfrm>
            <a:off x="4869075" y="3469725"/>
            <a:ext cx="412200" cy="423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0" name="Google Shape;210;p32"/>
          <p:cNvCxnSpPr>
            <a:endCxn id="211" idx="0"/>
          </p:cNvCxnSpPr>
          <p:nvPr/>
        </p:nvCxnSpPr>
        <p:spPr>
          <a:xfrm flipH="1">
            <a:off x="7615175" y="3370125"/>
            <a:ext cx="23700" cy="5229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" name="Google Shape;211;p32"/>
          <p:cNvSpPr txBox="1"/>
          <p:nvPr/>
        </p:nvSpPr>
        <p:spPr>
          <a:xfrm>
            <a:off x="6402725" y="3893025"/>
            <a:ext cx="2424900" cy="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700">
                <a:solidFill>
                  <a:srgbClr val="666666"/>
                </a:solidFill>
              </a:rPr>
              <a:t>Minute-by-minute data</a:t>
            </a:r>
            <a:endParaRPr sz="1700">
              <a:solidFill>
                <a:srgbClr val="666666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700">
                <a:solidFill>
                  <a:srgbClr val="666666"/>
                </a:solidFill>
              </a:rPr>
              <a:t>(30min)</a:t>
            </a:r>
            <a:endParaRPr sz="17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 Model in our Project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354650" y="662125"/>
            <a:ext cx="3766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>
                <a:solidFill>
                  <a:schemeClr val="dk1"/>
                </a:solidFill>
              </a:rPr>
              <a:t>Input Data</a:t>
            </a:r>
            <a:endParaRPr sz="2100" b="1">
              <a:solidFill>
                <a:schemeClr val="dk1"/>
              </a:solidFill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50" y="1121925"/>
            <a:ext cx="3718874" cy="361016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0949" y="1094340"/>
            <a:ext cx="4267200" cy="21812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0" name="Google Shape;220;p33"/>
          <p:cNvSpPr/>
          <p:nvPr/>
        </p:nvSpPr>
        <p:spPr>
          <a:xfrm>
            <a:off x="5990575" y="1659375"/>
            <a:ext cx="278100" cy="1188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3"/>
          <p:cNvSpPr/>
          <p:nvPr/>
        </p:nvSpPr>
        <p:spPr>
          <a:xfrm>
            <a:off x="6660550" y="1659375"/>
            <a:ext cx="278100" cy="11886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2" name="Google Shape;222;p33"/>
          <p:cNvCxnSpPr>
            <a:stCxn id="220" idx="0"/>
          </p:cNvCxnSpPr>
          <p:nvPr/>
        </p:nvCxnSpPr>
        <p:spPr>
          <a:xfrm rot="10800000">
            <a:off x="6124825" y="1390875"/>
            <a:ext cx="4800" cy="268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33"/>
          <p:cNvCxnSpPr/>
          <p:nvPr/>
        </p:nvCxnSpPr>
        <p:spPr>
          <a:xfrm rot="10800000">
            <a:off x="6127225" y="2847975"/>
            <a:ext cx="4800" cy="268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3"/>
          <p:cNvCxnSpPr/>
          <p:nvPr/>
        </p:nvCxnSpPr>
        <p:spPr>
          <a:xfrm rot="10800000">
            <a:off x="6797200" y="1390875"/>
            <a:ext cx="4800" cy="2685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3"/>
          <p:cNvCxnSpPr/>
          <p:nvPr/>
        </p:nvCxnSpPr>
        <p:spPr>
          <a:xfrm rot="10800000">
            <a:off x="6797200" y="2847975"/>
            <a:ext cx="4800" cy="2685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6" name="Google Shape;22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7575" y="2057775"/>
            <a:ext cx="324725" cy="3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4775" y="1989063"/>
            <a:ext cx="324725" cy="39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33"/>
          <p:cNvCxnSpPr/>
          <p:nvPr/>
        </p:nvCxnSpPr>
        <p:spPr>
          <a:xfrm rot="10800000" flipH="1">
            <a:off x="5755138" y="1930863"/>
            <a:ext cx="9600" cy="508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33"/>
          <p:cNvCxnSpPr/>
          <p:nvPr/>
        </p:nvCxnSpPr>
        <p:spPr>
          <a:xfrm flipH="1">
            <a:off x="7183988" y="1928475"/>
            <a:ext cx="6300" cy="513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33"/>
          <p:cNvCxnSpPr>
            <a:stCxn id="220" idx="0"/>
            <a:endCxn id="221" idx="2"/>
          </p:cNvCxnSpPr>
          <p:nvPr/>
        </p:nvCxnSpPr>
        <p:spPr>
          <a:xfrm>
            <a:off x="6129625" y="1659375"/>
            <a:ext cx="669900" cy="118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3"/>
          <p:cNvCxnSpPr>
            <a:endCxn id="232" idx="0"/>
          </p:cNvCxnSpPr>
          <p:nvPr/>
        </p:nvCxnSpPr>
        <p:spPr>
          <a:xfrm flipH="1">
            <a:off x="6226350" y="2344625"/>
            <a:ext cx="243300" cy="1143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" name="Google Shape;232;p33"/>
          <p:cNvSpPr txBox="1"/>
          <p:nvPr/>
        </p:nvSpPr>
        <p:spPr>
          <a:xfrm>
            <a:off x="4572000" y="3488225"/>
            <a:ext cx="33087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700">
                <a:solidFill>
                  <a:srgbClr val="666666"/>
                </a:solidFill>
              </a:rPr>
              <a:t>Graph that connects close price</a:t>
            </a:r>
            <a:endParaRPr sz="17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화면 슬라이드 쇼(16:9)</PresentationFormat>
  <Paragraphs>100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Malgun Gothic</vt:lpstr>
      <vt:lpstr>Arial</vt:lpstr>
      <vt:lpstr>Simple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Kim young oh</cp:lastModifiedBy>
  <cp:revision>1</cp:revision>
  <dcterms:modified xsi:type="dcterms:W3CDTF">2021-11-11T06:35:45Z</dcterms:modified>
</cp:coreProperties>
</file>