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2660fa943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102660fa943_3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2660fa943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102660fa943_3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2660fa943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102660fa943_1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44a71ebe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1044a71ebe0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2660fa943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102660fa943_1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44a71ec2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1044a71ec29_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2660fa943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102660fa943_1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b="0" i="0" sz="3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SMA | Smart Trash Cans are Quietly Supporting the Rise of the Smart City |  Internet of Things"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3724" r="3237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5F7FC"/>
              </a:gs>
              <a:gs pos="50000">
                <a:srgbClr val="FFFFFF">
                  <a:alpha val="49411"/>
                </a:srgbClr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0" y="921298"/>
            <a:ext cx="9144000" cy="3401700"/>
          </a:xfrm>
          <a:prstGeom prst="rect">
            <a:avLst/>
          </a:prstGeom>
          <a:solidFill>
            <a:srgbClr val="002060">
              <a:alpha val="89411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sz="2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sz="23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ko" sz="27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Stock-loss Prevention</a:t>
            </a:r>
            <a:endParaRPr sz="23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2300">
                <a:solidFill>
                  <a:schemeClr val="lt1"/>
                </a:solidFill>
              </a:rPr>
              <a:t>- AI -</a:t>
            </a:r>
            <a:endParaRPr b="1" sz="23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ko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E</a:t>
            </a:r>
            <a:r>
              <a:rPr b="0" i="0" lang="k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Borislav Pavlov, Young Oh Kim, Geo Ryang Park, Min Jae Kim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" sz="18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Capstone Design_SWE3028-41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1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2300">
                <a:solidFill>
                  <a:schemeClr val="lt1"/>
                </a:solidFill>
              </a:rPr>
              <a:t> Outline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1704900" y="1065800"/>
            <a:ext cx="249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Done</a:t>
            </a:r>
            <a:endParaRPr b="1" sz="2000"/>
          </a:p>
        </p:txBody>
      </p:sp>
      <p:sp>
        <p:nvSpPr>
          <p:cNvPr id="138" name="Google Shape;138;p26"/>
          <p:cNvSpPr txBox="1"/>
          <p:nvPr/>
        </p:nvSpPr>
        <p:spPr>
          <a:xfrm>
            <a:off x="1704900" y="2516675"/>
            <a:ext cx="249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To be done</a:t>
            </a:r>
            <a:endParaRPr b="1" sz="2000"/>
          </a:p>
        </p:txBody>
      </p:sp>
      <p:sp>
        <p:nvSpPr>
          <p:cNvPr id="139" name="Google Shape;139;p26"/>
          <p:cNvSpPr txBox="1"/>
          <p:nvPr/>
        </p:nvSpPr>
        <p:spPr>
          <a:xfrm>
            <a:off x="1644325" y="1445388"/>
            <a:ext cx="574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Implement New model : CNN, LSTM, LSTM-CNN fusion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CNN + Residual layer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LSTM-CNN is mixed at Fully-Connected layer</a:t>
            </a:r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1644325" y="3028288"/>
            <a:ext cx="574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Improve performance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Data preprocessing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Predicting Data Height Re-Correction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2300">
                <a:solidFill>
                  <a:schemeClr val="lt1"/>
                </a:solidFill>
              </a:rPr>
              <a:t> Dataset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750800" y="2057750"/>
            <a:ext cx="218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&lt;Input&gt;</a:t>
            </a:r>
            <a:endParaRPr b="1" sz="2000"/>
          </a:p>
        </p:txBody>
      </p:sp>
      <p:sp>
        <p:nvSpPr>
          <p:cNvPr id="147" name="Google Shape;147;p27"/>
          <p:cNvSpPr txBox="1"/>
          <p:nvPr/>
        </p:nvSpPr>
        <p:spPr>
          <a:xfrm>
            <a:off x="5867825" y="2057750"/>
            <a:ext cx="218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&lt;Output&gt;</a:t>
            </a:r>
            <a:endParaRPr b="1" sz="2000"/>
          </a:p>
        </p:txBody>
      </p:sp>
      <p:sp>
        <p:nvSpPr>
          <p:cNvPr id="148" name="Google Shape;148;p27"/>
          <p:cNvSpPr txBox="1"/>
          <p:nvPr/>
        </p:nvSpPr>
        <p:spPr>
          <a:xfrm>
            <a:off x="648200" y="1483550"/>
            <a:ext cx="25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2426300" y="1600238"/>
            <a:ext cx="197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0" name="Google Shape;150;p27"/>
          <p:cNvSpPr txBox="1"/>
          <p:nvPr/>
        </p:nvSpPr>
        <p:spPr>
          <a:xfrm>
            <a:off x="149025" y="599800"/>
            <a:ext cx="249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Dataset Changed</a:t>
            </a:r>
            <a:endParaRPr b="1" sz="2000"/>
          </a:p>
        </p:txBody>
      </p:sp>
      <p:sp>
        <p:nvSpPr>
          <p:cNvPr id="151" name="Google Shape;151;p27"/>
          <p:cNvSpPr txBox="1"/>
          <p:nvPr/>
        </p:nvSpPr>
        <p:spPr>
          <a:xfrm>
            <a:off x="458325" y="1092400"/>
            <a:ext cx="594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Hour-by-hour Dataset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50 hours to predict 1 hour after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Need 2 inputs (CNN, LSTM)</a:t>
            </a: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903200" y="2474150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[CNN]</a:t>
            </a:r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903200" y="4201500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[LSTM]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 b="20111" l="6958" r="11268" t="25986"/>
          <a:stretch/>
        </p:blipFill>
        <p:spPr>
          <a:xfrm>
            <a:off x="1519100" y="2507625"/>
            <a:ext cx="1975500" cy="130216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1570625" y="4175825"/>
            <a:ext cx="299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Closed price of 50 hours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Shape : (N, 50, 1)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Log scale</a:t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2110675" y="3409550"/>
            <a:ext cx="270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Candle stick Img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Shape : (N, 350, 350, 3)</a:t>
            </a: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5678825" y="2507625"/>
            <a:ext cx="299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Closed Price of 1 hour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(after 50 hours) </a:t>
            </a:r>
            <a:endParaRPr/>
          </a:p>
        </p:txBody>
      </p:sp>
      <p:sp>
        <p:nvSpPr>
          <p:cNvPr id="158" name="Google Shape;158;p27"/>
          <p:cNvSpPr/>
          <p:nvPr/>
        </p:nvSpPr>
        <p:spPr>
          <a:xfrm>
            <a:off x="4697700" y="2273300"/>
            <a:ext cx="504300" cy="492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5831225" y="3192350"/>
            <a:ext cx="1842600" cy="21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/>
          <p:nvPr/>
        </p:nvSpPr>
        <p:spPr>
          <a:xfrm>
            <a:off x="7917900" y="3192350"/>
            <a:ext cx="299400" cy="217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6303875" y="3365700"/>
            <a:ext cx="89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50 hours</a:t>
            </a:r>
            <a:endParaRPr sz="1000"/>
          </a:p>
        </p:txBody>
      </p:sp>
      <p:sp>
        <p:nvSpPr>
          <p:cNvPr id="162" name="Google Shape;162;p27"/>
          <p:cNvSpPr txBox="1"/>
          <p:nvPr/>
        </p:nvSpPr>
        <p:spPr>
          <a:xfrm>
            <a:off x="7618950" y="3365700"/>
            <a:ext cx="89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1hour</a:t>
            </a:r>
            <a:endParaRPr sz="1000"/>
          </a:p>
        </p:txBody>
      </p:sp>
      <p:cxnSp>
        <p:nvCxnSpPr>
          <p:cNvPr id="163" name="Google Shape;163;p27"/>
          <p:cNvCxnSpPr>
            <a:stCxn id="159" idx="3"/>
            <a:endCxn id="160" idx="1"/>
          </p:cNvCxnSpPr>
          <p:nvPr/>
        </p:nvCxnSpPr>
        <p:spPr>
          <a:xfrm>
            <a:off x="7673825" y="3300950"/>
            <a:ext cx="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2300">
                <a:solidFill>
                  <a:schemeClr val="lt1"/>
                </a:solidFill>
              </a:rPr>
              <a:t> LSTM-CNN model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413" y="1365400"/>
            <a:ext cx="3545900" cy="19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250" y="2605250"/>
            <a:ext cx="3393950" cy="136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2400" y="3987275"/>
            <a:ext cx="1430325" cy="8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/>
          <p:nvPr/>
        </p:nvSpPr>
        <p:spPr>
          <a:xfrm>
            <a:off x="716525" y="1161825"/>
            <a:ext cx="3737700" cy="225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2647550" y="3850775"/>
            <a:ext cx="1765800" cy="113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4972950" y="2605250"/>
            <a:ext cx="3546000" cy="139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2081071" y="939638"/>
            <a:ext cx="10086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CNN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3063258" y="3595713"/>
            <a:ext cx="10086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LSTM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5657990" y="2382050"/>
            <a:ext cx="21759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Fully-Connected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78" name="Google Shape;178;p28"/>
          <p:cNvCxnSpPr/>
          <p:nvPr/>
        </p:nvCxnSpPr>
        <p:spPr>
          <a:xfrm>
            <a:off x="4253000" y="2757975"/>
            <a:ext cx="921300" cy="443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8"/>
          <p:cNvCxnSpPr/>
          <p:nvPr/>
        </p:nvCxnSpPr>
        <p:spPr>
          <a:xfrm flipH="1" rot="10800000">
            <a:off x="4209550" y="3411975"/>
            <a:ext cx="973500" cy="912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8"/>
          <p:cNvSpPr/>
          <p:nvPr/>
        </p:nvSpPr>
        <p:spPr>
          <a:xfrm>
            <a:off x="4800600" y="2719038"/>
            <a:ext cx="747600" cy="113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 txBox="1"/>
          <p:nvPr/>
        </p:nvSpPr>
        <p:spPr>
          <a:xfrm>
            <a:off x="149025" y="599800"/>
            <a:ext cx="249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Model Structure</a:t>
            </a:r>
            <a:endParaRPr b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2300">
                <a:solidFill>
                  <a:schemeClr val="lt1"/>
                </a:solidFill>
              </a:rPr>
              <a:t> Result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149025" y="599800"/>
            <a:ext cx="249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Prediction</a:t>
            </a:r>
            <a:endParaRPr b="1" sz="2000"/>
          </a:p>
        </p:txBody>
      </p:sp>
      <p:sp>
        <p:nvSpPr>
          <p:cNvPr id="188" name="Google Shape;188;p29"/>
          <p:cNvSpPr txBox="1"/>
          <p:nvPr/>
        </p:nvSpPr>
        <p:spPr>
          <a:xfrm>
            <a:off x="214500" y="2647075"/>
            <a:ext cx="249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Heat-Map</a:t>
            </a:r>
            <a:endParaRPr b="1" sz="2000"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101" y="3162387"/>
            <a:ext cx="1618650" cy="14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4825" y="3092760"/>
            <a:ext cx="1768800" cy="1634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 rotWithShape="1">
          <a:blip r:embed="rId5">
            <a:alphaModFix/>
          </a:blip>
          <a:srcRect b="14278" l="8423" r="7922" t="17105"/>
          <a:stretch/>
        </p:blipFill>
        <p:spPr>
          <a:xfrm>
            <a:off x="5781450" y="3127563"/>
            <a:ext cx="2045705" cy="156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/>
          <p:nvPr/>
        </p:nvSpPr>
        <p:spPr>
          <a:xfrm>
            <a:off x="4945750" y="3732925"/>
            <a:ext cx="572700" cy="4233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/>
        </p:nvSpPr>
        <p:spPr>
          <a:xfrm>
            <a:off x="1243275" y="4615725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Img</a:t>
            </a:r>
            <a:endParaRPr/>
          </a:p>
        </p:txBody>
      </p:sp>
      <p:sp>
        <p:nvSpPr>
          <p:cNvPr id="194" name="Google Shape;194;p29"/>
          <p:cNvSpPr txBox="1"/>
          <p:nvPr/>
        </p:nvSpPr>
        <p:spPr>
          <a:xfrm>
            <a:off x="3396875" y="4615725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Heatmap</a:t>
            </a:r>
            <a:endParaRPr/>
          </a:p>
        </p:txBody>
      </p:sp>
      <p:sp>
        <p:nvSpPr>
          <p:cNvPr id="195" name="Google Shape;195;p29"/>
          <p:cNvSpPr txBox="1"/>
          <p:nvPr/>
        </p:nvSpPr>
        <p:spPr>
          <a:xfrm>
            <a:off x="6091600" y="4615725"/>
            <a:ext cx="15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Overlayed 7:3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625" y="1092400"/>
            <a:ext cx="8610400" cy="6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/>
        </p:nvSpPr>
        <p:spPr>
          <a:xfrm>
            <a:off x="321625" y="1710825"/>
            <a:ext cx="793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Early stop at epoch 26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Val_loss : 0.0105</a:t>
            </a:r>
            <a:endParaRPr sz="1200"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08450" y="1718600"/>
            <a:ext cx="2487645" cy="92848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9" name="Google Shape;199;p29"/>
          <p:cNvSpPr txBox="1"/>
          <p:nvPr/>
        </p:nvSpPr>
        <p:spPr>
          <a:xfrm>
            <a:off x="3646600" y="1794800"/>
            <a:ext cx="82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Result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2300">
                <a:solidFill>
                  <a:schemeClr val="lt1"/>
                </a:solidFill>
              </a:rPr>
              <a:t> Performance challenge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149025" y="599800"/>
            <a:ext cx="249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Plot of Prediction</a:t>
            </a:r>
            <a:endParaRPr b="1" sz="2000"/>
          </a:p>
        </p:txBody>
      </p:sp>
      <p:sp>
        <p:nvSpPr>
          <p:cNvPr id="206" name="Google Shape;206;p30"/>
          <p:cNvSpPr txBox="1"/>
          <p:nvPr/>
        </p:nvSpPr>
        <p:spPr>
          <a:xfrm>
            <a:off x="1463053" y="4124825"/>
            <a:ext cx="21759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Real data + Prediction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5676028" y="4124825"/>
            <a:ext cx="21759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Only</a:t>
            </a:r>
            <a:r>
              <a:rPr b="1" lang="ko" sz="1000">
                <a:solidFill>
                  <a:schemeClr val="dk1"/>
                </a:solidFill>
              </a:rPr>
              <a:t> Prediction</a:t>
            </a:r>
            <a:endParaRPr b="1" sz="1000">
              <a:solidFill>
                <a:schemeClr val="dk1"/>
              </a:solidFill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750" y="1244800"/>
            <a:ext cx="3827251" cy="272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800" y="1244800"/>
            <a:ext cx="4267199" cy="27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2300">
                <a:solidFill>
                  <a:schemeClr val="lt1"/>
                </a:solidFill>
              </a:rPr>
              <a:t>References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1184125" y="1169325"/>
            <a:ext cx="548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[1] 핸즈온 머신러닝 2판, 오렐리앙 제롱 저, 박해선 옮김, 한빛미디어, resnet-34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[2] https://github.com/luanft/lstm-cnn-model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