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bf1325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bf1325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bf1325a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8bf1325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bf1325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bf1325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8bf1325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8bf1325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8bf1325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8bf1325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bf1325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bf1325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bf1325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bf1325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bf1325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bf1325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bf1325a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bf1325a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bf1325a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8bf1325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bf1325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bf1325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73600" y="1567200"/>
            <a:ext cx="7358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Data Augmentation from ETF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part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 Young Oh, Kim Min Jae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127" name="Google Shape;127;p22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[Compare Graph]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425" y="1293700"/>
            <a:ext cx="5680349" cy="263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75" y="1293700"/>
            <a:ext cx="3077364" cy="263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2"/>
          <p:cNvSpPr txBox="1"/>
          <p:nvPr/>
        </p:nvSpPr>
        <p:spPr>
          <a:xfrm>
            <a:off x="420063" y="3927775"/>
            <a:ext cx="25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▲Graph at previous model</a:t>
            </a:r>
            <a:endParaRPr sz="1200"/>
          </a:p>
        </p:txBody>
      </p:sp>
      <p:sp>
        <p:nvSpPr>
          <p:cNvPr id="131" name="Google Shape;131;p22"/>
          <p:cNvSpPr txBox="1"/>
          <p:nvPr/>
        </p:nvSpPr>
        <p:spPr>
          <a:xfrm>
            <a:off x="4730394" y="3927775"/>
            <a:ext cx="29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▲Graph we implement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482525" y="488450"/>
            <a:ext cx="6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[To Do]</a:t>
            </a:r>
            <a:r>
              <a:rPr lang="ko"/>
              <a:t> Finding the method for junction between CNN &amp; LSTM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50" y="964850"/>
            <a:ext cx="6961699" cy="40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3"/>
          <p:cNvSpPr txBox="1"/>
          <p:nvPr/>
        </p:nvSpPr>
        <p:spPr>
          <a:xfrm>
            <a:off x="38225" y="164450"/>
            <a:ext cx="22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LSTM-CNN Fusion</a:t>
            </a:r>
            <a:endParaRPr b="1"/>
          </a:p>
        </p:txBody>
      </p:sp>
      <p:sp>
        <p:nvSpPr>
          <p:cNvPr id="139" name="Google Shape;139;p23"/>
          <p:cNvSpPr/>
          <p:nvPr/>
        </p:nvSpPr>
        <p:spPr>
          <a:xfrm>
            <a:off x="1682125" y="1901425"/>
            <a:ext cx="1920600" cy="69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682125" y="2647950"/>
            <a:ext cx="1366200" cy="98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707875" y="1943125"/>
            <a:ext cx="10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CNN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07875" y="2717050"/>
            <a:ext cx="10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LSTM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146800" y="2343325"/>
            <a:ext cx="2837700" cy="982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674100" y="1184200"/>
            <a:ext cx="23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How to implement junction between CNN &amp; LSTM?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 flipH="1" rot="10800000">
            <a:off x="6220100" y="1729300"/>
            <a:ext cx="239100" cy="611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255725" y="236225"/>
            <a:ext cx="66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References</a:t>
            </a:r>
            <a:endParaRPr b="1"/>
          </a:p>
        </p:txBody>
      </p:sp>
      <p:sp>
        <p:nvSpPr>
          <p:cNvPr id="151" name="Google Shape;151;p24"/>
          <p:cNvSpPr txBox="1"/>
          <p:nvPr/>
        </p:nvSpPr>
        <p:spPr>
          <a:xfrm>
            <a:off x="313075" y="636425"/>
            <a:ext cx="787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Kim T, Kim HY (2019) Forecasting stock prices with a feature fusion LSTM-CNN model using different representations of the same data. PLoS ONE 14(2): e0212320. https://doi.org/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10.1371/journal.pone.0212320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2.https://plotly.com/python/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16400" y="1211450"/>
            <a:ext cx="7443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[Ongoing]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making from  Time-Series data for CNN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[To Do]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Searching packages for LSTM-CNN Fusion before FNN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65" name="Google Shape;65;p15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0" y="1937450"/>
            <a:ext cx="7868501" cy="305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/>
        </p:nvSpPr>
        <p:spPr>
          <a:xfrm>
            <a:off x="1867325" y="657613"/>
            <a:ext cx="363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①. First Try - LG화학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Day-by-Day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input: date, close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73" name="Google Shape;73;p16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867325" y="657625"/>
            <a:ext cx="50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r>
              <a:rPr lang="ko"/>
              <a:t>. Second Try - LG화학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Day-by-Day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Candle Stick, input: date, open, high, low, close 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50" y="1770638"/>
            <a:ext cx="7316299" cy="31343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81" name="Google Shape;81;p17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867325" y="657625"/>
            <a:ext cx="50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r>
              <a:rPr lang="ko"/>
              <a:t>. Third Try - amj.us from Kaggle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Day-by-Day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Candle Stick, input: date, open, high, low, close 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25" y="1818500"/>
            <a:ext cx="6656744" cy="313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867325" y="591300"/>
            <a:ext cx="50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r>
              <a:rPr lang="ko"/>
              <a:t>. Other Try - add </a:t>
            </a:r>
            <a:r>
              <a:rPr b="1" lang="ko">
                <a:solidFill>
                  <a:srgbClr val="FF0000"/>
                </a:solidFill>
              </a:rPr>
              <a:t>‘Volume’</a:t>
            </a:r>
            <a:r>
              <a:rPr lang="ko"/>
              <a:t> factor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Day-by-Day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Heatmap, Input: date, volume, close 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828075"/>
            <a:ext cx="8175495" cy="313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0" y="1637990"/>
            <a:ext cx="3064925" cy="11544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9"/>
          <p:cNvSpPr txBox="1"/>
          <p:nvPr/>
        </p:nvSpPr>
        <p:spPr>
          <a:xfrm>
            <a:off x="463225" y="591300"/>
            <a:ext cx="363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[Stock Data Info.]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by Yahoo Finance, yfinance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S&amp;P 500 SPY Ticker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Minute-by-Minute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875" y="1638000"/>
            <a:ext cx="2732701" cy="2454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525" y="154300"/>
            <a:ext cx="2786374" cy="483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9"/>
          <p:cNvSpPr txBox="1"/>
          <p:nvPr/>
        </p:nvSpPr>
        <p:spPr>
          <a:xfrm>
            <a:off x="1121563" y="2792425"/>
            <a:ext cx="116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▲python code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3846675" y="4092550"/>
            <a:ext cx="17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▲print result in python</a:t>
            </a:r>
            <a:endParaRPr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4242350" y="4619875"/>
            <a:ext cx="18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save to csv(excel file)▶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109" name="Google Shape;109;p20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867325" y="657625"/>
            <a:ext cx="50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r>
              <a:rPr lang="ko"/>
              <a:t>. Fifth Try - </a:t>
            </a:r>
            <a:r>
              <a:rPr lang="ko">
                <a:solidFill>
                  <a:schemeClr val="dk1"/>
                </a:solidFill>
              </a:rPr>
              <a:t>S&amp;P 500 SPY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ko">
                <a:solidFill>
                  <a:srgbClr val="FF0000"/>
                </a:solidFill>
              </a:rPr>
              <a:t>Minute-by-Minute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Candle Stick, input: date, open, high, low, close </a:t>
            </a:r>
            <a:r>
              <a:rPr lang="ko"/>
              <a:t> 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25" y="1847150"/>
            <a:ext cx="7217100" cy="31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72000" y="191100"/>
            <a:ext cx="27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Data augmentation</a:t>
            </a:r>
            <a:endParaRPr b="1"/>
          </a:p>
        </p:txBody>
      </p:sp>
      <p:sp>
        <p:nvSpPr>
          <p:cNvPr id="117" name="Google Shape;117;p21"/>
          <p:cNvSpPr txBox="1"/>
          <p:nvPr/>
        </p:nvSpPr>
        <p:spPr>
          <a:xfrm>
            <a:off x="463225" y="591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[Data to Graph]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867325" y="523875"/>
            <a:ext cx="501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r>
              <a:rPr lang="ko"/>
              <a:t>. Fifth Try - </a:t>
            </a:r>
            <a:r>
              <a:rPr lang="ko">
                <a:solidFill>
                  <a:schemeClr val="dk1"/>
                </a:solidFill>
              </a:rPr>
              <a:t>S&amp;P 500 SPY + </a:t>
            </a:r>
            <a:r>
              <a:rPr b="1" lang="ko">
                <a:solidFill>
                  <a:srgbClr val="4A86E8"/>
                </a:solidFill>
              </a:rPr>
              <a:t>Volume Bar</a:t>
            </a: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ko">
                <a:solidFill>
                  <a:srgbClr val="FF0000"/>
                </a:solidFill>
              </a:rPr>
              <a:t>Minute-by-Minute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Candle Stick, input: date, open, high, low, close </a:t>
            </a:r>
            <a:r>
              <a:rPr lang="ko"/>
              <a:t>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volume bar, input: date, Volume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63" y="1856725"/>
            <a:ext cx="6759214" cy="313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1"/>
          <p:cNvSpPr/>
          <p:nvPr/>
        </p:nvSpPr>
        <p:spPr>
          <a:xfrm>
            <a:off x="5006750" y="1375900"/>
            <a:ext cx="1271600" cy="263400"/>
          </a:xfrm>
          <a:custGeom>
            <a:rect b="b" l="l" r="r" t="t"/>
            <a:pathLst>
              <a:path extrusionOk="0" h="10536" w="50864">
                <a:moveTo>
                  <a:pt x="0" y="10319"/>
                </a:moveTo>
                <a:cubicBezTo>
                  <a:pt x="12236" y="10319"/>
                  <a:pt x="24622" y="11189"/>
                  <a:pt x="36691" y="9173"/>
                </a:cubicBezTo>
                <a:cubicBezTo>
                  <a:pt x="41265" y="8409"/>
                  <a:pt x="46358" y="8134"/>
                  <a:pt x="50067" y="5351"/>
                </a:cubicBezTo>
                <a:cubicBezTo>
                  <a:pt x="51526" y="4256"/>
                  <a:pt x="50745" y="0"/>
                  <a:pt x="48921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 txBox="1"/>
          <p:nvPr/>
        </p:nvSpPr>
        <p:spPr>
          <a:xfrm>
            <a:off x="6278350" y="1199800"/>
            <a:ext cx="10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overlay two chart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