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87" r:id="rId24"/>
    <p:sldId id="278" r:id="rId25"/>
    <p:sldId id="281" r:id="rId26"/>
    <p:sldId id="282" r:id="rId27"/>
    <p:sldId id="288" r:id="rId28"/>
    <p:sldId id="283" r:id="rId29"/>
    <p:sldId id="284" r:id="rId30"/>
    <p:sldId id="285" r:id="rId31"/>
    <p:sldId id="286" r:id="rId32"/>
    <p:sldId id="279" r:id="rId33"/>
    <p:sldId id="280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4F81BD"/>
    <a:srgbClr val="FFFF00"/>
    <a:srgbClr val="000000"/>
    <a:srgbClr val="769BC8"/>
    <a:srgbClr val="19F3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8" autoAdjust="0"/>
  </p:normalViewPr>
  <p:slideViewPr>
    <p:cSldViewPr>
      <p:cViewPr varScale="1">
        <p:scale>
          <a:sx n="110" d="100"/>
          <a:sy n="110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1/1/2017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1/1/2017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99" tIns="49500" rIns="98999" bIns="4950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99" tIns="49500" rIns="98999" bIns="4950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7165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רשתות זרימה</a:t>
            </a:r>
            <a:br>
              <a:rPr lang="he-IL" dirty="0" smtClean="0"/>
            </a:br>
            <a:r>
              <a:rPr lang="en-US" dirty="0" smtClean="0"/>
              <a:t>Flow Networks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504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6889" t="22222" r="3556" b="38889"/>
          <a:stretch/>
        </p:blipFill>
        <p:spPr bwMode="auto">
          <a:xfrm>
            <a:off x="1357290" y="1500174"/>
            <a:ext cx="6235517" cy="167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6889" t="57581" r="3556"/>
          <a:stretch/>
        </p:blipFill>
        <p:spPr bwMode="auto">
          <a:xfrm>
            <a:off x="1331640" y="3178966"/>
            <a:ext cx="6235517" cy="183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 smtClean="0"/>
              <a:t>קיבולת השארית </a:t>
            </a:r>
            <a:r>
              <a:rPr lang="he-IL" sz="2400" dirty="0" smtClean="0"/>
              <a:t>של מסלול </a:t>
            </a:r>
            <a:r>
              <a:rPr lang="en-US" sz="2400" dirty="0" smtClean="0"/>
              <a:t>p</a:t>
            </a:r>
            <a:r>
              <a:rPr lang="he-IL" sz="2400" dirty="0" smtClean="0"/>
              <a:t>  מהמקור לבור,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(p)</a:t>
            </a:r>
            <a:r>
              <a:rPr lang="he-IL" sz="2400" dirty="0" smtClean="0"/>
              <a:t>, היא </a:t>
            </a:r>
            <a:r>
              <a:rPr lang="he-IL" sz="2400" dirty="0" err="1" smtClean="0"/>
              <a:t>המינימלית</a:t>
            </a:r>
            <a:r>
              <a:rPr lang="he-IL" sz="2400" dirty="0" smtClean="0"/>
              <a:t> מבין כל קיבולות השארית של צלעות לאורך המסלול </a:t>
            </a:r>
            <a:r>
              <a:rPr lang="en-US" sz="2400" dirty="0" smtClean="0"/>
              <a:t>p</a:t>
            </a:r>
            <a:r>
              <a:rPr lang="he-IL" sz="2400" dirty="0" smtClean="0"/>
              <a:t>, מ-</a:t>
            </a:r>
            <a:r>
              <a:rPr lang="en-US" sz="2400" dirty="0" smtClean="0"/>
              <a:t>s</a:t>
            </a:r>
            <a:r>
              <a:rPr lang="he-IL" sz="2400" dirty="0" smtClean="0"/>
              <a:t> </a:t>
            </a:r>
            <a:r>
              <a:rPr lang="en-US" sz="2400" dirty="0" smtClean="0"/>
              <a:t> </a:t>
            </a:r>
            <a:r>
              <a:rPr lang="he-IL" sz="2400" dirty="0" smtClean="0"/>
              <a:t>ל-</a:t>
            </a:r>
            <a:r>
              <a:rPr lang="en-US" sz="2400" dirty="0" smtClean="0"/>
              <a:t>t</a:t>
            </a:r>
            <a:r>
              <a:rPr lang="he-IL" sz="2400" dirty="0" smtClean="0"/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/>
              <a:t>מסלול </a:t>
            </a:r>
            <a:r>
              <a:rPr lang="en-US" sz="2400" dirty="0" smtClean="0"/>
              <a:t>p</a:t>
            </a:r>
            <a:r>
              <a:rPr lang="he-IL" sz="2400" dirty="0" smtClean="0"/>
              <a:t> מהמקור לבור הוא מסלול משפר אם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(p)&gt;0</a:t>
            </a:r>
            <a:r>
              <a:rPr lang="he-IL" sz="2400" dirty="0" smtClean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/>
              <a:t>מציאת מסלול משפר בגרף השארית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 cstate="print"/>
          <a:srcRect t="51064"/>
          <a:stretch>
            <a:fillRect/>
          </a:stretch>
        </p:blipFill>
        <p:spPr bwMode="auto">
          <a:xfrm>
            <a:off x="1571604" y="1357298"/>
            <a:ext cx="5787827" cy="164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-283" b="49219"/>
          <a:stretch>
            <a:fillRect/>
          </a:stretch>
        </p:blipFill>
        <p:spPr bwMode="auto">
          <a:xfrm>
            <a:off x="1571604" y="3714752"/>
            <a:ext cx="57878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תרגיל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071678"/>
            <a:ext cx="5639842" cy="331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86116" y="1571612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מצאו את גרף השארית של הגרף הבא: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אלגוריתם מפורט יותר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593605" cy="239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288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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6357949" cy="6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 זמן ריצה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20162" name="Picture 2" descr="http://upload.wikimedia.org/wikipedia/commons/3/37/Ford_Fulkerson_probl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1500174"/>
            <a:ext cx="2381250" cy="3771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מימוש יעיל-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Edmunds-Karp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857364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זהו מימוש של אלגוריתם </a:t>
            </a:r>
            <a:r>
              <a:rPr lang="en-US" sz="2400" dirty="0" smtClean="0"/>
              <a:t>Ford-Fulkerson</a:t>
            </a:r>
            <a:r>
              <a:rPr lang="he-IL" sz="2400" dirty="0" smtClean="0"/>
              <a:t>, כאשר בשורה 4 מוצאים מסלול משפר על ידי הרצת </a:t>
            </a:r>
            <a:r>
              <a:rPr lang="en-US" sz="2400" dirty="0" smtClean="0"/>
              <a:t>BFS</a:t>
            </a:r>
            <a:r>
              <a:rPr lang="he-IL" sz="2400" dirty="0" smtClean="0"/>
              <a:t> (מסלול קצר ביותר לפי מספר צלעות) על גרף השארית.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נותר להראות: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857364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הוכחה ששיטת </a:t>
            </a:r>
            <a:r>
              <a:rPr lang="en-US" sz="2400" dirty="0" smtClean="0"/>
              <a:t>Ford-Fulkerson</a:t>
            </a:r>
            <a:r>
              <a:rPr lang="he-IL" sz="2400" dirty="0" smtClean="0"/>
              <a:t> אכן עובדת.</a:t>
            </a:r>
            <a:endParaRPr lang="en-US" sz="2400" dirty="0" smtClean="0"/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ניתוח זמן ריצה של </a:t>
            </a:r>
            <a:r>
              <a:rPr lang="en-US" sz="2400" dirty="0" smtClean="0"/>
              <a:t>Edmunds-Karp</a:t>
            </a:r>
            <a:r>
              <a:rPr lang="he-IL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נכונות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Ford-Fulkerson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857364"/>
            <a:ext cx="7429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צריך להוכיח, שכאשר האלגוריתם עוצר (כשאין יותר מסלולים </a:t>
            </a:r>
            <a:r>
              <a:rPr lang="he-IL" sz="2400" dirty="0" smtClean="0"/>
              <a:t>משפרים </a:t>
            </a:r>
            <a:r>
              <a:rPr lang="he-IL" sz="2400" b="1" dirty="0" smtClean="0"/>
              <a:t>בגרף השארית</a:t>
            </a:r>
            <a:r>
              <a:rPr lang="he-IL" sz="2400" dirty="0" smtClean="0"/>
              <a:t>), </a:t>
            </a:r>
            <a:r>
              <a:rPr lang="he-IL" sz="2400" dirty="0" smtClean="0"/>
              <a:t>הזרימה אליה הגענו היא </a:t>
            </a:r>
            <a:r>
              <a:rPr lang="he-IL" sz="2400" dirty="0" err="1" smtClean="0"/>
              <a:t>מקסימלית</a:t>
            </a:r>
            <a:r>
              <a:rPr lang="he-IL" sz="2400" dirty="0" smtClean="0"/>
              <a:t>.</a:t>
            </a:r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ההוכחה ניתנת במשפט </a:t>
            </a:r>
            <a:r>
              <a:rPr lang="en-US" sz="2400" dirty="0" smtClean="0"/>
              <a:t>Min-Cut-Max-Flow</a:t>
            </a:r>
            <a:r>
              <a:rPr lang="he-IL" sz="2400" dirty="0" smtClean="0"/>
              <a:t>.</a:t>
            </a:r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נגדיר קודם </a:t>
            </a:r>
            <a:r>
              <a:rPr lang="en-US" sz="2400" dirty="0" smtClean="0"/>
              <a:t>cut</a:t>
            </a:r>
            <a:r>
              <a:rPr lang="he-IL" sz="2400" dirty="0" smtClean="0"/>
              <a:t>- חתך- של רשת זרימה...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 smtClean="0">
                <a:cs typeface="+mj-cs"/>
              </a:rPr>
              <a:t>רשת זרימה </a:t>
            </a:r>
            <a:r>
              <a:rPr lang="en-US" sz="2400" b="1" dirty="0" smtClean="0">
                <a:cs typeface="+mj-cs"/>
              </a:rPr>
              <a:t>N</a:t>
            </a:r>
            <a:r>
              <a:rPr lang="he-IL" sz="2400" b="1" dirty="0" smtClean="0">
                <a:cs typeface="+mj-cs"/>
              </a:rPr>
              <a:t>: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 גרף מכוון משוקלל </a:t>
            </a:r>
            <a:r>
              <a:rPr lang="en-US" sz="2400" i="1" dirty="0" smtClean="0">
                <a:cs typeface="+mj-cs"/>
              </a:rPr>
              <a:t>G=(V,E)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עם משקלות אי-שליליים.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	למשקל של צלע </a:t>
            </a:r>
            <a:r>
              <a:rPr lang="en-US" sz="2400" dirty="0" smtClean="0">
                <a:cs typeface="+mj-cs"/>
              </a:rPr>
              <a:t>e</a:t>
            </a:r>
            <a:r>
              <a:rPr lang="he-IL" sz="2400" dirty="0" smtClean="0">
                <a:cs typeface="+mj-cs"/>
              </a:rPr>
              <a:t> קוראים </a:t>
            </a:r>
            <a:r>
              <a:rPr lang="he-IL" sz="2400" b="1" dirty="0" smtClean="0">
                <a:cs typeface="+mj-cs"/>
              </a:rPr>
              <a:t>הקיבולת</a:t>
            </a:r>
            <a:r>
              <a:rPr lang="he-IL" sz="2400" dirty="0" smtClean="0">
                <a:cs typeface="+mj-cs"/>
              </a:rPr>
              <a:t> של </a:t>
            </a:r>
            <a:r>
              <a:rPr lang="en-US" sz="2400" dirty="0" smtClean="0">
                <a:cs typeface="+mj-cs"/>
              </a:rPr>
              <a:t>e</a:t>
            </a:r>
            <a:r>
              <a:rPr lang="he-IL" sz="2400" dirty="0" smtClean="0">
                <a:cs typeface="+mj-cs"/>
              </a:rPr>
              <a:t>, ומסומן </a:t>
            </a:r>
            <a:r>
              <a:rPr lang="en-US" sz="2400" dirty="0" smtClean="0">
                <a:cs typeface="+mj-cs"/>
              </a:rPr>
              <a:t>c(e)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קדקוד </a:t>
            </a:r>
            <a:r>
              <a:rPr lang="he-IL" sz="2400" b="1" dirty="0" smtClean="0">
                <a:cs typeface="+mj-cs"/>
              </a:rPr>
              <a:t>מקור</a:t>
            </a:r>
            <a:r>
              <a:rPr lang="he-IL" sz="2400" dirty="0" smtClean="0">
                <a:cs typeface="+mj-cs"/>
              </a:rPr>
              <a:t> </a:t>
            </a:r>
            <a:r>
              <a:rPr lang="en-US" sz="2400" dirty="0" smtClean="0">
                <a:cs typeface="+mj-cs"/>
              </a:rPr>
              <a:t>s</a:t>
            </a:r>
            <a:r>
              <a:rPr lang="he-IL" sz="2400" dirty="0" smtClean="0">
                <a:cs typeface="+mj-cs"/>
              </a:rPr>
              <a:t> (קדקוד שאין לו צלעות נכנסות)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קדקוד </a:t>
            </a:r>
            <a:r>
              <a:rPr lang="he-IL" sz="2400" b="1" dirty="0" smtClean="0">
                <a:cs typeface="+mj-cs"/>
              </a:rPr>
              <a:t>בור</a:t>
            </a:r>
            <a:r>
              <a:rPr lang="he-IL" sz="2400" dirty="0" smtClean="0">
                <a:cs typeface="+mj-cs"/>
              </a:rPr>
              <a:t> </a:t>
            </a:r>
            <a:r>
              <a:rPr lang="en-US" sz="2400" dirty="0" smtClean="0">
                <a:cs typeface="+mj-cs"/>
              </a:rPr>
              <a:t>t</a:t>
            </a:r>
            <a:r>
              <a:rPr lang="he-IL" sz="2400" dirty="0" smtClean="0">
                <a:cs typeface="+mj-cs"/>
              </a:rPr>
              <a:t> (קדקוד שאין לו צלעות יוצאות)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הגדרת רשת זרימה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286256"/>
            <a:ext cx="4000514" cy="214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הגדרה: חתך של רשת זרימה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857364"/>
            <a:ext cx="7429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חתך </a:t>
            </a:r>
            <a:r>
              <a:rPr lang="en-US" sz="2400" dirty="0" smtClean="0"/>
              <a:t>(S,T)</a:t>
            </a:r>
            <a:r>
              <a:rPr lang="he-IL" sz="2400" dirty="0" smtClean="0"/>
              <a:t> של רשת זרימה </a:t>
            </a:r>
            <a:r>
              <a:rPr lang="en-US" sz="2400" dirty="0" smtClean="0"/>
              <a:t>G=(V,E)</a:t>
            </a:r>
            <a:r>
              <a:rPr lang="he-IL" sz="2400" dirty="0" smtClean="0"/>
              <a:t> היא חלוקה של </a:t>
            </a:r>
            <a:r>
              <a:rPr lang="en-US" sz="2400" dirty="0" smtClean="0"/>
              <a:t>V</a:t>
            </a:r>
            <a:r>
              <a:rPr lang="he-IL" sz="2400" dirty="0" smtClean="0"/>
              <a:t> לשתי קבוצות, </a:t>
            </a:r>
            <a:r>
              <a:rPr lang="en-US" sz="2400" dirty="0" smtClean="0"/>
              <a:t>S,T=V-S</a:t>
            </a:r>
            <a:r>
              <a:rPr lang="he-IL" sz="2400" dirty="0" smtClean="0"/>
              <a:t>, כך ש 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Symbol"/>
              </a:rPr>
              <a:t>S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err="1" smtClean="0">
                <a:sym typeface="Symbol"/>
              </a:rPr>
              <a:t>tT</a:t>
            </a:r>
            <a:r>
              <a:rPr lang="he-IL" sz="2400" dirty="0" smtClean="0">
                <a:sym typeface="Symbol"/>
              </a:rPr>
              <a:t>.</a:t>
            </a:r>
          </a:p>
          <a:p>
            <a:pPr algn="r" rtl="1"/>
            <a:endParaRPr lang="he-IL" sz="2400" dirty="0" smtClean="0">
              <a:sym typeface="Symbol"/>
            </a:endParaRPr>
          </a:p>
          <a:p>
            <a:pPr algn="r" rtl="1"/>
            <a:endParaRPr lang="he-IL" sz="2400" dirty="0" smtClean="0">
              <a:sym typeface="Symbol"/>
            </a:endParaRPr>
          </a:p>
          <a:p>
            <a:pPr algn="r" rtl="1"/>
            <a:endParaRPr lang="he-IL" sz="2400" dirty="0" smtClean="0">
              <a:sym typeface="Symbol"/>
            </a:endParaRPr>
          </a:p>
          <a:p>
            <a:pPr algn="r" rtl="1"/>
            <a:endParaRPr lang="he-IL" sz="2400" dirty="0" smtClean="0">
              <a:sym typeface="Symbol"/>
            </a:endParaRPr>
          </a:p>
          <a:p>
            <a:pPr algn="r" rtl="1"/>
            <a:endParaRPr lang="he-IL" sz="2400" dirty="0" smtClean="0">
              <a:sym typeface="Symbol"/>
            </a:endParaRPr>
          </a:p>
          <a:p>
            <a:pPr algn="r" rtl="1"/>
            <a:endParaRPr lang="he-IL" sz="2400" dirty="0" smtClean="0">
              <a:sym typeface="Symbol"/>
            </a:endParaRPr>
          </a:p>
          <a:p>
            <a:pPr algn="r" rtl="1"/>
            <a:endParaRPr lang="he-IL" sz="2400" dirty="0" smtClean="0">
              <a:sym typeface="Symbol"/>
            </a:endParaRPr>
          </a:p>
          <a:p>
            <a:pPr algn="r" rtl="1"/>
            <a:r>
              <a:rPr lang="he-IL" sz="2400" dirty="0" smtClean="0">
                <a:sym typeface="Symbol"/>
              </a:rPr>
              <a:t>בדוגמא הנ"ל:</a:t>
            </a:r>
          </a:p>
          <a:p>
            <a:pPr algn="r" rtl="1"/>
            <a:r>
              <a:rPr lang="en-US" sz="2400" dirty="0" smtClean="0">
                <a:sym typeface="Symbol"/>
              </a:rPr>
              <a:t>f(S,T)=19</a:t>
            </a:r>
            <a:r>
              <a:rPr lang="he-IL" sz="2400" dirty="0" smtClean="0">
                <a:sym typeface="Symbol"/>
              </a:rPr>
              <a:t>- הזרימה של החתך</a:t>
            </a:r>
            <a:endParaRPr lang="en-US" sz="2400" dirty="0" smtClean="0">
              <a:sym typeface="Symbol"/>
            </a:endParaRPr>
          </a:p>
          <a:p>
            <a:pPr algn="r" rtl="1"/>
            <a:r>
              <a:rPr lang="en-US" sz="2400" dirty="0" smtClean="0">
                <a:sym typeface="Symbol"/>
              </a:rPr>
              <a:t>c(S,T)=26</a:t>
            </a:r>
            <a:r>
              <a:rPr lang="he-IL" sz="2400" dirty="0" smtClean="0">
                <a:sym typeface="Symbol"/>
              </a:rPr>
              <a:t>- הקיבולת של החתך</a:t>
            </a:r>
            <a:endParaRPr lang="he-IL" sz="2400" dirty="0" smtClean="0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3" cstate="print"/>
          <a:srcRect t="3947"/>
          <a:stretch>
            <a:fillRect/>
          </a:stretch>
        </p:blipFill>
        <p:spPr bwMode="auto">
          <a:xfrm>
            <a:off x="2285984" y="2857496"/>
            <a:ext cx="4667250" cy="208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זרימה בחתך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857364"/>
            <a:ext cx="7429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 smtClean="0"/>
              <a:t>למה:</a:t>
            </a:r>
          </a:p>
          <a:p>
            <a:pPr algn="r" rtl="1"/>
            <a:r>
              <a:rPr lang="he-IL" sz="2400" dirty="0" smtClean="0"/>
              <a:t>לכל חתך </a:t>
            </a:r>
            <a:r>
              <a:rPr lang="en-US" sz="2400" dirty="0" smtClean="0"/>
              <a:t>(S,T)</a:t>
            </a:r>
            <a:r>
              <a:rPr lang="he-IL" sz="2400" dirty="0" smtClean="0"/>
              <a:t> של רשת זרימה </a:t>
            </a:r>
            <a:r>
              <a:rPr lang="en-US" sz="2400" dirty="0" smtClean="0"/>
              <a:t>G=(V,E)</a:t>
            </a:r>
            <a:r>
              <a:rPr lang="he-IL" sz="2400" dirty="0" smtClean="0"/>
              <a:t>, עם זרימה </a:t>
            </a:r>
            <a:r>
              <a:rPr lang="en-US" sz="2400" dirty="0" smtClean="0"/>
              <a:t>f</a:t>
            </a:r>
            <a:r>
              <a:rPr lang="he-IL" sz="2400" dirty="0" smtClean="0"/>
              <a:t>,</a:t>
            </a:r>
          </a:p>
          <a:p>
            <a:pPr algn="r" rtl="1"/>
            <a:r>
              <a:rPr lang="he-IL" sz="2400" dirty="0" smtClean="0"/>
              <a:t>מתקיים </a:t>
            </a:r>
            <a:r>
              <a:rPr lang="en-US" sz="2400" dirty="0" smtClean="0"/>
              <a:t>f(S,T)=|f|</a:t>
            </a:r>
            <a:r>
              <a:rPr lang="he-IL" sz="2400" dirty="0" smtClean="0"/>
              <a:t>.</a:t>
            </a:r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b="1" dirty="0" smtClean="0"/>
              <a:t>הסבר: </a:t>
            </a:r>
            <a:r>
              <a:rPr lang="he-IL" sz="2400" dirty="0" smtClean="0"/>
              <a:t>בגלל חוק השימור...</a:t>
            </a:r>
            <a:endParaRPr lang="he-IL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3947"/>
          <a:stretch>
            <a:fillRect/>
          </a:stretch>
        </p:blipFill>
        <p:spPr bwMode="auto">
          <a:xfrm>
            <a:off x="2285984" y="3200406"/>
            <a:ext cx="4667250" cy="208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זרימה כלשהי, חתך כלשהו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857364"/>
            <a:ext cx="7429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 smtClean="0"/>
              <a:t>מסקנה: 	</a:t>
            </a:r>
            <a:r>
              <a:rPr lang="he-IL" sz="2400" dirty="0" smtClean="0"/>
              <a:t>לכל </a:t>
            </a:r>
            <a:r>
              <a:rPr lang="he-IL" sz="2400" dirty="0" smtClean="0"/>
              <a:t>חתך </a:t>
            </a:r>
            <a:r>
              <a:rPr lang="en-US" sz="2400" dirty="0" smtClean="0"/>
              <a:t>(S,T)</a:t>
            </a:r>
            <a:r>
              <a:rPr lang="he-IL" sz="2400" dirty="0" smtClean="0"/>
              <a:t> של רשת זרימה </a:t>
            </a:r>
            <a:r>
              <a:rPr lang="en-US" sz="2400" dirty="0" smtClean="0"/>
              <a:t>G=(V,E)</a:t>
            </a:r>
            <a:r>
              <a:rPr lang="he-IL" sz="2400" dirty="0" smtClean="0"/>
              <a:t>, ולכל זרימה </a:t>
            </a:r>
            <a:r>
              <a:rPr lang="en-US" sz="2400" dirty="0" smtClean="0"/>
              <a:t>f</a:t>
            </a:r>
            <a:r>
              <a:rPr lang="he-IL" sz="2400" dirty="0" smtClean="0"/>
              <a:t>,</a:t>
            </a:r>
          </a:p>
          <a:p>
            <a:pPr algn="r" rtl="1"/>
            <a:r>
              <a:rPr lang="he-IL" sz="2400" dirty="0" smtClean="0"/>
              <a:t>מתקיים </a:t>
            </a:r>
            <a:r>
              <a:rPr lang="en-US" sz="2400" dirty="0" smtClean="0"/>
              <a:t>c(S,T)</a:t>
            </a:r>
            <a:r>
              <a:rPr lang="en-US" sz="2400" dirty="0" smtClean="0">
                <a:latin typeface="Cambria Math"/>
                <a:ea typeface="Cambria Math"/>
              </a:rPr>
              <a:t>≥|</a:t>
            </a:r>
            <a:r>
              <a:rPr lang="en-US" sz="2400" dirty="0" smtClean="0"/>
              <a:t>f</a:t>
            </a:r>
            <a:r>
              <a:rPr lang="en-US" sz="2400" dirty="0" smtClean="0">
                <a:latin typeface="Cambria Math"/>
                <a:ea typeface="Cambria Math"/>
              </a:rPr>
              <a:t> |</a:t>
            </a:r>
            <a:r>
              <a:rPr lang="he-IL" sz="2400" dirty="0" smtClean="0"/>
              <a:t>.</a:t>
            </a:r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b="1" dirty="0" smtClean="0"/>
              <a:t>הסבר: 	</a:t>
            </a:r>
            <a:r>
              <a:rPr lang="he-IL" sz="2400" dirty="0" err="1" smtClean="0"/>
              <a:t>מהלמה</a:t>
            </a:r>
            <a:r>
              <a:rPr lang="he-IL" sz="2400" dirty="0" smtClean="0"/>
              <a:t> לעיל מתקיים:	 </a:t>
            </a:r>
            <a:r>
              <a:rPr lang="en-US" sz="2400" dirty="0" smtClean="0"/>
              <a:t>f(S,T</a:t>
            </a:r>
            <a:r>
              <a:rPr lang="en-US" sz="2400" dirty="0" smtClean="0"/>
              <a:t>)=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|</a:t>
            </a:r>
            <a:r>
              <a:rPr lang="en-US" sz="2400" dirty="0" smtClean="0"/>
              <a:t>f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|</a:t>
            </a:r>
            <a:endParaRPr lang="he-IL" sz="2400" dirty="0" smtClean="0"/>
          </a:p>
          <a:p>
            <a:pPr algn="r" rtl="1"/>
            <a:r>
              <a:rPr lang="he-IL" sz="2400" dirty="0" smtClean="0"/>
              <a:t>	</a:t>
            </a:r>
            <a:r>
              <a:rPr lang="he-IL" sz="2400" dirty="0" smtClean="0"/>
              <a:t>מחוק הקיבולת מתקיים:	</a:t>
            </a:r>
            <a:r>
              <a:rPr lang="en-US" sz="2400" dirty="0" smtClean="0"/>
              <a:t>c(S,T</a:t>
            </a:r>
            <a:r>
              <a:rPr lang="en-US" sz="2400" dirty="0" smtClean="0"/>
              <a:t>)</a:t>
            </a:r>
            <a:r>
              <a:rPr lang="en-US" sz="2400" dirty="0" smtClean="0">
                <a:latin typeface="Cambria Math"/>
                <a:ea typeface="Cambria Math"/>
              </a:rPr>
              <a:t>≥</a:t>
            </a:r>
            <a:r>
              <a:rPr lang="en-US" sz="2400" dirty="0" smtClean="0"/>
              <a:t>f(S,T</a:t>
            </a:r>
            <a:r>
              <a:rPr lang="en-US" sz="2400" dirty="0" smtClean="0"/>
              <a:t>)</a:t>
            </a:r>
            <a:endParaRPr lang="he-IL" sz="2400" dirty="0" smtClean="0"/>
          </a:p>
          <a:p>
            <a:pPr algn="r" rtl="1"/>
            <a:r>
              <a:rPr lang="he-IL" sz="2400" dirty="0" smtClean="0"/>
              <a:t>	</a:t>
            </a:r>
            <a:r>
              <a:rPr lang="he-IL" sz="2400" dirty="0" smtClean="0"/>
              <a:t>ומשניהם מסיקים:		</a:t>
            </a:r>
            <a:r>
              <a:rPr lang="en-US" sz="2400" dirty="0" smtClean="0"/>
              <a:t> c(S,T)</a:t>
            </a:r>
            <a:r>
              <a:rPr lang="en-US" sz="2400" dirty="0" smtClean="0">
                <a:latin typeface="Cambria Math"/>
                <a:ea typeface="Cambria Math"/>
              </a:rPr>
              <a:t>≥|</a:t>
            </a:r>
            <a:r>
              <a:rPr lang="en-US" sz="2400" dirty="0" smtClean="0"/>
              <a:t>f</a:t>
            </a:r>
            <a:r>
              <a:rPr lang="en-US" sz="2400" dirty="0" smtClean="0">
                <a:latin typeface="Cambria Math"/>
                <a:ea typeface="Cambria Math"/>
              </a:rPr>
              <a:t> |</a:t>
            </a:r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זרימה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מקסימלית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חסומה ע"י חתך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מינימלי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857364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המסקנה לעיל נכונה </a:t>
            </a:r>
            <a:r>
              <a:rPr lang="he-IL" sz="2400" dirty="0" smtClean="0"/>
              <a:t>ל</a:t>
            </a:r>
            <a:r>
              <a:rPr lang="he-IL" sz="2400" b="1" dirty="0" smtClean="0"/>
              <a:t>כל </a:t>
            </a:r>
            <a:r>
              <a:rPr lang="he-IL" sz="2400" dirty="0" smtClean="0"/>
              <a:t>זרימה, ול</a:t>
            </a:r>
            <a:r>
              <a:rPr lang="he-IL" sz="2400" b="1" dirty="0" smtClean="0"/>
              <a:t>כל</a:t>
            </a:r>
            <a:r>
              <a:rPr lang="he-IL" sz="2400" dirty="0" smtClean="0"/>
              <a:t> חתך.</a:t>
            </a:r>
          </a:p>
          <a:p>
            <a:pPr algn="r" rtl="1"/>
            <a:r>
              <a:rPr lang="he-IL" sz="2400" dirty="0" smtClean="0"/>
              <a:t>בפרט, היא נכונה גם לזרימה </a:t>
            </a:r>
            <a:r>
              <a:rPr lang="he-IL" sz="2400" dirty="0" err="1" smtClean="0"/>
              <a:t>ה</a:t>
            </a:r>
            <a:r>
              <a:rPr lang="he-IL" sz="2400" b="1" dirty="0" err="1" smtClean="0"/>
              <a:t>מקסימלית</a:t>
            </a:r>
            <a:r>
              <a:rPr lang="he-IL" sz="2400" b="1" dirty="0" smtClean="0"/>
              <a:t>, </a:t>
            </a:r>
            <a:r>
              <a:rPr lang="he-IL" sz="2400" dirty="0" smtClean="0"/>
              <a:t>ולחתך בעל הקיבולת </a:t>
            </a:r>
            <a:r>
              <a:rPr lang="he-IL" sz="2400" dirty="0" err="1" smtClean="0"/>
              <a:t>ה</a:t>
            </a:r>
            <a:r>
              <a:rPr lang="he-IL" sz="2400" b="1" dirty="0" err="1" smtClean="0"/>
              <a:t>מינימלית</a:t>
            </a:r>
            <a:r>
              <a:rPr lang="he-IL" sz="2400" b="1" dirty="0" smtClean="0"/>
              <a:t>.</a:t>
            </a:r>
            <a:endParaRPr lang="he-IL" sz="2400" dirty="0" smtClean="0"/>
          </a:p>
          <a:p>
            <a:pPr algn="l"/>
            <a:endParaRPr lang="he-IL" sz="2400" dirty="0" smtClean="0"/>
          </a:p>
          <a:p>
            <a:r>
              <a:rPr lang="en-US" sz="2400" dirty="0" smtClean="0">
                <a:latin typeface="Cambria Math"/>
                <a:ea typeface="Cambria Math"/>
              </a:rPr>
              <a:t>				</a:t>
            </a:r>
            <a:r>
              <a:rPr lang="en-US" sz="2400" b="1" dirty="0" smtClean="0">
                <a:solidFill>
                  <a:srgbClr val="C00000"/>
                </a:solidFill>
                <a:latin typeface="Cambria Math"/>
                <a:ea typeface="Cambria Math"/>
              </a:rPr>
              <a:t>|</a:t>
            </a:r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r>
              <a:rPr lang="en-US" sz="2400" b="1" dirty="0" smtClean="0">
                <a:solidFill>
                  <a:srgbClr val="C00000"/>
                </a:solidFill>
                <a:latin typeface="Cambria Math"/>
                <a:ea typeface="Cambria Math"/>
              </a:rPr>
              <a:t> |</a:t>
            </a:r>
            <a:r>
              <a:rPr lang="en-US" sz="2400" dirty="0" smtClean="0"/>
              <a:t> </a:t>
            </a:r>
            <a:r>
              <a:rPr lang="en-US" sz="2400" b="1" dirty="0" smtClean="0"/>
              <a:t>≤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8000"/>
                </a:solidFill>
              </a:rPr>
              <a:t>c(S,T)</a:t>
            </a:r>
            <a:endParaRPr lang="he-IL" sz="2400" b="1" dirty="0" smtClean="0">
              <a:solidFill>
                <a:srgbClr val="008000"/>
              </a:solidFill>
            </a:endParaRPr>
          </a:p>
          <a:p>
            <a:pPr algn="l"/>
            <a:r>
              <a:rPr lang="he-IL" sz="2400" dirty="0"/>
              <a:t>	</a:t>
            </a:r>
            <a:r>
              <a:rPr lang="he-IL" sz="2400" dirty="0" smtClean="0"/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MaxFlow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≤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MinCut</a:t>
            </a:r>
            <a:endParaRPr lang="he-IL" sz="2400" b="1" dirty="0" smtClean="0">
              <a:solidFill>
                <a:srgbClr val="008000"/>
              </a:solidFill>
            </a:endParaRPr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אנחנו </a:t>
            </a:r>
            <a:r>
              <a:rPr lang="he-IL" sz="2400" dirty="0" smtClean="0"/>
              <a:t>רוצים להראות </a:t>
            </a:r>
            <a:r>
              <a:rPr lang="he-IL" sz="2400" dirty="0" smtClean="0"/>
              <a:t>שוויון, כלומר,</a:t>
            </a:r>
          </a:p>
          <a:p>
            <a:pPr algn="r" rtl="1"/>
            <a:r>
              <a:rPr lang="he-IL" sz="2400" dirty="0" smtClean="0"/>
              <a:t>ערך הזרימה </a:t>
            </a:r>
            <a:r>
              <a:rPr lang="he-IL" sz="2400" dirty="0" err="1" smtClean="0"/>
              <a:t>המקסילמלית</a:t>
            </a:r>
            <a:r>
              <a:rPr lang="he-IL" sz="2400" dirty="0" smtClean="0"/>
              <a:t> </a:t>
            </a:r>
            <a:r>
              <a:rPr lang="he-IL" sz="2400" b="1" dirty="0" smtClean="0"/>
              <a:t>שווה</a:t>
            </a:r>
            <a:r>
              <a:rPr lang="he-IL" sz="2400" dirty="0" smtClean="0"/>
              <a:t> לקיבולת החתך </a:t>
            </a:r>
            <a:r>
              <a:rPr lang="he-IL" sz="2400" dirty="0" err="1" smtClean="0"/>
              <a:t>המינימלי</a:t>
            </a:r>
            <a:r>
              <a:rPr lang="he-IL" sz="2400" dirty="0" smtClean="0"/>
              <a:t>:</a:t>
            </a:r>
          </a:p>
          <a:p>
            <a:pPr algn="r" rtl="1"/>
            <a:endParaRPr lang="en-US" sz="2400" dirty="0" smtClean="0"/>
          </a:p>
          <a:p>
            <a:pPr algn="l"/>
            <a:r>
              <a:rPr lang="he-IL" sz="2400" dirty="0" smtClean="0"/>
              <a:t>	</a:t>
            </a:r>
            <a:r>
              <a:rPr lang="en-US" sz="2400" dirty="0" smtClean="0"/>
              <a:t> </a:t>
            </a:r>
            <a:r>
              <a:rPr lang="he-IL" sz="2400" dirty="0" smtClean="0"/>
              <a:t>	</a:t>
            </a:r>
            <a:r>
              <a:rPr lang="en-US" sz="2400" dirty="0" smtClean="0"/>
              <a:t>	</a:t>
            </a:r>
            <a:r>
              <a:rPr lang="en-US" sz="2400" b="1" dirty="0" err="1" smtClean="0"/>
              <a:t>MaxFlow</a:t>
            </a:r>
            <a:r>
              <a:rPr lang="en-US" sz="2400" b="1" dirty="0" smtClean="0"/>
              <a:t>  =  </a:t>
            </a:r>
            <a:r>
              <a:rPr lang="en-US" sz="2400" b="1" dirty="0" err="1" smtClean="0"/>
              <a:t>MinCut</a:t>
            </a:r>
            <a:endParaRPr lang="he-IL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טענה: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Max-Flow-Min-Cut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857364"/>
            <a:ext cx="7429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אם </a:t>
            </a:r>
            <a:r>
              <a:rPr lang="en-US" sz="2400" dirty="0" smtClean="0"/>
              <a:t>f</a:t>
            </a:r>
            <a:r>
              <a:rPr lang="he-IL" sz="2400" dirty="0" smtClean="0"/>
              <a:t> זרימה ברשת זרימה </a:t>
            </a:r>
            <a:r>
              <a:rPr lang="en-US" sz="2400" dirty="0" smtClean="0"/>
              <a:t>G=(V,E)</a:t>
            </a:r>
            <a:r>
              <a:rPr lang="he-IL" sz="2400" dirty="0" smtClean="0"/>
              <a:t>, עם מקור </a:t>
            </a:r>
            <a:r>
              <a:rPr lang="en-US" sz="2400" dirty="0" smtClean="0"/>
              <a:t>s</a:t>
            </a:r>
            <a:r>
              <a:rPr lang="he-IL" sz="2400" dirty="0" smtClean="0"/>
              <a:t> ובור </a:t>
            </a:r>
            <a:r>
              <a:rPr lang="en-US" sz="2400" dirty="0" smtClean="0"/>
              <a:t>t</a:t>
            </a:r>
            <a:r>
              <a:rPr lang="he-IL" sz="2400" dirty="0" smtClean="0"/>
              <a:t>, אזי התנאים הבאים שקולים:</a:t>
            </a:r>
          </a:p>
          <a:p>
            <a:pPr algn="r" rtl="1"/>
            <a:endParaRPr lang="he-IL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en-US" sz="2400" dirty="0" smtClean="0"/>
              <a:t>f</a:t>
            </a:r>
            <a:r>
              <a:rPr lang="he-IL" sz="2400" dirty="0" smtClean="0"/>
              <a:t> זרימה </a:t>
            </a:r>
            <a:r>
              <a:rPr lang="he-IL" sz="2400" dirty="0" err="1" smtClean="0"/>
              <a:t>מקסימלית</a:t>
            </a:r>
            <a:r>
              <a:rPr lang="he-IL" sz="2400" dirty="0" smtClean="0"/>
              <a:t> ב</a:t>
            </a:r>
            <a:r>
              <a:rPr lang="en-US" sz="2400" dirty="0" smtClean="0"/>
              <a:t>G</a:t>
            </a:r>
            <a:r>
              <a:rPr lang="he-IL" sz="2400" dirty="0" smtClean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רשת השארית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f</a:t>
            </a:r>
            <a:r>
              <a:rPr lang="he-IL" sz="2400" dirty="0" smtClean="0"/>
              <a:t> לא מכילה מסלולים משפרים.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קיים חתך </a:t>
            </a:r>
            <a:r>
              <a:rPr lang="en-US" sz="2400" dirty="0" smtClean="0"/>
              <a:t>(S,T)</a:t>
            </a:r>
            <a:r>
              <a:rPr lang="he-IL" sz="2400" dirty="0" smtClean="0"/>
              <a:t> של </a:t>
            </a:r>
            <a:r>
              <a:rPr lang="en-US" sz="2400" dirty="0" smtClean="0"/>
              <a:t>G</a:t>
            </a:r>
            <a:r>
              <a:rPr lang="he-IL" sz="2400" dirty="0" smtClean="0"/>
              <a:t> כך ש </a:t>
            </a:r>
            <a:r>
              <a:rPr lang="en-US" sz="2400" dirty="0" smtClean="0"/>
              <a:t>|f|=c(S,T)</a:t>
            </a:r>
            <a:r>
              <a:rPr lang="he-IL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Max-Flow-Min-Cut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857364"/>
            <a:ext cx="7429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/>
              <a:t>קודם נסביר מדוע טענה זו משמעותה  </a:t>
            </a:r>
            <a:r>
              <a:rPr lang="en-US" sz="2400" dirty="0" err="1" smtClean="0"/>
              <a:t>MaxFlow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MinCut</a:t>
            </a:r>
            <a:r>
              <a:rPr lang="he-IL" sz="2400" dirty="0" smtClean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dirty="0" smtClean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/>
              <a:t>אחר כך </a:t>
            </a:r>
            <a:r>
              <a:rPr lang="he-IL" sz="2400" dirty="0" smtClean="0"/>
              <a:t>נסביר מדוע טענה זו מוכיחה את נכונותו של אלגוריתם </a:t>
            </a:r>
            <a:r>
              <a:rPr lang="en-US" sz="2400" dirty="0" smtClean="0"/>
              <a:t>Ford-Fulkerson</a:t>
            </a:r>
            <a:r>
              <a:rPr lang="he-IL" sz="2400" dirty="0" smtClean="0"/>
              <a:t>.</a:t>
            </a:r>
            <a:endParaRPr lang="he-IL" sz="2400" dirty="0" smtClean="0"/>
          </a:p>
          <a:p>
            <a:pPr algn="r" rtl="1"/>
            <a:endParaRPr lang="he-IL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/>
              <a:t>אחר כך נוכיח את הטענה.</a:t>
            </a:r>
          </a:p>
        </p:txBody>
      </p:sp>
    </p:spTree>
    <p:extLst>
      <p:ext uri="{BB962C8B-B14F-4D97-AF65-F5344CB8AC3E}">
        <p14:creationId xmlns:p14="http://schemas.microsoft.com/office/powerpoint/2010/main" xmlns="" val="36237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51520" y="285728"/>
            <a:ext cx="8607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מדוע</a:t>
            </a:r>
            <a:r>
              <a:rPr lang="he-IL" sz="4400" dirty="0" smtClean="0"/>
              <a:t> </a:t>
            </a:r>
            <a:r>
              <a:rPr lang="he-IL" sz="4400" dirty="0" smtClean="0"/>
              <a:t>טענה זו </a:t>
            </a:r>
            <a:r>
              <a:rPr lang="he-IL" sz="4400" dirty="0" smtClean="0"/>
              <a:t>משמעותה </a:t>
            </a:r>
            <a:r>
              <a:rPr lang="en-US" sz="3600" dirty="0" err="1" smtClean="0"/>
              <a:t>MaxFlow</a:t>
            </a:r>
            <a:r>
              <a:rPr lang="en-US" sz="3600" dirty="0" smtClean="0"/>
              <a:t>=</a:t>
            </a:r>
            <a:r>
              <a:rPr lang="en-US" sz="3600" dirty="0" err="1" smtClean="0"/>
              <a:t>MinCut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?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340768"/>
            <a:ext cx="742955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אם </a:t>
            </a:r>
            <a:r>
              <a:rPr lang="en-US" sz="2400" dirty="0" smtClean="0"/>
              <a:t>f</a:t>
            </a:r>
            <a:r>
              <a:rPr lang="he-IL" sz="2400" dirty="0" smtClean="0"/>
              <a:t> זרימה ברשת זרימה </a:t>
            </a:r>
            <a:r>
              <a:rPr lang="en-US" sz="2400" dirty="0" smtClean="0"/>
              <a:t>G=(V,E)</a:t>
            </a:r>
            <a:r>
              <a:rPr lang="he-IL" sz="2400" dirty="0" smtClean="0"/>
              <a:t>, עם מקור </a:t>
            </a:r>
            <a:r>
              <a:rPr lang="en-US" sz="2400" dirty="0" smtClean="0"/>
              <a:t>s</a:t>
            </a:r>
            <a:r>
              <a:rPr lang="he-IL" sz="2400" dirty="0" smtClean="0"/>
              <a:t> ובור </a:t>
            </a:r>
            <a:r>
              <a:rPr lang="en-US" sz="2400" dirty="0" smtClean="0"/>
              <a:t>t</a:t>
            </a:r>
            <a:r>
              <a:rPr lang="he-IL" sz="2400" dirty="0" smtClean="0"/>
              <a:t>, אזי התנאים הבאים שקולים:</a:t>
            </a:r>
          </a:p>
          <a:p>
            <a:pPr algn="r" rtl="1"/>
            <a:endParaRPr lang="he-IL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en-US" sz="2400" b="1" dirty="0" smtClean="0"/>
              <a:t>f</a:t>
            </a:r>
            <a:r>
              <a:rPr lang="he-IL" sz="2400" b="1" dirty="0" smtClean="0"/>
              <a:t> זרימה </a:t>
            </a:r>
            <a:r>
              <a:rPr lang="he-IL" sz="2400" b="1" dirty="0" err="1" smtClean="0"/>
              <a:t>מקסימלית</a:t>
            </a:r>
            <a:r>
              <a:rPr lang="he-IL" sz="2400" b="1" dirty="0" smtClean="0"/>
              <a:t> ב</a:t>
            </a:r>
            <a:r>
              <a:rPr lang="en-US" sz="2400" b="1" dirty="0" smtClean="0"/>
              <a:t>G</a:t>
            </a:r>
            <a:r>
              <a:rPr lang="he-IL" sz="2400" b="1" dirty="0" smtClean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רשת השארית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f</a:t>
            </a:r>
            <a:r>
              <a:rPr lang="he-IL" sz="2400" dirty="0" smtClean="0"/>
              <a:t> לא מכילה מסלולים משפרים.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b="1" dirty="0" smtClean="0"/>
              <a:t>קיים חתך </a:t>
            </a:r>
            <a:r>
              <a:rPr lang="en-US" sz="2400" b="1" dirty="0" smtClean="0"/>
              <a:t>(S,T)</a:t>
            </a:r>
            <a:r>
              <a:rPr lang="he-IL" sz="2400" b="1" dirty="0" smtClean="0"/>
              <a:t> של </a:t>
            </a:r>
            <a:r>
              <a:rPr lang="en-US" sz="2400" b="1" dirty="0" smtClean="0"/>
              <a:t>G</a:t>
            </a:r>
            <a:r>
              <a:rPr lang="he-IL" sz="2400" b="1" dirty="0" smtClean="0"/>
              <a:t> כך ש </a:t>
            </a:r>
            <a:r>
              <a:rPr lang="en-US" sz="2400" b="1" dirty="0" smtClean="0"/>
              <a:t>|f|=c(S,T)</a:t>
            </a:r>
            <a:r>
              <a:rPr lang="he-IL" sz="2400" b="1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4005064"/>
            <a:ext cx="6090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מכיוון שכבר הסברנו ש- </a:t>
            </a:r>
            <a:r>
              <a:rPr lang="en-US" sz="2000" dirty="0" err="1" smtClean="0"/>
              <a:t>MaxFlow</a:t>
            </a:r>
            <a:r>
              <a:rPr lang="en-US" sz="2000" dirty="0" smtClean="0"/>
              <a:t> ≤ </a:t>
            </a:r>
            <a:r>
              <a:rPr lang="en-US" sz="2000" dirty="0" err="1" smtClean="0"/>
              <a:t>MinCut</a:t>
            </a:r>
            <a:r>
              <a:rPr lang="en-US" sz="2000" dirty="0" smtClean="0"/>
              <a:t> </a:t>
            </a:r>
            <a:r>
              <a:rPr lang="he-IL" sz="2000" dirty="0" smtClean="0"/>
              <a:t>, </a:t>
            </a:r>
            <a:r>
              <a:rPr lang="he-IL" sz="2000" dirty="0" smtClean="0"/>
              <a:t>מספיק להראות שעבור הזרימה </a:t>
            </a:r>
            <a:r>
              <a:rPr lang="he-IL" sz="2000" dirty="0" err="1" smtClean="0"/>
              <a:t>המקסימלית</a:t>
            </a:r>
            <a:r>
              <a:rPr lang="he-IL" sz="2000" dirty="0" smtClean="0"/>
              <a:t>, קיים חתך כלשהו שהקיבולת שלו היא בדיוק הערך של הזרימה.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מ</a:t>
            </a:r>
            <a:r>
              <a:rPr lang="he-IL" sz="2000" dirty="0" smtClean="0"/>
              <a:t>כיוון שהקיבולת של אף חתך לא יכולה לרדת מתחת לזרימה </a:t>
            </a:r>
            <a:r>
              <a:rPr lang="he-IL" sz="2000" dirty="0" err="1" smtClean="0"/>
              <a:t>המקסימלית</a:t>
            </a:r>
            <a:r>
              <a:rPr lang="he-IL" sz="2000" dirty="0" smtClean="0"/>
              <a:t>, אזי חתך שהקיבולת שלו שווה לערך הזרימה </a:t>
            </a:r>
            <a:r>
              <a:rPr lang="he-IL" sz="2000" dirty="0" err="1" smtClean="0"/>
              <a:t>המקסימלית</a:t>
            </a:r>
            <a:r>
              <a:rPr lang="he-IL" sz="2000" dirty="0" smtClean="0"/>
              <a:t>, הוא בהכרח חתך </a:t>
            </a:r>
            <a:r>
              <a:rPr lang="he-IL" sz="2000" dirty="0" err="1" smtClean="0"/>
              <a:t>מינימלי</a:t>
            </a:r>
            <a:r>
              <a:rPr lang="he-IL" sz="2000" dirty="0" smtClean="0"/>
              <a:t>.</a:t>
            </a:r>
            <a:endParaRPr lang="en-US" sz="2000" dirty="0"/>
          </a:p>
        </p:txBody>
      </p:sp>
      <p:cxnSp>
        <p:nvCxnSpPr>
          <p:cNvPr id="9" name="מחבר ישר 8"/>
          <p:cNvCxnSpPr/>
          <p:nvPr/>
        </p:nvCxnSpPr>
        <p:spPr>
          <a:xfrm>
            <a:off x="971600" y="3933056"/>
            <a:ext cx="0" cy="23042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 flipV="1">
            <a:off x="971600" y="5157192"/>
            <a:ext cx="0" cy="10801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755576" y="5157192"/>
            <a:ext cx="4320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/>
          <p:nvPr/>
        </p:nvCxnSpPr>
        <p:spPr>
          <a:xfrm>
            <a:off x="971600" y="3933056"/>
            <a:ext cx="0" cy="72008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616" y="499343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Comic Sans MS" pitchFamily="66" charset="0"/>
              </a:rPr>
              <a:t>MaxFlow</a:t>
            </a:r>
            <a:endParaRPr lang="en-US" sz="1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48" y="445436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  <a:latin typeface="Comic Sans MS" pitchFamily="66" charset="0"/>
              </a:rPr>
              <a:t>MinCut</a:t>
            </a:r>
            <a:endParaRPr lang="en-US" sz="1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cxnSp>
        <p:nvCxnSpPr>
          <p:cNvPr id="19" name="מחבר ישר 18"/>
          <p:cNvCxnSpPr/>
          <p:nvPr/>
        </p:nvCxnSpPr>
        <p:spPr>
          <a:xfrm>
            <a:off x="755576" y="4653136"/>
            <a:ext cx="432048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>
            <a:off x="971600" y="3933056"/>
            <a:ext cx="0" cy="72008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854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07407E-6 L 1.38778E-17 0.10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22222E-6 L 1.38778E-17 0.0736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4.44444E-6 0.080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51520" y="285728"/>
            <a:ext cx="8607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מדוע הטענה מוכיחה את נכונות האלגוריתם?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340768"/>
            <a:ext cx="742955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אם </a:t>
            </a:r>
            <a:r>
              <a:rPr lang="en-US" sz="2400" dirty="0" smtClean="0"/>
              <a:t>f</a:t>
            </a:r>
            <a:r>
              <a:rPr lang="he-IL" sz="2400" dirty="0" smtClean="0"/>
              <a:t> זרימה ברשת זרימה </a:t>
            </a:r>
            <a:r>
              <a:rPr lang="en-US" sz="2400" dirty="0" smtClean="0"/>
              <a:t>G=(V,E)</a:t>
            </a:r>
            <a:r>
              <a:rPr lang="he-IL" sz="2400" dirty="0" smtClean="0"/>
              <a:t>, עם מקור </a:t>
            </a:r>
            <a:r>
              <a:rPr lang="en-US" sz="2400" dirty="0" smtClean="0"/>
              <a:t>s</a:t>
            </a:r>
            <a:r>
              <a:rPr lang="he-IL" sz="2400" dirty="0" smtClean="0"/>
              <a:t> ובור </a:t>
            </a:r>
            <a:r>
              <a:rPr lang="en-US" sz="2400" dirty="0" smtClean="0"/>
              <a:t>t</a:t>
            </a:r>
            <a:r>
              <a:rPr lang="he-IL" sz="2400" dirty="0" smtClean="0"/>
              <a:t>, אזי התנאים הבאים שקולים:</a:t>
            </a:r>
          </a:p>
          <a:p>
            <a:pPr algn="r" rtl="1"/>
            <a:endParaRPr lang="he-IL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en-US" sz="2400" b="1" dirty="0" smtClean="0"/>
              <a:t>f</a:t>
            </a:r>
            <a:r>
              <a:rPr lang="he-IL" sz="2400" b="1" dirty="0" smtClean="0"/>
              <a:t> זרימה </a:t>
            </a:r>
            <a:r>
              <a:rPr lang="he-IL" sz="2400" b="1" dirty="0" err="1" smtClean="0"/>
              <a:t>מקסימלית</a:t>
            </a:r>
            <a:r>
              <a:rPr lang="he-IL" sz="2400" b="1" dirty="0" smtClean="0"/>
              <a:t> ב</a:t>
            </a:r>
            <a:r>
              <a:rPr lang="en-US" sz="2400" b="1" dirty="0" smtClean="0"/>
              <a:t>G</a:t>
            </a:r>
            <a:r>
              <a:rPr lang="he-IL" sz="2400" b="1" dirty="0" smtClean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b="1" dirty="0" smtClean="0"/>
              <a:t>רשת השארית </a:t>
            </a:r>
            <a:r>
              <a:rPr lang="en-US" sz="2400" b="1" dirty="0" err="1" smtClean="0"/>
              <a:t>G</a:t>
            </a:r>
            <a:r>
              <a:rPr lang="en-US" sz="2400" b="1" baseline="-25000" dirty="0" err="1" smtClean="0"/>
              <a:t>f</a:t>
            </a:r>
            <a:r>
              <a:rPr lang="he-IL" sz="2400" b="1" dirty="0" smtClean="0"/>
              <a:t> לא מכילה מסלולים משפרים.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קיים חתך </a:t>
            </a:r>
            <a:r>
              <a:rPr lang="en-US" sz="2400" dirty="0" smtClean="0"/>
              <a:t>(S,T)</a:t>
            </a:r>
            <a:r>
              <a:rPr lang="he-IL" sz="2400" dirty="0" smtClean="0"/>
              <a:t> של </a:t>
            </a:r>
            <a:r>
              <a:rPr lang="en-US" sz="2400" dirty="0" smtClean="0"/>
              <a:t>G</a:t>
            </a:r>
            <a:r>
              <a:rPr lang="he-IL" sz="2400" dirty="0" smtClean="0"/>
              <a:t> כך ש </a:t>
            </a:r>
            <a:r>
              <a:rPr lang="en-US" sz="2400" dirty="0" smtClean="0"/>
              <a:t>|f|=c(S,T)</a:t>
            </a:r>
            <a:r>
              <a:rPr lang="he-IL" sz="24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8662" y="4005064"/>
            <a:ext cx="7429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מה שצריך להוכיח זה שטענה 2 גוררת טענה 1:</a:t>
            </a:r>
          </a:p>
          <a:p>
            <a:pPr algn="r" rtl="1"/>
            <a:r>
              <a:rPr lang="he-IL" sz="2000" dirty="0" smtClean="0"/>
              <a:t>אם אין מסלול משפר בגרף השארית, אזי אפשר לעצור בידיעה שהגענו לזרימה המקסימלית.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אך במקום להוכיח ישירות שטענה 2 גוררת טענה 1, נוכיח באופן מעגלי: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1 גורר 2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2 גורר 3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3 גורר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854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928662" y="285728"/>
            <a:ext cx="742955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1 גורר 2: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340768"/>
            <a:ext cx="742955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אם </a:t>
            </a:r>
            <a:r>
              <a:rPr lang="en-US" sz="2400" dirty="0" smtClean="0"/>
              <a:t>f</a:t>
            </a:r>
            <a:r>
              <a:rPr lang="he-IL" sz="2400" dirty="0" smtClean="0"/>
              <a:t> זרימה ברשת זרימה </a:t>
            </a:r>
            <a:r>
              <a:rPr lang="en-US" sz="2400" dirty="0" smtClean="0"/>
              <a:t>G=(V,E)</a:t>
            </a:r>
            <a:r>
              <a:rPr lang="he-IL" sz="2400" dirty="0" smtClean="0"/>
              <a:t>, עם מקור </a:t>
            </a:r>
            <a:r>
              <a:rPr lang="en-US" sz="2400" dirty="0" smtClean="0"/>
              <a:t>s</a:t>
            </a:r>
            <a:r>
              <a:rPr lang="he-IL" sz="2400" dirty="0" smtClean="0"/>
              <a:t> ובור </a:t>
            </a:r>
            <a:r>
              <a:rPr lang="en-US" sz="2400" dirty="0" smtClean="0"/>
              <a:t>t</a:t>
            </a:r>
            <a:r>
              <a:rPr lang="he-IL" sz="2400" dirty="0" smtClean="0"/>
              <a:t>, אזי אם מתקיים 1, אז מתקיים 2:</a:t>
            </a:r>
          </a:p>
          <a:p>
            <a:pPr algn="r" rtl="1"/>
            <a:endParaRPr lang="he-IL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en-US" sz="2400" dirty="0" smtClean="0"/>
              <a:t>f</a:t>
            </a:r>
            <a:r>
              <a:rPr lang="he-IL" sz="2400" dirty="0" smtClean="0"/>
              <a:t> זרימה </a:t>
            </a:r>
            <a:r>
              <a:rPr lang="he-IL" sz="2400" dirty="0" err="1" smtClean="0"/>
              <a:t>מקסימלית</a:t>
            </a:r>
            <a:r>
              <a:rPr lang="he-IL" sz="2400" dirty="0" smtClean="0"/>
              <a:t> ב</a:t>
            </a:r>
            <a:r>
              <a:rPr lang="en-US" sz="2400" dirty="0" smtClean="0"/>
              <a:t>G</a:t>
            </a:r>
            <a:r>
              <a:rPr lang="he-IL" sz="2400" dirty="0" smtClean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רשת השארית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f</a:t>
            </a:r>
            <a:r>
              <a:rPr lang="he-IL" sz="2400" dirty="0" smtClean="0"/>
              <a:t> לא מכילה מסלולים משפרים.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8662" y="4005064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זה ברור! 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(לו היה מסלול משפר בגרף השארית, אפשר היה להזרים עוד מהמקור לבור, בסתירה לכך שהזרימה הנתונה היא מקסימלית!)</a:t>
            </a:r>
          </a:p>
        </p:txBody>
      </p:sp>
    </p:spTree>
    <p:extLst>
      <p:ext uri="{BB962C8B-B14F-4D97-AF65-F5344CB8AC3E}">
        <p14:creationId xmlns:p14="http://schemas.microsoft.com/office/powerpoint/2010/main" xmlns="" val="41838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928662" y="285728"/>
            <a:ext cx="742955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3 גורר 1: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340768"/>
            <a:ext cx="742955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אם </a:t>
            </a:r>
            <a:r>
              <a:rPr lang="en-US" sz="2400" dirty="0" smtClean="0"/>
              <a:t>f</a:t>
            </a:r>
            <a:r>
              <a:rPr lang="he-IL" sz="2400" dirty="0" smtClean="0"/>
              <a:t> זרימה ברשת זרימה </a:t>
            </a:r>
            <a:r>
              <a:rPr lang="en-US" sz="2400" dirty="0" smtClean="0"/>
              <a:t>G=(V,E)</a:t>
            </a:r>
            <a:r>
              <a:rPr lang="he-IL" sz="2400" dirty="0" smtClean="0"/>
              <a:t>, עם מקור </a:t>
            </a:r>
            <a:r>
              <a:rPr lang="en-US" sz="2400" dirty="0" smtClean="0"/>
              <a:t>s</a:t>
            </a:r>
            <a:r>
              <a:rPr lang="he-IL" sz="2400" dirty="0" smtClean="0"/>
              <a:t> ובור </a:t>
            </a:r>
            <a:r>
              <a:rPr lang="en-US" sz="2400" dirty="0" smtClean="0"/>
              <a:t>t</a:t>
            </a:r>
            <a:r>
              <a:rPr lang="he-IL" sz="2400" dirty="0" smtClean="0"/>
              <a:t>, אזי אם מתקיים 3, אז מתקיים 1:</a:t>
            </a:r>
          </a:p>
          <a:p>
            <a:pPr algn="r" rtl="1"/>
            <a:endParaRPr lang="he-IL" sz="2400" dirty="0" smtClean="0"/>
          </a:p>
          <a:p>
            <a:pPr marL="457200" indent="-457200" algn="r" rtl="1">
              <a:buFont typeface="+mj-lt"/>
              <a:buAutoNum type="arabicPeriod" startAt="3"/>
            </a:pPr>
            <a:r>
              <a:rPr lang="he-IL" sz="2400" dirty="0" smtClean="0"/>
              <a:t>קיים חתך </a:t>
            </a:r>
            <a:r>
              <a:rPr lang="en-US" sz="2400" dirty="0" smtClean="0"/>
              <a:t>(S,T)</a:t>
            </a:r>
            <a:r>
              <a:rPr lang="he-IL" sz="2400" dirty="0" smtClean="0"/>
              <a:t> של </a:t>
            </a:r>
            <a:r>
              <a:rPr lang="en-US" sz="2400" dirty="0" smtClean="0"/>
              <a:t>G</a:t>
            </a:r>
            <a:r>
              <a:rPr lang="he-IL" sz="2400" dirty="0" smtClean="0"/>
              <a:t> כך ש </a:t>
            </a:r>
            <a:r>
              <a:rPr lang="en-US" sz="2400" dirty="0" smtClean="0"/>
              <a:t>|f|=c(S,T)</a:t>
            </a:r>
            <a:r>
              <a:rPr lang="he-IL" sz="2400" dirty="0" smtClean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sz="2400" dirty="0" smtClean="0"/>
              <a:t>f</a:t>
            </a:r>
            <a:r>
              <a:rPr lang="he-IL" sz="2400" dirty="0" smtClean="0"/>
              <a:t> </a:t>
            </a:r>
            <a:r>
              <a:rPr lang="he-IL" sz="2400" dirty="0" smtClean="0"/>
              <a:t>זרימה </a:t>
            </a:r>
            <a:r>
              <a:rPr lang="he-IL" sz="2400" dirty="0" err="1" smtClean="0"/>
              <a:t>מקסימלית</a:t>
            </a:r>
            <a:r>
              <a:rPr lang="he-IL" sz="2400" dirty="0" smtClean="0"/>
              <a:t> ב</a:t>
            </a:r>
            <a:r>
              <a:rPr lang="en-US" sz="2400" dirty="0" smtClean="0"/>
              <a:t>G</a:t>
            </a:r>
            <a:r>
              <a:rPr lang="he-IL" sz="2400" dirty="0" smtClean="0"/>
              <a:t>.</a:t>
            </a:r>
            <a:endParaRPr lang="he-IL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28662" y="4005064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זה ברור! 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(אמרנו כבר שלכל זרימה ולכל חתך מתקיים </a:t>
            </a:r>
            <a:r>
              <a:rPr lang="en-US" sz="2000" dirty="0"/>
              <a:t>c(S,T)</a:t>
            </a:r>
            <a:r>
              <a:rPr lang="en-US" sz="2000" dirty="0">
                <a:latin typeface="Cambria Math"/>
                <a:ea typeface="Cambria Math"/>
              </a:rPr>
              <a:t>≥|</a:t>
            </a:r>
            <a:r>
              <a:rPr lang="en-US" sz="2000" dirty="0"/>
              <a:t>f| </a:t>
            </a:r>
            <a:r>
              <a:rPr lang="he-IL" sz="2000" dirty="0" smtClean="0"/>
              <a:t>, לכן אם יש זרימה שמקיימת שוויון, ודאי שאין זרימה יותר גדולה ממנה).</a:t>
            </a:r>
          </a:p>
        </p:txBody>
      </p:sp>
    </p:spTree>
    <p:extLst>
      <p:ext uri="{BB962C8B-B14F-4D97-AF65-F5344CB8AC3E}">
        <p14:creationId xmlns:p14="http://schemas.microsoft.com/office/powerpoint/2010/main" xmlns="" val="9417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 smtClean="0">
                <a:cs typeface="+mj-cs"/>
              </a:rPr>
              <a:t>זרימה </a:t>
            </a:r>
            <a:r>
              <a:rPr lang="en-US" sz="2400" b="1" dirty="0" smtClean="0">
                <a:cs typeface="+mj-cs"/>
              </a:rPr>
              <a:t>f</a:t>
            </a:r>
            <a:r>
              <a:rPr lang="he-IL" sz="2400" b="1" dirty="0" smtClean="0">
                <a:cs typeface="+mj-cs"/>
              </a:rPr>
              <a:t> של רשת </a:t>
            </a:r>
            <a:r>
              <a:rPr lang="en-US" sz="2400" b="1" dirty="0" smtClean="0">
                <a:cs typeface="+mj-cs"/>
              </a:rPr>
              <a:t>N</a:t>
            </a:r>
            <a:r>
              <a:rPr lang="he-IL" sz="2400" b="1" dirty="0" smtClean="0">
                <a:cs typeface="+mj-cs"/>
              </a:rPr>
              <a:t>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השמה של ערך ממשי </a:t>
            </a:r>
            <a:r>
              <a:rPr lang="en-US" sz="2400" dirty="0" smtClean="0">
                <a:cs typeface="+mj-cs"/>
              </a:rPr>
              <a:t>f(e)</a:t>
            </a:r>
            <a:r>
              <a:rPr lang="he-IL" sz="2400" dirty="0" smtClean="0">
                <a:cs typeface="+mj-cs"/>
              </a:rPr>
              <a:t> לכל צלע </a:t>
            </a:r>
            <a:r>
              <a:rPr lang="en-US" sz="2400" dirty="0" smtClean="0">
                <a:cs typeface="+mj-cs"/>
              </a:rPr>
              <a:t>e</a:t>
            </a:r>
            <a:r>
              <a:rPr lang="he-IL" sz="2400" dirty="0" smtClean="0">
                <a:cs typeface="+mj-cs"/>
              </a:rPr>
              <a:t>, כך שיתקיים: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b="1" dirty="0" smtClean="0">
                <a:cs typeface="+mj-cs"/>
              </a:rPr>
              <a:t>חוק הקיבולת: </a:t>
            </a:r>
            <a:r>
              <a:rPr lang="he-IL" sz="2400" dirty="0" smtClean="0">
                <a:cs typeface="+mj-cs"/>
              </a:rPr>
              <a:t>לכל צלע </a:t>
            </a:r>
            <a:r>
              <a:rPr lang="en-US" sz="2400" dirty="0" smtClean="0">
                <a:cs typeface="+mj-cs"/>
              </a:rPr>
              <a:t>e</a:t>
            </a:r>
            <a:r>
              <a:rPr lang="he-IL" sz="2400" dirty="0" smtClean="0">
                <a:cs typeface="+mj-cs"/>
              </a:rPr>
              <a:t>,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b="1" dirty="0" smtClean="0">
                <a:cs typeface="+mj-cs"/>
              </a:rPr>
              <a:t>חוק השימור: </a:t>
            </a:r>
            <a:r>
              <a:rPr lang="he-IL" sz="2400" dirty="0" smtClean="0">
                <a:cs typeface="+mj-cs"/>
              </a:rPr>
              <a:t>לכל קדקוד </a:t>
            </a:r>
            <a:r>
              <a:rPr lang="en-US" sz="2400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 (שאינו מקור או בור),</a:t>
            </a: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E</a:t>
            </a:r>
            <a:r>
              <a:rPr lang="en-US" sz="2400" baseline="30000" dirty="0" smtClean="0">
                <a:cs typeface="+mj-cs"/>
              </a:rPr>
              <a:t>-</a:t>
            </a:r>
            <a:r>
              <a:rPr lang="en-US" sz="2400" dirty="0" smtClean="0">
                <a:cs typeface="+mj-cs"/>
              </a:rPr>
              <a:t>(v)</a:t>
            </a:r>
            <a:r>
              <a:rPr lang="he-IL" sz="2400" dirty="0" smtClean="0">
                <a:cs typeface="+mj-cs"/>
              </a:rPr>
              <a:t> הן הצלעות הנכנסות ל-</a:t>
            </a:r>
            <a:r>
              <a:rPr lang="en-US" sz="2400" dirty="0" smtClean="0">
                <a:cs typeface="+mj-cs"/>
              </a:rPr>
              <a:t>v</a:t>
            </a: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E</a:t>
            </a:r>
            <a:r>
              <a:rPr lang="en-US" sz="2400" baseline="30000" dirty="0" smtClean="0">
                <a:cs typeface="+mj-cs"/>
              </a:rPr>
              <a:t>+</a:t>
            </a:r>
            <a:r>
              <a:rPr lang="en-US" sz="2400" dirty="0" smtClean="0">
                <a:cs typeface="+mj-cs"/>
              </a:rPr>
              <a:t>(V)</a:t>
            </a:r>
            <a:r>
              <a:rPr lang="he-IL" sz="2400" dirty="0" smtClean="0">
                <a:cs typeface="+mj-cs"/>
              </a:rPr>
              <a:t> הן הצלעות היוצאות מ-</a:t>
            </a:r>
            <a:r>
              <a:rPr lang="en-US" sz="2400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. 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cs typeface="+mj-cs"/>
              </a:rPr>
              <a:t>ערך</a:t>
            </a:r>
            <a:r>
              <a:rPr lang="he-IL" sz="2400" dirty="0" smtClean="0">
                <a:cs typeface="+mj-cs"/>
              </a:rPr>
              <a:t> הזרימה </a:t>
            </a:r>
            <a:r>
              <a:rPr lang="en-US" sz="2400" dirty="0" smtClean="0">
                <a:cs typeface="+mj-cs"/>
              </a:rPr>
              <a:t>f</a:t>
            </a:r>
            <a:r>
              <a:rPr lang="he-IL" sz="2400" dirty="0" smtClean="0">
                <a:cs typeface="+mj-cs"/>
              </a:rPr>
              <a:t> מסומן </a:t>
            </a:r>
            <a:r>
              <a:rPr lang="en-US" sz="2400" dirty="0" smtClean="0">
                <a:cs typeface="+mj-cs"/>
              </a:rPr>
              <a:t>|f|</a:t>
            </a:r>
            <a:r>
              <a:rPr lang="he-IL" sz="2400" dirty="0" smtClean="0">
                <a:cs typeface="+mj-cs"/>
              </a:rPr>
              <a:t>, הוא סך כל הזרימה מהמקור, ושווה לסך כל הזרימה אל הבור.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הגדרת זרימה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3357554" y="2688938"/>
          <a:ext cx="2071703" cy="419585"/>
        </p:xfrm>
        <a:graphic>
          <a:graphicData uri="http://schemas.openxmlformats.org/presentationml/2006/ole">
            <p:oleObj spid="_x0000_s209930" name="Формула" r:id="rId3" imgW="1002865" imgH="203112" progId="Equation.3">
              <p:embed/>
            </p:oleObj>
          </a:graphicData>
        </a:graphic>
      </p:graphicFrame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285720" y="3170241"/>
          <a:ext cx="2832100" cy="758825"/>
        </p:xfrm>
        <a:graphic>
          <a:graphicData uri="http://schemas.openxmlformats.org/presentationml/2006/ole">
            <p:oleObj spid="_x0000_s209931" name="Формула" r:id="rId4" imgW="13716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928662" y="285728"/>
            <a:ext cx="742955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2 גורר 3: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340768"/>
            <a:ext cx="742955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אם </a:t>
            </a:r>
            <a:r>
              <a:rPr lang="en-US" sz="2400" dirty="0" smtClean="0"/>
              <a:t>f</a:t>
            </a:r>
            <a:r>
              <a:rPr lang="he-IL" sz="2400" dirty="0" smtClean="0"/>
              <a:t> זרימה ברשת זרימה </a:t>
            </a:r>
            <a:r>
              <a:rPr lang="en-US" sz="2400" dirty="0" smtClean="0"/>
              <a:t>G=(V,E)</a:t>
            </a:r>
            <a:r>
              <a:rPr lang="he-IL" sz="2400" dirty="0" smtClean="0"/>
              <a:t>, עם מקור </a:t>
            </a:r>
            <a:r>
              <a:rPr lang="en-US" sz="2400" dirty="0" smtClean="0"/>
              <a:t>s</a:t>
            </a:r>
            <a:r>
              <a:rPr lang="he-IL" sz="2400" dirty="0" smtClean="0"/>
              <a:t> ובור </a:t>
            </a:r>
            <a:r>
              <a:rPr lang="en-US" sz="2400" dirty="0" smtClean="0"/>
              <a:t>t</a:t>
            </a:r>
            <a:r>
              <a:rPr lang="he-IL" sz="2400" dirty="0" smtClean="0"/>
              <a:t>, אזי אם מתקיים 2, אז מתקיים 3:</a:t>
            </a:r>
          </a:p>
          <a:p>
            <a:pPr algn="r" rtl="1"/>
            <a:endParaRPr lang="he-IL" sz="2400" dirty="0" smtClean="0"/>
          </a:p>
          <a:p>
            <a:pPr marL="457200" indent="-457200" algn="r" rtl="1">
              <a:buFont typeface="+mj-lt"/>
              <a:buAutoNum type="arabicPeriod" startAt="2"/>
            </a:pPr>
            <a:r>
              <a:rPr lang="he-IL" sz="2400" dirty="0"/>
              <a:t>רשת השארית </a:t>
            </a:r>
            <a:r>
              <a:rPr lang="en-US" sz="2400" dirty="0"/>
              <a:t>G</a:t>
            </a:r>
            <a:r>
              <a:rPr lang="en-US" sz="2400" baseline="-25000" dirty="0"/>
              <a:t>f</a:t>
            </a:r>
            <a:r>
              <a:rPr lang="he-IL" sz="2400" dirty="0"/>
              <a:t> לא מכילה מסלולים משפרים.</a:t>
            </a:r>
          </a:p>
          <a:p>
            <a:pPr marL="457200" indent="-457200" algn="r" rtl="1">
              <a:buFont typeface="+mj-lt"/>
              <a:buAutoNum type="arabicPeriod" startAt="3"/>
            </a:pPr>
            <a:r>
              <a:rPr lang="he-IL" sz="2400" dirty="0" smtClean="0"/>
              <a:t>קיים </a:t>
            </a:r>
            <a:r>
              <a:rPr lang="he-IL" sz="2400" dirty="0"/>
              <a:t>חתך </a:t>
            </a:r>
            <a:r>
              <a:rPr lang="en-US" sz="2400" dirty="0"/>
              <a:t>(S,T)</a:t>
            </a:r>
            <a:r>
              <a:rPr lang="he-IL" sz="2400" dirty="0"/>
              <a:t> של </a:t>
            </a:r>
            <a:r>
              <a:rPr lang="en-US" sz="2400" dirty="0"/>
              <a:t>G</a:t>
            </a:r>
            <a:r>
              <a:rPr lang="he-IL" sz="2400" dirty="0"/>
              <a:t> כך ש </a:t>
            </a:r>
            <a:r>
              <a:rPr lang="en-US" sz="2400" dirty="0"/>
              <a:t>|f|=c(S,T)</a:t>
            </a:r>
            <a:r>
              <a:rPr lang="he-IL" sz="24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3789040"/>
            <a:ext cx="8178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האלגוריתם עוצר כאשר אין מסלולים משפרים. לכן, בגרף השארית אין מסלול מהמקור לבור.</a:t>
            </a:r>
          </a:p>
          <a:p>
            <a:pPr algn="r" rtl="1"/>
            <a:r>
              <a:rPr lang="he-IL" sz="2000" dirty="0" smtClean="0"/>
              <a:t>נגדיר חתך על פי גרף השארית: הקבוצה </a:t>
            </a:r>
            <a:r>
              <a:rPr lang="en-US" sz="2000" dirty="0" smtClean="0"/>
              <a:t>A</a:t>
            </a:r>
            <a:r>
              <a:rPr lang="he-IL" sz="2000" dirty="0" smtClean="0"/>
              <a:t> תכיל את כל הקדקודים שניתן להגיע אליהם מהמקור, והחתך יוגדר </a:t>
            </a:r>
            <a:r>
              <a:rPr lang="en-US" sz="2000" dirty="0" smtClean="0"/>
              <a:t>(A,V-A)</a:t>
            </a:r>
            <a:r>
              <a:rPr lang="he-IL" sz="2000" dirty="0" smtClean="0"/>
              <a:t>. זהו חתך ממשי, כלומר </a:t>
            </a:r>
            <a:r>
              <a:rPr lang="en-US" sz="2000" dirty="0" err="1" smtClean="0"/>
              <a:t>s</a:t>
            </a:r>
            <a:r>
              <a:rPr lang="en-US" sz="2000" dirty="0" err="1" smtClean="0">
                <a:sym typeface="Symbol"/>
              </a:rPr>
              <a:t>A</a:t>
            </a:r>
            <a:r>
              <a:rPr lang="he-IL" sz="2000" dirty="0" smtClean="0">
                <a:sym typeface="Symbol"/>
              </a:rPr>
              <a:t>, </a:t>
            </a:r>
            <a:r>
              <a:rPr lang="en-US" sz="2000" dirty="0" err="1" smtClean="0">
                <a:sym typeface="Symbol"/>
              </a:rPr>
              <a:t>tV-A</a:t>
            </a:r>
            <a:r>
              <a:rPr lang="he-IL" sz="2000" dirty="0" smtClean="0">
                <a:sym typeface="Symbol"/>
              </a:rPr>
              <a:t>.</a:t>
            </a:r>
          </a:p>
          <a:p>
            <a:pPr algn="r" rtl="1"/>
            <a:r>
              <a:rPr lang="he-IL" sz="2000" dirty="0" smtClean="0">
                <a:sym typeface="Symbol"/>
              </a:rPr>
              <a:t>אזי הצלעות החוצות את החתך בכיוון היוצא מ</a:t>
            </a:r>
            <a:r>
              <a:rPr lang="en-US" sz="2000" dirty="0" smtClean="0">
                <a:sym typeface="Symbol"/>
              </a:rPr>
              <a:t>A</a:t>
            </a:r>
            <a:r>
              <a:rPr lang="he-IL" sz="2000" dirty="0" smtClean="0">
                <a:sym typeface="Symbol"/>
              </a:rPr>
              <a:t> הן עם זרימה השווה לקיבולת שלהן (מדוע?) והצלעות החוצות את החתך בכיוון הנכנס ל</a:t>
            </a:r>
            <a:r>
              <a:rPr lang="en-US" sz="2000" dirty="0" smtClean="0">
                <a:sym typeface="Symbol"/>
              </a:rPr>
              <a:t>A</a:t>
            </a:r>
            <a:r>
              <a:rPr lang="he-IL" sz="2000" dirty="0" smtClean="0">
                <a:sym typeface="Symbol"/>
              </a:rPr>
              <a:t> הן עם זרימה 0 (מדוע?).</a:t>
            </a:r>
          </a:p>
          <a:p>
            <a:pPr algn="r" rtl="1"/>
            <a:r>
              <a:rPr lang="he-IL" sz="2000" dirty="0" smtClean="0">
                <a:sym typeface="Symbol"/>
              </a:rPr>
              <a:t>ולכן הקיבולת של החתך (בגרף המקורי) שווה בדיוק לזרימה בחתך, וזה, כבר אמרנו, שווה לערך הזרימה.</a:t>
            </a:r>
          </a:p>
          <a:p>
            <a:pPr algn="r" rtl="1"/>
            <a:r>
              <a:rPr lang="he-IL" sz="2000" dirty="0" smtClean="0">
                <a:sym typeface="Symbol"/>
              </a:rPr>
              <a:t>הרי שמצאנו חתך </a:t>
            </a:r>
            <a:r>
              <a:rPr lang="en-US" sz="2000" dirty="0" smtClean="0">
                <a:sym typeface="Symbol"/>
              </a:rPr>
              <a:t>(S,T)</a:t>
            </a:r>
            <a:r>
              <a:rPr lang="he-IL" sz="2000" dirty="0" smtClean="0">
                <a:sym typeface="Symbol"/>
              </a:rPr>
              <a:t> עבור </a:t>
            </a:r>
            <a:r>
              <a:rPr lang="en-US" sz="2000" dirty="0" smtClean="0">
                <a:sym typeface="Symbol"/>
              </a:rPr>
              <a:t>S=A</a:t>
            </a:r>
            <a:r>
              <a:rPr lang="he-IL" sz="2000" dirty="0" smtClean="0">
                <a:sym typeface="Symbol"/>
              </a:rPr>
              <a:t>, </a:t>
            </a:r>
            <a:r>
              <a:rPr lang="en-US" sz="2000" dirty="0" smtClean="0">
                <a:sym typeface="Symbol"/>
              </a:rPr>
              <a:t>T=V-A</a:t>
            </a:r>
            <a:r>
              <a:rPr lang="he-IL" sz="2000" dirty="0" smtClean="0">
                <a:sym typeface="Symbol"/>
              </a:rPr>
              <a:t>, המקיים </a:t>
            </a:r>
            <a:r>
              <a:rPr lang="en-US" sz="2000" dirty="0"/>
              <a:t>|f|=c(S,T)</a:t>
            </a:r>
            <a:r>
              <a:rPr lang="he-IL" sz="2000" dirty="0" smtClean="0"/>
              <a:t>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xmlns="" val="660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928662" y="285728"/>
            <a:ext cx="742955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Max-Cut-Min-Flow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8662" y="3789040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b="1" dirty="0" err="1" smtClean="0"/>
              <a:t>מ.ש.ל</a:t>
            </a:r>
            <a:r>
              <a:rPr lang="he-IL" sz="3200" b="1" dirty="0" smtClean="0"/>
              <a:t>.</a:t>
            </a:r>
            <a:endParaRPr lang="he-IL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1340768"/>
            <a:ext cx="742955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אם </a:t>
            </a:r>
            <a:r>
              <a:rPr lang="en-US" sz="2400" dirty="0" smtClean="0"/>
              <a:t>f</a:t>
            </a:r>
            <a:r>
              <a:rPr lang="he-IL" sz="2400" dirty="0" smtClean="0"/>
              <a:t> זרימה ברשת זרימה </a:t>
            </a:r>
            <a:r>
              <a:rPr lang="en-US" sz="2400" dirty="0" smtClean="0"/>
              <a:t>G=(V,E)</a:t>
            </a:r>
            <a:r>
              <a:rPr lang="he-IL" sz="2400" dirty="0" smtClean="0"/>
              <a:t>, עם מקור </a:t>
            </a:r>
            <a:r>
              <a:rPr lang="en-US" sz="2400" dirty="0" smtClean="0"/>
              <a:t>s</a:t>
            </a:r>
            <a:r>
              <a:rPr lang="he-IL" sz="2400" dirty="0" smtClean="0"/>
              <a:t> ובור </a:t>
            </a:r>
            <a:r>
              <a:rPr lang="en-US" sz="2400" dirty="0" smtClean="0"/>
              <a:t>t</a:t>
            </a:r>
            <a:r>
              <a:rPr lang="he-IL" sz="2400" dirty="0" smtClean="0"/>
              <a:t>, אזי התנאים הבאים שקולים:</a:t>
            </a:r>
          </a:p>
          <a:p>
            <a:pPr algn="r" rtl="1"/>
            <a:endParaRPr lang="he-IL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en-US" sz="2400" dirty="0" smtClean="0"/>
              <a:t>f</a:t>
            </a:r>
            <a:r>
              <a:rPr lang="he-IL" sz="2400" dirty="0" smtClean="0"/>
              <a:t> זרימה </a:t>
            </a:r>
            <a:r>
              <a:rPr lang="he-IL" sz="2400" dirty="0" err="1" smtClean="0"/>
              <a:t>מקסימלית</a:t>
            </a:r>
            <a:r>
              <a:rPr lang="he-IL" sz="2400" dirty="0" smtClean="0"/>
              <a:t> ב</a:t>
            </a:r>
            <a:r>
              <a:rPr lang="en-US" sz="2400" dirty="0" smtClean="0"/>
              <a:t>G</a:t>
            </a:r>
            <a:r>
              <a:rPr lang="he-IL" sz="2400" dirty="0" smtClean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רשת השארית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f</a:t>
            </a:r>
            <a:r>
              <a:rPr lang="he-IL" sz="2400" dirty="0" smtClean="0"/>
              <a:t> לא מכילה מסלולים משפרים.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קיים חתך </a:t>
            </a:r>
            <a:r>
              <a:rPr lang="en-US" sz="2400" dirty="0" smtClean="0"/>
              <a:t>(S,T)</a:t>
            </a:r>
            <a:r>
              <a:rPr lang="he-IL" sz="2400" dirty="0" smtClean="0"/>
              <a:t> של </a:t>
            </a:r>
            <a:r>
              <a:rPr lang="en-US" sz="2400" dirty="0" smtClean="0"/>
              <a:t>G</a:t>
            </a:r>
            <a:r>
              <a:rPr lang="he-IL" sz="2400" dirty="0" smtClean="0"/>
              <a:t> כך ש </a:t>
            </a:r>
            <a:r>
              <a:rPr lang="en-US" sz="2400" dirty="0" smtClean="0"/>
              <a:t>|f|=c(S,T)</a:t>
            </a:r>
            <a:r>
              <a:rPr lang="he-IL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008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זמן ריצה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Edmunds-Karp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05" y="4869160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נסביר שזמן הריצה הוא </a:t>
            </a:r>
            <a:r>
              <a:rPr lang="en-US" sz="2400" dirty="0" smtClean="0"/>
              <a:t>O(VE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he-IL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643050"/>
            <a:ext cx="8593605" cy="239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71206" y="1614286"/>
            <a:ext cx="1838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Edmunds-Karp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1844824"/>
            <a:ext cx="288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</a:t>
            </a:r>
            <a:endParaRPr lang="en-US" dirty="0"/>
          </a:p>
        </p:txBody>
      </p:sp>
      <p:grpSp>
        <p:nvGrpSpPr>
          <p:cNvPr id="14" name="קבוצה 13"/>
          <p:cNvGrpSpPr/>
          <p:nvPr/>
        </p:nvGrpSpPr>
        <p:grpSpPr>
          <a:xfrm>
            <a:off x="1403648" y="1902314"/>
            <a:ext cx="7200800" cy="1823160"/>
            <a:chOff x="1403648" y="1902314"/>
            <a:chExt cx="7200800" cy="1823160"/>
          </a:xfrm>
        </p:grpSpPr>
        <p:grpSp>
          <p:nvGrpSpPr>
            <p:cNvPr id="11" name="קבוצה 10"/>
            <p:cNvGrpSpPr/>
            <p:nvPr/>
          </p:nvGrpSpPr>
          <p:grpSpPr>
            <a:xfrm>
              <a:off x="3980452" y="1902314"/>
              <a:ext cx="1680464" cy="1823160"/>
              <a:chOff x="3980452" y="1902314"/>
              <a:chExt cx="1680464" cy="1823160"/>
            </a:xfrm>
          </p:grpSpPr>
          <p:sp>
            <p:nvSpPr>
              <p:cNvPr id="10" name="TextBox 9"/>
              <p:cNvSpPr txBox="1"/>
              <p:nvPr/>
            </p:nvSpPr>
            <p:spPr>
              <a:xfrm rot="1999506">
                <a:off x="4741912" y="1902314"/>
                <a:ext cx="9190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BFS</a:t>
                </a:r>
                <a:endPara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" name="קשת 2"/>
              <p:cNvSpPr/>
              <p:nvPr/>
            </p:nvSpPr>
            <p:spPr>
              <a:xfrm rot="1079076" flipH="1">
                <a:off x="3980452" y="1951410"/>
                <a:ext cx="970798" cy="1774064"/>
              </a:xfrm>
              <a:prstGeom prst="arc">
                <a:avLst>
                  <a:gd name="adj1" fmla="val 16200000"/>
                  <a:gd name="adj2" fmla="val 20011546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מחבר ישר 12"/>
            <p:cNvCxnSpPr/>
            <p:nvPr/>
          </p:nvCxnSpPr>
          <p:spPr>
            <a:xfrm>
              <a:off x="1403648" y="2838442"/>
              <a:ext cx="7200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מבנה ההוכחה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למה: אורכי המסלולים המשפרים לא קטנים משלב לשלב באלגוריתם.</a:t>
            </a:r>
          </a:p>
          <a:p>
            <a:pPr algn="r" rtl="1"/>
            <a:endParaRPr lang="he-IL" sz="2400" dirty="0" smtClean="0"/>
          </a:p>
          <a:p>
            <a:pPr marL="457200" indent="-457200" algn="r" rtl="1">
              <a:buFont typeface="+mj-lt"/>
              <a:buAutoNum type="arabicPeriod" startAt="2"/>
            </a:pPr>
            <a:r>
              <a:rPr lang="he-IL" sz="2400" dirty="0" smtClean="0"/>
              <a:t>למה: מספר השיפורים </a:t>
            </a:r>
            <a:r>
              <a:rPr lang="he-IL" sz="2400" smtClean="0"/>
              <a:t>שנעשים באלגוריתם </a:t>
            </a:r>
            <a:r>
              <a:rPr lang="he-IL" sz="2400" dirty="0" smtClean="0"/>
              <a:t>הוא </a:t>
            </a:r>
            <a:r>
              <a:rPr lang="en-US" sz="2400" dirty="0" smtClean="0"/>
              <a:t>O(VE)</a:t>
            </a:r>
            <a:r>
              <a:rPr lang="he-IL" sz="2400" dirty="0" smtClean="0"/>
              <a:t>.</a:t>
            </a:r>
          </a:p>
          <a:p>
            <a:pPr marL="457200" indent="-457200" algn="r" rtl="1">
              <a:buFont typeface="+mj-lt"/>
              <a:buAutoNum type="arabicPeriod" startAt="2"/>
            </a:pPr>
            <a:endParaRPr lang="he-IL" sz="2400" dirty="0" smtClean="0"/>
          </a:p>
          <a:p>
            <a:pPr marL="457200" indent="-457200" algn="r" rtl="1">
              <a:buFont typeface="+mj-lt"/>
              <a:buAutoNum type="arabicPeriod" startAt="2"/>
            </a:pPr>
            <a:r>
              <a:rPr lang="he-IL" sz="2400" dirty="0" smtClean="0"/>
              <a:t>כל שיפור נעשה על ידי מציאת מסלול קצר ביותר- </a:t>
            </a:r>
            <a:r>
              <a:rPr lang="en-US" sz="2400" dirty="0" smtClean="0"/>
              <a:t>BFS</a:t>
            </a:r>
            <a:r>
              <a:rPr lang="he-IL" sz="2400" dirty="0" smtClean="0"/>
              <a:t>- בזמן </a:t>
            </a:r>
            <a:r>
              <a:rPr lang="en-US" sz="2400" dirty="0" smtClean="0"/>
              <a:t>O(E)</a:t>
            </a:r>
            <a:r>
              <a:rPr lang="he-IL" sz="2400" dirty="0" smtClean="0"/>
              <a:t>.</a:t>
            </a:r>
          </a:p>
          <a:p>
            <a:pPr marL="457200" indent="-457200" algn="r" rtl="1">
              <a:buFont typeface="+mj-lt"/>
              <a:buAutoNum type="arabicPeriod" startAt="2"/>
            </a:pPr>
            <a:endParaRPr lang="he-IL" sz="2400" dirty="0" smtClean="0"/>
          </a:p>
          <a:p>
            <a:pPr marL="457200" indent="-457200" algn="r" rtl="1">
              <a:buFont typeface="+mj-lt"/>
              <a:buAutoNum type="arabicPeriod" startAt="2"/>
            </a:pPr>
            <a:endParaRPr lang="he-IL" sz="2400" dirty="0" smtClean="0"/>
          </a:p>
          <a:p>
            <a:pPr marL="457200" indent="-457200" algn="r" rtl="1"/>
            <a:r>
              <a:rPr lang="he-IL" sz="2400" dirty="0" smtClean="0"/>
              <a:t>מסקנה: סה"כ זמן ריצה </a:t>
            </a:r>
            <a:r>
              <a:rPr lang="en-US" sz="2400" dirty="0" smtClean="0"/>
              <a:t>O(VE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r>
              <a:rPr lang="he-IL" sz="2400" dirty="0" smtClean="0"/>
              <a:t>.</a:t>
            </a:r>
          </a:p>
          <a:p>
            <a:pPr marL="457200" indent="-457200" algn="r" rtl="1">
              <a:buFont typeface="+mj-lt"/>
              <a:buAutoNum type="arabicPeriod" startAt="2"/>
            </a:pPr>
            <a:endParaRPr lang="he-I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לזרימה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857364"/>
            <a:ext cx="4727174" cy="249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מציאת זרימה </a:t>
            </a:r>
            <a:r>
              <a:rPr lang="he-IL" sz="2400" b="1" dirty="0" err="1" smtClean="0">
                <a:cs typeface="+mj-cs"/>
              </a:rPr>
              <a:t>מקסימלית</a:t>
            </a:r>
            <a:r>
              <a:rPr lang="he-IL" sz="2400" dirty="0" smtClean="0">
                <a:cs typeface="+mj-cs"/>
              </a:rPr>
              <a:t> ברשת זרימה.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 err="1" smtClean="0">
                <a:cs typeface="+mj-cs"/>
              </a:rPr>
              <a:t>מקסימלית</a:t>
            </a:r>
            <a:r>
              <a:rPr lang="he-IL" sz="2400" b="1" dirty="0" smtClean="0">
                <a:cs typeface="+mj-cs"/>
              </a:rPr>
              <a:t>-</a:t>
            </a:r>
            <a:r>
              <a:rPr lang="he-IL" sz="2400" dirty="0" smtClean="0">
                <a:cs typeface="+mj-cs"/>
              </a:rPr>
              <a:t> שהערך שלה </a:t>
            </a:r>
            <a:r>
              <a:rPr lang="he-IL" sz="2400" dirty="0" err="1" smtClean="0">
                <a:cs typeface="+mj-cs"/>
              </a:rPr>
              <a:t>מקסימלי</a:t>
            </a:r>
            <a:r>
              <a:rPr lang="he-IL" sz="2400" dirty="0" smtClean="0">
                <a:cs typeface="+mj-cs"/>
              </a:rPr>
              <a:t> מבין כל ערכי הזרימות האפשריות ברשת.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הגדרת 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 t="9375"/>
          <a:stretch>
            <a:fillRect/>
          </a:stretch>
        </p:blipFill>
        <p:spPr bwMode="auto">
          <a:xfrm>
            <a:off x="264937" y="3929066"/>
            <a:ext cx="403170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929066"/>
            <a:ext cx="412182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err="1" smtClean="0">
                <a:cs typeface="+mj-cs"/>
              </a:rPr>
              <a:t>בהנתן</a:t>
            </a:r>
            <a:r>
              <a:rPr lang="he-IL" sz="2400" dirty="0" smtClean="0">
                <a:cs typeface="+mj-cs"/>
              </a:rPr>
              <a:t> זרימה כלשהי, מסלול משפר הוא מסלול פשוט בגרף, מהמקור לבור, שאפשר לשפר את הזרימה לאורכו.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מסלול משפר (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augmenting path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)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 t="9375"/>
          <a:stretch>
            <a:fillRect/>
          </a:stretch>
        </p:blipFill>
        <p:spPr bwMode="auto">
          <a:xfrm>
            <a:off x="264937" y="3929066"/>
            <a:ext cx="403170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929066"/>
            <a:ext cx="412182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שרטוט כללי של פתרון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743474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071670" y="4214818"/>
            <a:ext cx="592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איך נבחר מסלול משפר?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איך נדע כמה אפשר/כדאי להזרים דרכו?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בחירה חמדנית?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14422"/>
            <a:ext cx="595350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5" y="3571876"/>
            <a:ext cx="596249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err="1" smtClean="0">
                <a:cs typeface="+mj-cs"/>
              </a:rPr>
              <a:t>בהנתן</a:t>
            </a:r>
            <a:r>
              <a:rPr lang="he-IL" sz="2400" dirty="0" smtClean="0">
                <a:cs typeface="+mj-cs"/>
              </a:rPr>
              <a:t> זרימה </a:t>
            </a:r>
            <a:r>
              <a:rPr lang="en-US" sz="2400" dirty="0" smtClean="0">
                <a:cs typeface="+mj-cs"/>
              </a:rPr>
              <a:t>f</a:t>
            </a:r>
            <a:r>
              <a:rPr lang="he-IL" sz="2400" dirty="0" smtClean="0">
                <a:cs typeface="+mj-cs"/>
              </a:rPr>
              <a:t> של רשת 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, וצלע </a:t>
            </a:r>
            <a:r>
              <a:rPr lang="en-US" sz="2400" dirty="0" smtClean="0">
                <a:cs typeface="+mj-cs"/>
              </a:rPr>
              <a:t>e</a:t>
            </a:r>
            <a:r>
              <a:rPr lang="he-IL" sz="2400" dirty="0" smtClean="0">
                <a:cs typeface="+mj-cs"/>
              </a:rPr>
              <a:t> מקדקוד </a:t>
            </a:r>
            <a:r>
              <a:rPr lang="en-US" sz="2400" dirty="0" smtClean="0">
                <a:cs typeface="+mj-cs"/>
              </a:rPr>
              <a:t>u</a:t>
            </a:r>
            <a:r>
              <a:rPr lang="he-IL" sz="2400" dirty="0" smtClean="0">
                <a:cs typeface="+mj-cs"/>
              </a:rPr>
              <a:t> לקדקוד </a:t>
            </a:r>
            <a:r>
              <a:rPr lang="en-US" sz="2400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cs typeface="+mj-cs"/>
              </a:rPr>
              <a:t>קיבולת שארית</a:t>
            </a:r>
            <a:r>
              <a:rPr lang="he-IL" sz="2400" dirty="0" smtClean="0">
                <a:cs typeface="+mj-cs"/>
              </a:rPr>
              <a:t> של </a:t>
            </a:r>
            <a:r>
              <a:rPr lang="en-US" sz="2400" dirty="0" smtClean="0">
                <a:cs typeface="+mj-cs"/>
              </a:rPr>
              <a:t>e</a:t>
            </a:r>
            <a:r>
              <a:rPr lang="he-IL" sz="2400" dirty="0" smtClean="0">
                <a:cs typeface="+mj-cs"/>
              </a:rPr>
              <a:t> מ-</a:t>
            </a:r>
            <a:r>
              <a:rPr lang="en-US" sz="2400" dirty="0" smtClean="0">
                <a:cs typeface="+mj-cs"/>
              </a:rPr>
              <a:t>u</a:t>
            </a:r>
            <a:r>
              <a:rPr lang="he-IL" sz="2400" dirty="0" smtClean="0">
                <a:cs typeface="+mj-cs"/>
              </a:rPr>
              <a:t> ל-</a:t>
            </a:r>
            <a:r>
              <a:rPr lang="en-US" sz="2400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>
              <a:lnSpc>
                <a:spcPct val="150000"/>
              </a:lnSpc>
            </a:pPr>
            <a:r>
              <a:rPr lang="en-US" sz="2400" dirty="0" err="1" smtClean="0">
                <a:cs typeface="+mj-cs"/>
              </a:rPr>
              <a:t>c</a:t>
            </a:r>
            <a:r>
              <a:rPr lang="en-US" sz="2400" baseline="-25000" dirty="0" err="1" smtClean="0">
                <a:cs typeface="+mj-cs"/>
              </a:rPr>
              <a:t>f</a:t>
            </a:r>
            <a:r>
              <a:rPr lang="en-US" sz="2400" dirty="0" smtClean="0">
                <a:cs typeface="+mj-cs"/>
              </a:rPr>
              <a:t>(</a:t>
            </a:r>
            <a:r>
              <a:rPr lang="en-US" sz="2400" dirty="0" err="1" smtClean="0">
                <a:cs typeface="+mj-cs"/>
              </a:rPr>
              <a:t>u,v</a:t>
            </a:r>
            <a:r>
              <a:rPr lang="en-US" sz="2400" dirty="0" smtClean="0">
                <a:cs typeface="+mj-cs"/>
              </a:rPr>
              <a:t>)=c(e)-f(e)</a:t>
            </a:r>
            <a:r>
              <a:rPr lang="he-IL" sz="2400" dirty="0" smtClean="0">
                <a:cs typeface="+mj-cs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cs typeface="+mj-cs"/>
              </a:rPr>
              <a:t>קיבולת שארית </a:t>
            </a:r>
            <a:r>
              <a:rPr lang="he-IL" sz="2400" dirty="0" smtClean="0">
                <a:cs typeface="+mj-cs"/>
              </a:rPr>
              <a:t>של </a:t>
            </a:r>
            <a:r>
              <a:rPr lang="en-US" sz="2400" dirty="0" smtClean="0">
                <a:cs typeface="+mj-cs"/>
              </a:rPr>
              <a:t>e</a:t>
            </a:r>
            <a:r>
              <a:rPr lang="he-IL" sz="2400" dirty="0" smtClean="0">
                <a:cs typeface="+mj-cs"/>
              </a:rPr>
              <a:t> מ-</a:t>
            </a:r>
            <a:r>
              <a:rPr lang="en-US" sz="2400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 ל-</a:t>
            </a:r>
            <a:r>
              <a:rPr lang="en-US" sz="2400" dirty="0" smtClean="0">
                <a:cs typeface="+mj-cs"/>
              </a:rPr>
              <a:t>u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>
              <a:lnSpc>
                <a:spcPct val="150000"/>
              </a:lnSpc>
            </a:pP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</a:t>
            </a:r>
            <a:r>
              <a:rPr lang="en-US" sz="2400" dirty="0" err="1" smtClean="0"/>
              <a:t>v,u</a:t>
            </a:r>
            <a:r>
              <a:rPr lang="en-US" sz="2400" dirty="0" smtClean="0"/>
              <a:t>)=f(e)</a:t>
            </a:r>
            <a:r>
              <a:rPr lang="he-IL" sz="2400" dirty="0" smtClean="0"/>
              <a:t> 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 smtClean="0"/>
              <a:t>גרף השארית</a:t>
            </a:r>
            <a:r>
              <a:rPr lang="he-IL" sz="2400" dirty="0" smtClean="0"/>
              <a:t> הוא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/>
              <a:t>כאשר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/>
              <a:t>כאשר הקיבולות של גרף השארית הן קיבולות השארית.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גרף שארית (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residual graph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)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 l="37016" r="39562" b="84445"/>
          <a:stretch>
            <a:fillRect/>
          </a:stretch>
        </p:blipFill>
        <p:spPr bwMode="auto">
          <a:xfrm>
            <a:off x="5072066" y="4214818"/>
            <a:ext cx="121444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14972" t="13037" r="18895" b="75852"/>
          <a:stretch>
            <a:fillRect/>
          </a:stretch>
        </p:blipFill>
        <p:spPr bwMode="auto">
          <a:xfrm>
            <a:off x="2857487" y="4857760"/>
            <a:ext cx="411482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10517</TotalTime>
  <Words>1714</Words>
  <Application>Microsoft Office PowerPoint</Application>
  <PresentationFormat>‫הצגה על המסך (4:3)</PresentationFormat>
  <Paragraphs>269</Paragraphs>
  <Slides>33</Slides>
  <Notes>20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33</vt:i4>
      </vt:variant>
    </vt:vector>
  </HeadingPairs>
  <TitlesOfParts>
    <vt:vector size="35" baseType="lpstr">
      <vt:lpstr>ערכת נושא Office</vt:lpstr>
      <vt:lpstr>Формула</vt:lpstr>
      <vt:lpstr>רשתות זרימה Flow Networks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User</cp:lastModifiedBy>
  <cp:revision>1032</cp:revision>
  <dcterms:created xsi:type="dcterms:W3CDTF">2014-10-06T00:43:48Z</dcterms:created>
  <dcterms:modified xsi:type="dcterms:W3CDTF">2017-01-01T20:07:24Z</dcterms:modified>
</cp:coreProperties>
</file>