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46" r:id="rId4"/>
    <p:sldId id="345" r:id="rId5"/>
    <p:sldId id="260" r:id="rId6"/>
    <p:sldId id="347" r:id="rId7"/>
    <p:sldId id="349" r:id="rId8"/>
    <p:sldId id="348" r:id="rId9"/>
    <p:sldId id="351" r:id="rId10"/>
    <p:sldId id="350" r:id="rId11"/>
    <p:sldId id="354" r:id="rId12"/>
    <p:sldId id="352" r:id="rId13"/>
    <p:sldId id="353" r:id="rId14"/>
    <p:sldId id="355" r:id="rId15"/>
    <p:sldId id="356" r:id="rId16"/>
    <p:sldId id="358" r:id="rId17"/>
    <p:sldId id="374" r:id="rId18"/>
    <p:sldId id="357" r:id="rId19"/>
    <p:sldId id="359" r:id="rId20"/>
    <p:sldId id="360" r:id="rId21"/>
    <p:sldId id="361" r:id="rId22"/>
    <p:sldId id="362" r:id="rId23"/>
    <p:sldId id="375" r:id="rId24"/>
    <p:sldId id="363" r:id="rId25"/>
    <p:sldId id="376" r:id="rId26"/>
    <p:sldId id="378" r:id="rId27"/>
    <p:sldId id="380" r:id="rId28"/>
    <p:sldId id="381" r:id="rId29"/>
    <p:sldId id="364" r:id="rId30"/>
    <p:sldId id="365" r:id="rId31"/>
    <p:sldId id="366" r:id="rId32"/>
    <p:sldId id="373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67" r:id="rId41"/>
    <p:sldId id="368" r:id="rId42"/>
    <p:sldId id="369" r:id="rId43"/>
    <p:sldId id="370" r:id="rId44"/>
    <p:sldId id="371" r:id="rId45"/>
    <p:sldId id="372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00"/>
    <a:srgbClr val="000000"/>
    <a:srgbClr val="008000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5" d="100"/>
          <a:sy n="10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6C99-698C-442D-A7D4-8DF8157FFF4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FC0E-8D50-467A-83E9-A1E039AD65B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862C-E336-437C-A05B-B36875BC674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9CC-6678-4B06-B4B1-4D4D190C6238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AE81-16EC-450A-B46A-2E281ADF92ED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B20D-449D-4463-A382-4E3DBCC4C33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CD5-44C6-4336-AE7E-CCAE473706F0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B304-9702-4383-9B95-0F5A5C356FF1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4D6E-9BD9-4944-A9E0-F956AA4BE844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0AC-7EE0-42C6-8E68-3D1E08959A3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2F3F-AA5F-4CB7-BBF4-FF8034C1CB85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5320-F31F-49E6-9550-A5A3CF7F795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תכנות דינמי</a:t>
            </a:r>
            <a:br>
              <a:rPr lang="he-IL" dirty="0"/>
            </a:br>
            <a:r>
              <a:rPr lang="en-US" dirty="0"/>
              <a:t>Dynamic Programming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משולש פסקל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61053"/>
              </p:ext>
            </p:extLst>
          </p:nvPr>
        </p:nvGraphicFramePr>
        <p:xfrm>
          <a:off x="150813" y="4960938"/>
          <a:ext cx="44624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108160" imgH="761760" progId="Equation.3">
                  <p:embed/>
                </p:oleObj>
              </mc:Choice>
              <mc:Fallback>
                <p:oleObj name="Формула" r:id="rId2" imgW="2108160" imgH="761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4960938"/>
                        <a:ext cx="4462462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4" descr="trian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7005" y="1422409"/>
            <a:ext cx="4236685" cy="37147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18682520">
            <a:off x="4648662" y="-8844"/>
            <a:ext cx="200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k=0</a:t>
            </a:r>
          </a:p>
          <a:p>
            <a:endParaRPr lang="en-US" sz="1200" dirty="0"/>
          </a:p>
          <a:p>
            <a:r>
              <a:rPr lang="en-US" sz="1400" dirty="0"/>
              <a:t>k=1</a:t>
            </a:r>
          </a:p>
          <a:p>
            <a:endParaRPr lang="en-US" sz="1200" dirty="0"/>
          </a:p>
          <a:p>
            <a:r>
              <a:rPr lang="en-US" sz="1400" dirty="0"/>
              <a:t>k=2</a:t>
            </a:r>
          </a:p>
        </p:txBody>
      </p:sp>
      <p:cxnSp>
        <p:nvCxnSpPr>
          <p:cNvPr id="12" name="מחבר חץ ישר 11"/>
          <p:cNvCxnSpPr/>
          <p:nvPr/>
        </p:nvCxnSpPr>
        <p:spPr>
          <a:xfrm rot="5400000">
            <a:off x="4430936" y="1163448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rot="5400000">
            <a:off x="4716688" y="1449200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rot="5400000">
            <a:off x="4931004" y="1752807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16" y="1432150"/>
            <a:ext cx="85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n=0</a:t>
            </a:r>
          </a:p>
          <a:p>
            <a:endParaRPr lang="en-US" sz="900" dirty="0"/>
          </a:p>
          <a:p>
            <a:r>
              <a:rPr lang="en-US" sz="1400" dirty="0"/>
              <a:t>    n=1</a:t>
            </a:r>
          </a:p>
          <a:p>
            <a:endParaRPr lang="en-US" sz="800" dirty="0"/>
          </a:p>
          <a:p>
            <a:r>
              <a:rPr lang="en-US" sz="1400" dirty="0"/>
              <a:t>n=2</a:t>
            </a:r>
          </a:p>
        </p:txBody>
      </p:sp>
      <p:cxnSp>
        <p:nvCxnSpPr>
          <p:cNvPr id="20" name="מחבר חץ ישר 19"/>
          <p:cNvCxnSpPr/>
          <p:nvPr/>
        </p:nvCxnSpPr>
        <p:spPr>
          <a:xfrm>
            <a:off x="3671910" y="1636723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3457596" y="1935001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243282" y="2279665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28662" y="2500306"/>
          <a:ext cx="5651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66584" imgH="457002" progId="Equation.3">
                  <p:embed/>
                </p:oleObj>
              </mc:Choice>
              <mc:Fallback>
                <p:oleObj name="Формула" r:id="rId5" imgW="266584" imgH="45700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00306"/>
                        <a:ext cx="5651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32" name="מחבר חץ ישר 31"/>
          <p:cNvCxnSpPr/>
          <p:nvPr/>
        </p:nvCxnSpPr>
        <p:spPr>
          <a:xfrm>
            <a:off x="1500166" y="2928934"/>
            <a:ext cx="2643206" cy="10001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(7,3)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(6,3)</a:t>
            </a:r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(6,2)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(5,2)</a:t>
            </a:r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(5,3)</a:t>
            </a:r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(5,2)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(4,2)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(4,2)</a:t>
            </a:r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 rot="5400000">
            <a:off x="144302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 rot="16200000" flipH="1">
            <a:off x="201452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 rot="5400000">
            <a:off x="394335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 rot="16200000" flipH="1">
            <a:off x="451485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 rot="5400000">
            <a:off x="57144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/>
          <p:nvPr/>
        </p:nvCxnSpPr>
        <p:spPr>
          <a:xfrm rot="16200000" flipH="1">
            <a:off x="628648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8" grpId="0" animBg="1"/>
      <p:bldP spid="79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43861"/>
              </p:ext>
            </p:extLst>
          </p:nvPr>
        </p:nvGraphicFramePr>
        <p:xfrm>
          <a:off x="773113" y="1235150"/>
          <a:ext cx="4386262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070000" imgH="660240" progId="Equation.3">
                  <p:embed/>
                </p:oleObj>
              </mc:Choice>
              <mc:Fallback>
                <p:oleObj name="משוואה" r:id="rId2" imgW="20700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235150"/>
                        <a:ext cx="4386262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9058" y="2957452"/>
            <a:ext cx="445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78018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1214422"/>
          <a:ext cx="43592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660400" progId="Equation.3">
                  <p:embed/>
                </p:oleObj>
              </mc:Choice>
              <mc:Fallback>
                <p:oleObj name="Формула" r:id="rId2" imgW="2057400" imgH="660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14422"/>
                        <a:ext cx="4359275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1736" y="2957452"/>
            <a:ext cx="581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בונה את משולש פסקל, מלמטה, עד לערך הרצוי.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657071"/>
            <a:ext cx="1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דינמי- הרעיון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רקורסיה: </a:t>
            </a:r>
            <a:r>
              <a:rPr lang="en-US" sz="2800" dirty="0"/>
              <a:t>Top-Down</a:t>
            </a:r>
            <a:endParaRPr lang="he-IL" sz="2800" dirty="0"/>
          </a:p>
          <a:p>
            <a:pPr algn="r" rtl="1"/>
            <a:r>
              <a:rPr lang="he-IL" sz="2800" dirty="0"/>
              <a:t>תכנות דינמי: </a:t>
            </a:r>
            <a:r>
              <a:rPr lang="en-US" sz="2800" dirty="0"/>
              <a:t>Bottom-Up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כל תת בעיה נפתרת רק פעם אחת!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דינמי- לבעיות אופטימיזציה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לאפיין את המבנה של פתרון </a:t>
            </a:r>
            <a:r>
              <a:rPr lang="he-IL" sz="2800" dirty="0" err="1"/>
              <a:t>אופטימלי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להגדיר רקורסיבית פתרון </a:t>
            </a:r>
            <a:r>
              <a:rPr lang="he-IL" sz="2800" dirty="0" err="1"/>
              <a:t>אופטימלי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לחשב </a:t>
            </a:r>
            <a:r>
              <a:rPr lang="he-IL" sz="2800" b="1" dirty="0"/>
              <a:t>ערך</a:t>
            </a:r>
            <a:r>
              <a:rPr lang="he-IL" sz="2800" dirty="0"/>
              <a:t> פתרון </a:t>
            </a:r>
            <a:r>
              <a:rPr lang="he-IL" sz="2800" dirty="0" err="1"/>
              <a:t>אופטימלי</a:t>
            </a:r>
            <a:r>
              <a:rPr lang="he-IL" sz="2800" dirty="0"/>
              <a:t> מלמטה למעלה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לבנות </a:t>
            </a:r>
            <a:r>
              <a:rPr lang="he-IL" sz="2800" b="1" dirty="0"/>
              <a:t>פתרון</a:t>
            </a:r>
            <a:r>
              <a:rPr lang="he-IL" sz="2800" dirty="0"/>
              <a:t> </a:t>
            </a:r>
            <a:r>
              <a:rPr lang="he-IL" sz="2800" dirty="0" err="1"/>
              <a:t>אופטימלי</a:t>
            </a:r>
            <a:r>
              <a:rPr lang="he-IL" sz="2800" dirty="0"/>
              <a:t> מתוך המידע המחושב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Matrix Chain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196752"/>
            <a:ext cx="82472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000" dirty="0"/>
              <a:t>קלט:</a:t>
            </a:r>
          </a:p>
          <a:p>
            <a:pPr marL="514350" indent="-514350" algn="r" rtl="1"/>
            <a:r>
              <a:rPr lang="he-IL" sz="2000" dirty="0"/>
              <a:t>	</a:t>
            </a:r>
            <a:r>
              <a:rPr lang="en-US" sz="2000" dirty="0"/>
              <a:t>n</a:t>
            </a:r>
            <a:r>
              <a:rPr lang="he-IL" sz="2000" dirty="0"/>
              <a:t> מטריצות,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  <a:r>
              <a:rPr lang="en-US" sz="2000" i="1" dirty="0"/>
              <a:t>, A</a:t>
            </a:r>
            <a:r>
              <a:rPr lang="en-US" sz="2000" i="1" baseline="-25000" dirty="0"/>
              <a:t>2</a:t>
            </a:r>
            <a:r>
              <a:rPr lang="en-US" sz="2000" i="1" dirty="0"/>
              <a:t>, …, A</a:t>
            </a:r>
            <a:r>
              <a:rPr lang="en-US" sz="2000" i="1" baseline="-25000" dirty="0"/>
              <a:t>n</a:t>
            </a:r>
            <a:r>
              <a:rPr lang="he-IL" sz="2000" dirty="0"/>
              <a:t>,</a:t>
            </a:r>
          </a:p>
          <a:p>
            <a:pPr marL="514350" indent="-514350" algn="r" rtl="1"/>
            <a:r>
              <a:rPr lang="he-IL" sz="2000" dirty="0"/>
              <a:t>	כאשר הסדר של מטריצה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he-IL" sz="2000" dirty="0"/>
              <a:t> הוא </a:t>
            </a:r>
            <a:r>
              <a:rPr lang="en-US" sz="2000" i="1" dirty="0"/>
              <a:t>d</a:t>
            </a:r>
            <a:r>
              <a:rPr lang="en-US" sz="2000" i="1" baseline="-25000" dirty="0"/>
              <a:t>i-1</a:t>
            </a:r>
            <a:r>
              <a:rPr lang="en-US" sz="2000" i="1" dirty="0">
                <a:sym typeface="Symbol"/>
              </a:rPr>
              <a:t>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he-IL" sz="2000" dirty="0"/>
              <a:t>.</a:t>
            </a:r>
          </a:p>
          <a:p>
            <a:pPr marL="514350" indent="-514350" algn="r" rtl="1"/>
            <a:r>
              <a:rPr lang="he-IL" sz="2000" dirty="0"/>
              <a:t>בפועל, הקלט הוא:</a:t>
            </a:r>
          </a:p>
          <a:p>
            <a:pPr marL="514350" indent="-514350" algn="r" rtl="1"/>
            <a:r>
              <a:rPr lang="he-IL" sz="2000" dirty="0"/>
              <a:t>	</a:t>
            </a:r>
            <a:r>
              <a:rPr lang="en-US" sz="2000" b="1" i="1" dirty="0"/>
              <a:t>d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,d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,d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,…,</a:t>
            </a:r>
            <a:r>
              <a:rPr lang="en-US" sz="2000" b="1" i="1" dirty="0" err="1"/>
              <a:t>d</a:t>
            </a:r>
            <a:r>
              <a:rPr lang="en-US" sz="2000" b="1" i="1" baseline="-25000" dirty="0" err="1"/>
              <a:t>n</a:t>
            </a:r>
            <a:endParaRPr lang="en-US" sz="2000" b="1" i="1" baseline="-25000" dirty="0"/>
          </a:p>
          <a:p>
            <a:pPr marL="514350" indent="-514350" algn="r" rtl="1"/>
            <a:r>
              <a:rPr lang="he-IL" sz="2000" dirty="0"/>
              <a:t>כלומר,תוכן המטריצות עצמן לא מעניין אותנו עבור אלגוריתם זה!</a:t>
            </a:r>
            <a:endParaRPr lang="he-IL" sz="2000" baseline="-25000" dirty="0"/>
          </a:p>
          <a:p>
            <a:pPr marL="514350" indent="-514350" algn="r" rtl="1">
              <a:buFont typeface="+mj-lt"/>
              <a:buAutoNum type="arabicPeriod"/>
            </a:pPr>
            <a:endParaRPr lang="he-IL" sz="2000" dirty="0"/>
          </a:p>
          <a:p>
            <a:pPr marL="514350" indent="-514350" algn="r" rtl="1"/>
            <a:r>
              <a:rPr lang="he-IL" sz="2000" dirty="0"/>
              <a:t>המטרה:</a:t>
            </a:r>
          </a:p>
          <a:p>
            <a:pPr marL="514350" indent="-514350" algn="r" rtl="1"/>
            <a:r>
              <a:rPr lang="he-IL" sz="2000" dirty="0"/>
              <a:t>	לקבוע מיקום סוגריים במכפלה של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  <a:r>
              <a:rPr lang="en-US" sz="2000" i="1" dirty="0"/>
              <a:t>A</a:t>
            </a:r>
            <a:r>
              <a:rPr lang="en-US" sz="2000" i="1" baseline="-25000" dirty="0"/>
              <a:t>2</a:t>
            </a:r>
            <a:r>
              <a:rPr lang="en-US" sz="2000" i="1" dirty="0"/>
              <a:t>…A</a:t>
            </a:r>
            <a:r>
              <a:rPr lang="en-US" sz="2000" i="1" baseline="-25000" dirty="0"/>
              <a:t>n</a:t>
            </a:r>
            <a:r>
              <a:rPr lang="he-IL" sz="2000" i="1" baseline="-25000" dirty="0"/>
              <a:t> </a:t>
            </a:r>
            <a:r>
              <a:rPr lang="he-IL" sz="2000" dirty="0"/>
              <a:t>כך שמספר המכפלות </a:t>
            </a:r>
            <a:r>
              <a:rPr lang="he-IL" sz="2000" dirty="0" err="1"/>
              <a:t>הסקלריות</a:t>
            </a:r>
            <a:r>
              <a:rPr lang="he-IL" sz="2000" dirty="0"/>
              <a:t> יהיה </a:t>
            </a:r>
            <a:r>
              <a:rPr lang="he-IL" sz="2000" dirty="0" err="1"/>
              <a:t>מינימלי</a:t>
            </a:r>
            <a:r>
              <a:rPr lang="he-IL" sz="2000" dirty="0"/>
              <a:t>.</a:t>
            </a:r>
          </a:p>
          <a:p>
            <a:pPr marL="514350" indent="-514350" algn="r" rtl="1"/>
            <a:endParaRPr lang="he-IL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2" name="Picture 5" descr="_config.yml">
            <a:extLst>
              <a:ext uri="{FF2B5EF4-FFF2-40B4-BE49-F238E27FC236}">
                <a16:creationId xmlns:a16="http://schemas.microsoft.com/office/drawing/2014/main" id="{CA47E3BD-0659-AC70-BC0E-A29B881D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5104"/>
            <a:ext cx="56388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תזכורת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763688" y="2420888"/>
          <a:ext cx="60563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01900" imgH="241300" progId="Equation.3">
                  <p:embed/>
                </p:oleObj>
              </mc:Choice>
              <mc:Fallback>
                <p:oleObj name="Формула" r:id="rId2" imgW="25019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0888"/>
                        <a:ext cx="605631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מלבן 8"/>
          <p:cNvSpPr/>
          <p:nvPr/>
        </p:nvSpPr>
        <p:spPr>
          <a:xfrm>
            <a:off x="827584" y="134076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/>
            <a:r>
              <a:rPr lang="he-IL" sz="2400" dirty="0"/>
              <a:t>	מספר המכפלות </a:t>
            </a:r>
            <a:r>
              <a:rPr lang="he-IL" sz="2400" dirty="0" err="1"/>
              <a:t>הסקלריות</a:t>
            </a:r>
            <a:r>
              <a:rPr lang="he-IL" sz="2400" dirty="0"/>
              <a:t> שצריך לבצע על מנת לחשב את מכפלת המטריצות,</a:t>
            </a:r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r>
              <a:rPr lang="he-IL" sz="2400" dirty="0"/>
              <a:t>	 הוא:  </a:t>
            </a:r>
            <a:r>
              <a:rPr lang="en-US" sz="2400" b="1" i="1" dirty="0" err="1"/>
              <a:t>p</a:t>
            </a:r>
            <a:r>
              <a:rPr lang="en-US" sz="2400" b="1" i="1" dirty="0" err="1">
                <a:sym typeface="Mathematica1"/>
              </a:rPr>
              <a:t>·</a:t>
            </a:r>
            <a:r>
              <a:rPr lang="en-US" sz="2400" b="1" i="1" dirty="0" err="1"/>
              <a:t>q</a:t>
            </a:r>
            <a:r>
              <a:rPr lang="en-US" sz="2400" b="1" i="1" dirty="0" err="1">
                <a:sym typeface="Mathematica1"/>
              </a:rPr>
              <a:t>·</a:t>
            </a:r>
            <a:r>
              <a:rPr lang="en-US" sz="2400" b="1" i="1" dirty="0" err="1"/>
              <a:t>r</a:t>
            </a:r>
            <a:r>
              <a:rPr lang="he-IL" sz="2400" i="1" dirty="0"/>
              <a:t>.</a:t>
            </a:r>
            <a:endParaRPr lang="he-IL" sz="2400" dirty="0"/>
          </a:p>
          <a:p>
            <a:pPr marL="514350" indent="-514350" algn="r" rtl="1"/>
            <a:endParaRPr lang="he-IL" sz="2400" dirty="0"/>
          </a:p>
        </p:txBody>
      </p:sp>
      <p:pic>
        <p:nvPicPr>
          <p:cNvPr id="137223" name="Picture 7" descr="figure 7">
            <a:extLst>
              <a:ext uri="{FF2B5EF4-FFF2-40B4-BE49-F238E27FC236}">
                <a16:creationId xmlns:a16="http://schemas.microsoft.com/office/drawing/2014/main" id="{138E111F-4955-E16F-22C4-1EABE471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51325"/>
            <a:ext cx="57721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Matrix Chain Multiplication</a:t>
            </a:r>
            <a:r>
              <a:rPr lang="he-IL" sz="4400" dirty="0">
                <a:latin typeface="+mj-lt"/>
                <a:ea typeface="+mj-ea"/>
                <a:cs typeface="+mj-cs"/>
              </a:rPr>
              <a:t>- </a:t>
            </a:r>
            <a:r>
              <a:rPr lang="he-IL" sz="4400" dirty="0"/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קלט: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3</a:t>
            </a:r>
            <a:r>
              <a:rPr lang="he-IL" sz="2800" dirty="0"/>
              <a:t> מטריצות, 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/>
              <a:t>, A</a:t>
            </a:r>
            <a:r>
              <a:rPr lang="en-US" sz="2800" i="1" baseline="-25000" dirty="0"/>
              <a:t>2</a:t>
            </a:r>
            <a:r>
              <a:rPr lang="en-US" sz="2800" i="1" dirty="0"/>
              <a:t>, A</a:t>
            </a:r>
            <a:r>
              <a:rPr lang="en-US" sz="2800" i="1" baseline="-25000" dirty="0"/>
              <a:t>3</a:t>
            </a:r>
            <a:r>
              <a:rPr lang="he-IL" sz="2800" dirty="0"/>
              <a:t>,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0</a:t>
            </a:r>
            <a:r>
              <a:rPr lang="en-US" sz="2800" dirty="0"/>
              <a:t>=2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1</a:t>
            </a:r>
            <a:r>
              <a:rPr lang="en-US" sz="2800" dirty="0"/>
              <a:t>=5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2</a:t>
            </a:r>
            <a:r>
              <a:rPr lang="en-US" sz="2800" dirty="0"/>
              <a:t>=3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3</a:t>
            </a:r>
            <a:r>
              <a:rPr lang="en-US" sz="2800" dirty="0"/>
              <a:t>=4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/>
            <a:r>
              <a:rPr lang="he-IL" sz="2800" dirty="0"/>
              <a:t>שתי האפשרויות: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he-IL" sz="2800" i="1" dirty="0"/>
              <a:t>	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/>
              <a:t>(A</a:t>
            </a:r>
            <a:r>
              <a:rPr lang="en-US" sz="2800" i="1" baseline="-25000" dirty="0"/>
              <a:t>2</a:t>
            </a:r>
            <a:r>
              <a:rPr lang="en-US" sz="2800" i="1" dirty="0"/>
              <a:t>A</a:t>
            </a:r>
            <a:r>
              <a:rPr lang="en-US" sz="2800" i="1" baseline="-25000" dirty="0"/>
              <a:t>3</a:t>
            </a:r>
            <a:r>
              <a:rPr lang="en-US" sz="2800" i="1" dirty="0"/>
              <a:t>)</a:t>
            </a:r>
            <a:r>
              <a:rPr lang="he-IL" sz="2800" dirty="0"/>
              <a:t>: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en-US" sz="2800" dirty="0"/>
              <a:t>60+40=100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en-US" sz="2800" i="1" dirty="0"/>
              <a:t>	(A</a:t>
            </a:r>
            <a:r>
              <a:rPr lang="en-US" sz="2800" i="1" baseline="-25000" dirty="0"/>
              <a:t>1</a:t>
            </a:r>
            <a:r>
              <a:rPr lang="en-US" sz="2800" i="1" dirty="0"/>
              <a:t>A</a:t>
            </a:r>
            <a:r>
              <a:rPr lang="en-US" sz="2800" i="1" baseline="-25000" dirty="0"/>
              <a:t>2</a:t>
            </a:r>
            <a:r>
              <a:rPr lang="en-US" sz="2800" i="1" dirty="0"/>
              <a:t>)A</a:t>
            </a:r>
            <a:r>
              <a:rPr lang="en-US" sz="2800" i="1" baseline="-25000" dirty="0"/>
              <a:t>3</a:t>
            </a:r>
            <a:r>
              <a:rPr lang="he-IL" sz="2800" dirty="0"/>
              <a:t>: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en-US" sz="2800" dirty="0"/>
              <a:t>30+24=54</a:t>
            </a:r>
          </a:p>
          <a:p>
            <a:pPr marL="514350" indent="-514350" algn="r" rtl="1"/>
            <a:endParaRPr lang="he-IL" sz="2800" i="1" baseline="-25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הערות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	כפל מטריצות הוא אסוציאטיבי (אבל לא קומוטטיבי!), 	לכן אפשר למקם את הסוגריים כרצוננו, ולמזער את 	כמות החישובים הנדרשים.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	המטרה היא </a:t>
            </a:r>
            <a:r>
              <a:rPr lang="he-IL" sz="2800" b="1" dirty="0"/>
              <a:t>לא</a:t>
            </a:r>
            <a:r>
              <a:rPr lang="he-IL" sz="2800" dirty="0"/>
              <a:t> להכפיל את המטריצות, אלא </a:t>
            </a:r>
            <a:r>
              <a:rPr lang="he-IL" sz="2800" b="1" dirty="0"/>
              <a:t>רק</a:t>
            </a:r>
            <a:r>
              <a:rPr lang="he-IL" sz="2800" dirty="0"/>
              <a:t> לחשב 	את מיקום הסוגריים </a:t>
            </a:r>
            <a:r>
              <a:rPr lang="he-IL" sz="2800" dirty="0" err="1"/>
              <a:t>האופטימלי</a:t>
            </a:r>
            <a:r>
              <a:rPr lang="he-IL" sz="2800" dirty="0"/>
              <a:t>.</a:t>
            </a:r>
          </a:p>
          <a:p>
            <a:pPr marL="514350" indent="-514350" algn="r" rtl="1"/>
            <a:r>
              <a:rPr lang="he-IL" sz="2800" dirty="0"/>
              <a:t>		כלומר, הפלט הוא לא תוצאת ההכפלה, אלא מיקום 	סוגריים.</a:t>
            </a:r>
            <a:endParaRPr lang="he-IL" sz="2800" i="1" baseline="-25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cs typeface="+mj-cs"/>
              </a:rPr>
              <a:t>עוד שיטה בה משתמשים בפתרונות של </a:t>
            </a:r>
            <a:r>
              <a:rPr lang="he-IL" sz="2400" b="1" dirty="0">
                <a:cs typeface="+mj-cs"/>
              </a:rPr>
              <a:t>תתי בעיות </a:t>
            </a:r>
            <a:r>
              <a:rPr lang="he-IL" sz="2400" dirty="0">
                <a:cs typeface="+mj-cs"/>
              </a:rPr>
              <a:t>כדי לפתור את הבעיה.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/>
              <a:t>משתמשים בה לפתרון בעיות </a:t>
            </a:r>
            <a:r>
              <a:rPr lang="he-IL" sz="2400" b="1" dirty="0"/>
              <a:t>אופטימיזציה</a:t>
            </a:r>
            <a:r>
              <a:rPr lang="he-IL" sz="2400" dirty="0"/>
              <a:t> (אבל לא רק).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1. אפיון המבנה של פתרון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אופטימלי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נסמן ב- </a:t>
            </a:r>
            <a:r>
              <a:rPr lang="en-US" sz="2800" i="1" dirty="0"/>
              <a:t>m(</a:t>
            </a:r>
            <a:r>
              <a:rPr lang="en-US" sz="2800" i="1" dirty="0" err="1"/>
              <a:t>i,j</a:t>
            </a:r>
            <a:r>
              <a:rPr lang="en-US" sz="2800" i="1" dirty="0"/>
              <a:t>)</a:t>
            </a:r>
            <a:r>
              <a:rPr lang="he-IL" sz="2800" dirty="0"/>
              <a:t> את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he-IL" sz="2800" dirty="0" err="1"/>
              <a:t>האופטימלי</a:t>
            </a:r>
            <a:r>
              <a:rPr lang="he-IL" sz="2800" dirty="0"/>
              <a:t> הנדרשות על מנת לחשב את מכפלת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…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j</a:t>
            </a:r>
            <a:r>
              <a:rPr lang="he-IL" sz="2800" dirty="0"/>
              <a:t>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84188" y="3009900"/>
          <a:ext cx="80867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340100" imgH="660400" progId="Equation.3">
                  <p:embed/>
                </p:oleObj>
              </mc:Choice>
              <mc:Fallback>
                <p:oleObj name="Формула" r:id="rId2" imgW="3340100" imgH="660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09900"/>
                        <a:ext cx="808672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2. הגדרת פתרון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400" dirty="0">
                <a:latin typeface="+mj-lt"/>
                <a:ea typeface="+mj-ea"/>
                <a:cs typeface="+mj-cs"/>
              </a:rPr>
              <a:t> רקורסיבית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571612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MCM(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min=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for k=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y=MCM(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)+MCM(k+1,j)+d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if y&lt;min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min=y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return min</a:t>
            </a: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נוסחת נסיגה לזמן הריצה: 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6215106" cy="3500462"/>
          </a:xfrm>
          <a:prstGeom prst="roundRect">
            <a:avLst>
              <a:gd name="adj" fmla="val 913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642910" y="5214950"/>
          <a:ext cx="4572032" cy="101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43100" imgH="431800" progId="Equation.3">
                  <p:embed/>
                </p:oleObj>
              </mc:Choice>
              <mc:Fallback>
                <p:oleObj name="Формула" r:id="rId2" imgW="19431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214950"/>
                        <a:ext cx="4572032" cy="1016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33315"/>
              </p:ext>
            </p:extLst>
          </p:nvPr>
        </p:nvGraphicFramePr>
        <p:xfrm>
          <a:off x="414338" y="1282700"/>
          <a:ext cx="8291512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377880" imgH="1790640" progId="Equation.3">
                  <p:embed/>
                </p:oleObj>
              </mc:Choice>
              <mc:Fallback>
                <p:oleObj name="Формула" r:id="rId2" imgW="3377880" imgH="1790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1282700"/>
                        <a:ext cx="8291512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זמן הריצה של הפתרון הרקורסיבי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9662895">
            <a:off x="7190927" y="590241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6ED-88E3-0E2A-8AFF-AA1B9DA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652E-31A7-1647-7A73-48C0118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2 x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3 x 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5 x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2 x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4 x 3</a:t>
            </a:r>
          </a:p>
          <a:p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E3CE-E88A-DDB0-98EE-6E48413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0D36-C6A2-09EB-D0DB-CA55C60D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7DE88-51F2-9417-D46F-4A47427F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24" y="3789040"/>
            <a:ext cx="7411751" cy="1296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D7410-88A9-9607-03E1-AFD0533D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17638"/>
            <a:ext cx="241016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9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3. חישוב ערך פתרון </a:t>
            </a:r>
            <a:r>
              <a:rPr lang="he-IL" sz="40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>
                <a:latin typeface="+mj-lt"/>
                <a:ea typeface="+mj-ea"/>
                <a:cs typeface="+mj-cs"/>
              </a:rPr>
              <a:t> מלמטה למעלה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נחשב את הערכים </a:t>
            </a:r>
            <a:r>
              <a:rPr lang="en-US" sz="2800" i="1" dirty="0"/>
              <a:t>m(</a:t>
            </a:r>
            <a:r>
              <a:rPr lang="en-US" sz="2800" i="1" dirty="0" err="1"/>
              <a:t>i,j</a:t>
            </a:r>
            <a:r>
              <a:rPr lang="en-US" sz="2800" i="1" dirty="0"/>
              <a:t>)</a:t>
            </a:r>
            <a:r>
              <a:rPr lang="he-IL" sz="2800" dirty="0"/>
              <a:t> מלמטה למעלה</a:t>
            </a:r>
          </a:p>
          <a:p>
            <a:pPr marL="514350" indent="-514350" algn="r" rtl="1"/>
            <a:r>
              <a:rPr lang="he-IL" sz="2800" dirty="0"/>
              <a:t>(מהאלכסון הראשי, כלפי מעלה)</a:t>
            </a:r>
          </a:p>
          <a:p>
            <a:pPr marL="514350" indent="-514350" algn="r" rtl="1"/>
            <a:r>
              <a:rPr lang="he-IL" sz="2800" dirty="0"/>
              <a:t>ונשמור במטריצה.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קודם נחשב </a:t>
            </a:r>
            <a:r>
              <a:rPr lang="en-US" sz="2800" i="1" dirty="0"/>
              <a:t>m(</a:t>
            </a:r>
            <a:r>
              <a:rPr lang="en-US" sz="2800" i="1" dirty="0" err="1"/>
              <a:t>i,i</a:t>
            </a:r>
            <a:r>
              <a:rPr lang="en-US" sz="2800" i="1" dirty="0"/>
              <a:t>)</a:t>
            </a:r>
            <a:r>
              <a:rPr lang="he-IL" sz="2800" dirty="0"/>
              <a:t> לכל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</a:t>
            </a:r>
            <a:r>
              <a:rPr lang="he-IL" sz="2800" i="1" dirty="0"/>
              <a:t>.</a:t>
            </a:r>
            <a:endParaRPr lang="en-US" sz="2800" i="1" dirty="0"/>
          </a:p>
          <a:p>
            <a:pPr marL="514350" indent="-514350" algn="r" rtl="1"/>
            <a:r>
              <a:rPr lang="he-IL" sz="2800" dirty="0"/>
              <a:t>אחר כך </a:t>
            </a:r>
            <a:r>
              <a:rPr lang="en-US" sz="2800" i="1" dirty="0"/>
              <a:t>m(i,i+1)</a:t>
            </a:r>
            <a:r>
              <a:rPr lang="he-IL" sz="2800" i="1" dirty="0"/>
              <a:t> </a:t>
            </a:r>
            <a:r>
              <a:rPr lang="he-IL" sz="2800" dirty="0"/>
              <a:t>לכל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n-1</a:t>
            </a:r>
            <a:r>
              <a:rPr lang="he-IL" sz="2800" i="1" dirty="0"/>
              <a:t>.</a:t>
            </a:r>
          </a:p>
          <a:p>
            <a:pPr marL="514350" indent="-514350" algn="r" rtl="1"/>
            <a:r>
              <a:rPr lang="he-IL" sz="2800" dirty="0"/>
              <a:t>אחר כך </a:t>
            </a:r>
            <a:r>
              <a:rPr lang="en-US" sz="2800" i="1" dirty="0"/>
              <a:t>m(i,i+2)</a:t>
            </a:r>
            <a:r>
              <a:rPr lang="he-IL" sz="2800" i="1" dirty="0"/>
              <a:t> </a:t>
            </a:r>
            <a:r>
              <a:rPr lang="he-IL" sz="2800" dirty="0"/>
              <a:t>לכל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n-2</a:t>
            </a:r>
            <a:r>
              <a:rPr lang="he-IL" sz="2800" i="1" dirty="0"/>
              <a:t>.</a:t>
            </a:r>
          </a:p>
          <a:p>
            <a:pPr marL="514350" indent="-514350" algn="r" rtl="1"/>
            <a:r>
              <a:rPr lang="he-IL" sz="2800" i="1" dirty="0"/>
              <a:t>...</a:t>
            </a:r>
          </a:p>
          <a:p>
            <a:pPr marL="514350" indent="-514350" algn="r" rtl="1"/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m(</a:t>
            </a:r>
            <a:r>
              <a:rPr lang="en-US" sz="2800" i="1" dirty="0" err="1"/>
              <a:t>i,n</a:t>
            </a:r>
            <a:r>
              <a:rPr lang="en-US" sz="2800" i="1" dirty="0"/>
              <a:t>)</a:t>
            </a:r>
            <a:r>
              <a:rPr lang="he-IL" sz="2800" i="1" dirty="0"/>
              <a:t>, </a:t>
            </a:r>
            <a:r>
              <a:rPr lang="he-IL" sz="2800" dirty="0"/>
              <a:t>עבור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=1</a:t>
            </a:r>
            <a:r>
              <a:rPr lang="he-IL" sz="2800" i="1" dirty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500034" y="3344866"/>
          <a:ext cx="3292492" cy="222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27200" imgH="1168400" progId="Equation.3">
                  <p:embed/>
                </p:oleObj>
              </mc:Choice>
              <mc:Fallback>
                <p:oleObj name="Формула" r:id="rId2" imgW="1727200" imgH="116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344866"/>
                        <a:ext cx="3292492" cy="2227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מלבן מעוגל 10"/>
          <p:cNvSpPr/>
          <p:nvPr/>
        </p:nvSpPr>
        <p:spPr>
          <a:xfrm rot="2036609">
            <a:off x="287290" y="4346783"/>
            <a:ext cx="3863562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 rot="2036609">
            <a:off x="1011657" y="4182289"/>
            <a:ext cx="3110226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 rot="2036609">
            <a:off x="1612899" y="3969976"/>
            <a:ext cx="2476555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 rot="2036609">
            <a:off x="2984099" y="3518745"/>
            <a:ext cx="985241" cy="330865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1" animBg="1"/>
      <p:bldP spid="13" grpId="2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6996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DD7C5-E2EA-6D44-2BA4-55B81A345C96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</a:t>
            </a:r>
            <a:r>
              <a:rPr lang="en-US" sz="2800" dirty="0" err="1"/>
              <a:t>i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90269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02648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21435-2237-0048-08FE-A7807855004F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k=i+1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28238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34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973949-DBEE-30E5-67D6-3BABD2DA4B56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k=i+2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3519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06969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A22D1-DA62-0416-72E6-9BD749F8A055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k=j-1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970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i="1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=2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/>
              <a:t>=5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  <a:r>
              <a:rPr lang="en-US" sz="2400" dirty="0"/>
              <a:t>=3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3</a:t>
            </a:r>
            <a:r>
              <a:rPr lang="en-US" sz="2400" dirty="0"/>
              <a:t>=4</a:t>
            </a:r>
            <a:endParaRPr lang="he-IL" sz="2800" dirty="0"/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2428892" cy="372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57158" y="5072074"/>
          <a:ext cx="6159514" cy="121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3340100" imgH="660400" progId="Equation.3">
                  <p:embed/>
                </p:oleObj>
              </mc:Choice>
              <mc:Fallback>
                <p:oleObj name="Формула" r:id="rId3" imgW="3340100" imgH="660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072074"/>
                        <a:ext cx="6159514" cy="1218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>
                <a:cs typeface="+mj-cs"/>
              </a:rPr>
              <a:t>מתאימה לבעיות בהן: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/>
              <a:t>תכונת </a:t>
            </a:r>
            <a:r>
              <a:rPr lang="he-IL" sz="2400" dirty="0" err="1"/>
              <a:t>התת</a:t>
            </a:r>
            <a:r>
              <a:rPr lang="he-IL" sz="2400" dirty="0"/>
              <a:t>-מבנה </a:t>
            </a:r>
            <a:r>
              <a:rPr lang="he-IL" sz="2400" dirty="0" err="1"/>
              <a:t>האופטימלי</a:t>
            </a:r>
            <a:r>
              <a:rPr lang="he-IL" sz="2400" dirty="0"/>
              <a:t> </a:t>
            </a:r>
            <a:r>
              <a:rPr lang="he-IL" sz="2800" b="1" dirty="0">
                <a:solidFill>
                  <a:srgbClr val="008000"/>
                </a:solidFill>
              </a:rPr>
              <a:t>כן</a:t>
            </a:r>
            <a:r>
              <a:rPr lang="he-IL" sz="2800" dirty="0"/>
              <a:t> </a:t>
            </a:r>
            <a:r>
              <a:rPr lang="he-IL" sz="2400" dirty="0"/>
              <a:t>מתקיימת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תכונת הבחירה החמדנית </a:t>
            </a:r>
            <a:r>
              <a:rPr lang="he-IL" sz="2800" b="1" dirty="0">
                <a:solidFill>
                  <a:srgbClr val="FF0000"/>
                </a:solidFill>
                <a:cs typeface="+mj-cs"/>
              </a:rPr>
              <a:t>לא</a:t>
            </a:r>
            <a:r>
              <a:rPr lang="he-IL" sz="2400" dirty="0">
                <a:cs typeface="+mj-cs"/>
              </a:rPr>
              <a:t> מתקיימת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>
                <a:cs typeface="+mj-cs"/>
              </a:rPr>
              <a:t>נראה דוגמאות: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האיבר ה-</a:t>
            </a:r>
            <a:r>
              <a:rPr lang="en-US" sz="2400" dirty="0">
                <a:cs typeface="+mj-cs"/>
              </a:rPr>
              <a:t>n</a:t>
            </a:r>
            <a:r>
              <a:rPr lang="he-IL" sz="2400" dirty="0">
                <a:cs typeface="+mj-cs"/>
              </a:rPr>
              <a:t> בסדרת </a:t>
            </a:r>
            <a:r>
              <a:rPr lang="he-IL" sz="2400" dirty="0" err="1">
                <a:cs typeface="+mj-cs"/>
              </a:rPr>
              <a:t>פיבונצ'י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מקדמים בינומיים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מציאת תת-סדרה משותפת ארוכה ביותר- </a:t>
            </a:r>
            <a:r>
              <a:rPr lang="en-US" sz="2400" dirty="0">
                <a:cs typeface="+mj-cs"/>
              </a:rPr>
              <a:t>LCS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קביעת סדר הכפלת מטריצות- </a:t>
            </a:r>
            <a:r>
              <a:rPr lang="en-US" sz="2400" dirty="0">
                <a:cs typeface="+mj-cs"/>
              </a:rPr>
              <a:t>Matrix Chain Multiplication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בעיית התרמיל בשלמים- </a:t>
            </a:r>
            <a:r>
              <a:rPr lang="en-US" sz="2400" dirty="0">
                <a:cs typeface="+mj-cs"/>
              </a:rPr>
              <a:t>Integer Knapsack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ההסתברות לניצחון ב</a:t>
            </a:r>
            <a:r>
              <a:rPr lang="en-US" sz="2400" dirty="0">
                <a:cs typeface="+mj-cs"/>
              </a:rPr>
              <a:t>World Series</a:t>
            </a:r>
            <a:endParaRPr lang="he-IL" sz="2400" dirty="0">
              <a:cs typeface="+mj-cs"/>
            </a:endParaRPr>
          </a:p>
        </p:txBody>
      </p:sp>
      <p:sp>
        <p:nvSpPr>
          <p:cNvPr id="7" name="סוגר מסולסל ימני 6"/>
          <p:cNvSpPr/>
          <p:nvPr/>
        </p:nvSpPr>
        <p:spPr>
          <a:xfrm>
            <a:off x="7358082" y="4572008"/>
            <a:ext cx="285752" cy="1000132"/>
          </a:xfrm>
          <a:prstGeom prst="rightBrace">
            <a:avLst>
              <a:gd name="adj1" fmla="val 337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7597688">
            <a:off x="7328434" y="48874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solidFill>
                  <a:srgbClr val="4F81BD"/>
                </a:solidFill>
              </a:rPr>
              <a:t>אופטימיזציה</a:t>
            </a:r>
            <a:endParaRPr lang="en-US" b="1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-71462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האלגוריתם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14282" y="500042"/>
            <a:ext cx="78581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MCM(d)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n=length(d)-1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]=0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to n-len+1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  j=i+len-1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for k=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q=m[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]+m[k+1,j]+d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if q&lt;m[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]=q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  s[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]=k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m,s</a:t>
            </a:r>
            <a:endParaRPr lang="he-IL" sz="24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Symbol"/>
              </a:rPr>
              <a:t>מה זמן הריצה?</a:t>
            </a: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Symbol"/>
              </a:rPr>
              <a:t>כמה מקום?</a:t>
            </a:r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0" name="מלבן מעוגל 9"/>
          <p:cNvSpPr/>
          <p:nvPr/>
        </p:nvSpPr>
        <p:spPr>
          <a:xfrm>
            <a:off x="142844" y="357166"/>
            <a:ext cx="6215106" cy="539371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662895">
            <a:off x="4277013" y="499421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פולינומיאלי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500034" y="2928934"/>
            <a:ext cx="6000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A”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aseline="-250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“(“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s,i,s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]+1,j)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“)”</a:t>
            </a: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4. בניית פתרון </a:t>
            </a:r>
            <a:r>
              <a:rPr lang="he-IL" sz="40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>
                <a:latin typeface="+mj-lt"/>
                <a:ea typeface="+mj-ea"/>
                <a:cs typeface="+mj-cs"/>
              </a:rPr>
              <a:t> מתוך המידע המחושב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נכתוב אלגוריתם רקורסיבי המדפיס את סדרת המטריצות עם סוגריים במקומות </a:t>
            </a:r>
            <a:r>
              <a:rPr lang="he-IL" sz="2800" dirty="0" err="1"/>
              <a:t>האופטימליים</a:t>
            </a:r>
            <a:r>
              <a:rPr lang="he-IL" sz="2800" dirty="0"/>
              <a:t> שנקבעו במערך </a:t>
            </a:r>
            <a:r>
              <a:rPr lang="en-US" sz="2800" dirty="0"/>
              <a:t>s</a:t>
            </a:r>
            <a:r>
              <a:rPr lang="he-IL" sz="2800" dirty="0"/>
              <a:t>: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מעוגל 8"/>
          <p:cNvSpPr/>
          <p:nvPr/>
        </p:nvSpPr>
        <p:spPr>
          <a:xfrm>
            <a:off x="428596" y="2786057"/>
            <a:ext cx="6215106" cy="325057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דוגמא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en-US" sz="2800" dirty="0"/>
              <a:t>d=[30,35,15,5,10,20,25]</a:t>
            </a:r>
            <a:endParaRPr lang="he-IL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D338-8267-33EB-5259-B794D0C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Introduction to the String Distance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4E9-656A-58E1-4AB2-95668CA5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Description of the problem: Measuring the distance between two strings, typically defined as the minimum number of operations required to transform one string into the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Operations: Insertion, deletion, substitution.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8F5E-1CE0-A72C-EFAB-D9D604D4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D087-579B-75B1-21B3-F1AA3C1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3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492-70E8-4F4C-6632-413366D6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Use Dynamic Programming?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7C61-2F8B-C871-8187-71DA9ADC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Explanation of dynamic programming (DP) as an optimization over plain recursion.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DP stores the results of subproblems to avoid recomputing them, making it efficient for the string distance problem.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2187-FEEF-40D9-B6F7-0DF5261B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9EDD5-91E0-549D-4BC9-854A815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0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CE12-D544-D486-D995-8459ECC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Understanding the Problem with 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2E35-7AE3-F1CC-46C4-D817B59E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Introduce a simple example, e.g., transforming "kitten" into "sitting".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the concept of edit distance and operations involved.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B84A1-BB8F-8D88-E43F-F86C4497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37D8C-3A41-AB99-1C27-679CD87A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5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C4E8-D8F1-8A11-F7BE-FA138FA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Dynamic Programming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62C-B5F1-ECF8-906D-950F64F9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Introduce the DP table (2D matrix) concept, with rows as one string and columns as the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how each cell in the table represents the edit distance between substrings.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2E88-3F69-1D2C-9641-F57C94F8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2E16-4835-08F1-CADA-66A7840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6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9356-79CC-328C-0D1D-1FFB63F5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Algorithm Explanation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8280-A6F4-1671-263D-2B976D77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Step-by-step explanation of filling the DP table.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 cases: Filling out the first row and column.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Recursive formula: DP[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][j] = min(DP[i-1][j-1] + cost of substitution, DP[i-1][j] + 1, DP[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][j-1] + 1).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the decision for each operation (insert, delete, substitute).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5637-FAC7-E2F7-58B7-2764AA3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EEF51-F39C-07BB-AA9F-449A7828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9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A4A3-F844-28A4-BC22-0FA732FA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Walkthrough with the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EB0-173C-8515-1D93-C380663C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the algorithm to the "kitten" → "sitting" example, filling the DP table step by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 how to trace back from the final cell to understand the sequence of operations.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7789-0F2C-98B8-A91B-5F6CA9CB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11D02-35F5-C67C-74CD-9C0D4B46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6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57-6A31-EA12-B02D-3288A4CB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84F8-9A91-F4DF-59B0-A47B641F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the time and space complexity of the algorithm: O(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for both, where m and n are the lengths of the two strings.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Recap the importance of dynamic programming in solving the string distance problem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Encourage exploration of variations, e.g., allowing different costs for operations or extending to more complex transformations.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6F70-3C5E-05CB-FE04-D05049F1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בוריס לואנט - מכללה אקדמית אשקלון - תשפ"ד 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5090B-E64F-5D5B-6E7A-B636B6FD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סדרת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28596" y="1357298"/>
          <a:ext cx="5357850" cy="96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27300" imgH="457200" progId="Equation.3">
                  <p:embed/>
                </p:oleObj>
              </mc:Choice>
              <mc:Fallback>
                <p:oleObj name="Формула" r:id="rId2" imgW="25273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298"/>
                        <a:ext cx="5357850" cy="969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World Series Odds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שתי קבוצות, </a:t>
            </a:r>
            <a:r>
              <a:rPr lang="en-US" sz="2800" dirty="0"/>
              <a:t>A</a:t>
            </a:r>
            <a:r>
              <a:rPr lang="he-IL" sz="2800" dirty="0"/>
              <a:t>,</a:t>
            </a:r>
            <a:r>
              <a:rPr lang="en-US" sz="2800" dirty="0"/>
              <a:t>B</a:t>
            </a:r>
            <a:r>
              <a:rPr lang="he-IL" sz="2800" dirty="0"/>
              <a:t>, משחקות זו מול זו, סדרת משחקים. הראשונה לנצח </a:t>
            </a:r>
            <a:r>
              <a:rPr lang="en-US" sz="2800" dirty="0"/>
              <a:t>n</a:t>
            </a:r>
            <a:r>
              <a:rPr lang="he-IL" sz="2800" dirty="0"/>
              <a:t> משחקים, היא המנצחת.</a:t>
            </a:r>
          </a:p>
          <a:p>
            <a:pPr marL="514350" indent="-514350" algn="r" rtl="1"/>
            <a:r>
              <a:rPr lang="he-IL" sz="2800" dirty="0"/>
              <a:t>	בכל משחק, ההסתברות של כל אחת לנצח, היא </a:t>
            </a:r>
            <a:r>
              <a:rPr lang="en-US" sz="2800" dirty="0"/>
              <a:t>0.5</a:t>
            </a:r>
            <a:r>
              <a:rPr lang="he-IL" sz="2800" dirty="0"/>
              <a:t>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המטרה:</a:t>
            </a:r>
          </a:p>
          <a:p>
            <a:pPr marL="514350" indent="-514350" algn="r" rtl="1"/>
            <a:r>
              <a:rPr lang="he-IL" sz="2800" dirty="0"/>
              <a:t>	לחשב את ההסתברות ש</a:t>
            </a:r>
            <a:r>
              <a:rPr lang="en-US" sz="2800" dirty="0"/>
              <a:t>A</a:t>
            </a:r>
            <a:r>
              <a:rPr lang="he-IL" sz="2800" dirty="0"/>
              <a:t> תנצח.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הערה: זאת </a:t>
            </a:r>
            <a:r>
              <a:rPr lang="he-IL" sz="2800" b="1" dirty="0"/>
              <a:t>לא </a:t>
            </a:r>
            <a:r>
              <a:rPr lang="he-IL" sz="2800" dirty="0"/>
              <a:t>בעיית אופטימיזציה!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פורמליזציה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בכל שלב בסדרת המשחקים, נסמן: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 err="1"/>
              <a:t>i</a:t>
            </a:r>
            <a:r>
              <a:rPr lang="he-IL" sz="2800" dirty="0"/>
              <a:t>- מספר המשחקים ש</a:t>
            </a:r>
            <a:r>
              <a:rPr lang="en-US" sz="2800" dirty="0"/>
              <a:t>A</a:t>
            </a:r>
            <a:r>
              <a:rPr lang="he-IL" sz="2800" dirty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j</a:t>
            </a:r>
            <a:r>
              <a:rPr lang="he-IL" sz="2800" dirty="0"/>
              <a:t>- מספר המשחקים ש</a:t>
            </a:r>
            <a:r>
              <a:rPr lang="en-US" sz="2800" dirty="0"/>
              <a:t>B</a:t>
            </a:r>
            <a:r>
              <a:rPr lang="he-IL" sz="2800" dirty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p(</a:t>
            </a:r>
            <a:r>
              <a:rPr lang="en-US" sz="2800" dirty="0" err="1"/>
              <a:t>i,j</a:t>
            </a:r>
            <a:r>
              <a:rPr lang="en-US" sz="2800" dirty="0"/>
              <a:t>)</a:t>
            </a:r>
            <a:r>
              <a:rPr lang="he-IL" sz="2800" dirty="0"/>
              <a:t>- ההסתברות ש</a:t>
            </a:r>
            <a:r>
              <a:rPr lang="en-US" sz="2800" dirty="0"/>
              <a:t>A</a:t>
            </a:r>
            <a:r>
              <a:rPr lang="he-IL" sz="2800" dirty="0"/>
              <a:t> תנצח בסדרה, אם היא צריכה עוד </a:t>
            </a:r>
            <a:r>
              <a:rPr lang="en-US" sz="2800" dirty="0" err="1"/>
              <a:t>i</a:t>
            </a:r>
            <a:r>
              <a:rPr lang="he-IL" sz="2800" dirty="0"/>
              <a:t> משחקים על מנת לנצח, ו</a:t>
            </a:r>
            <a:r>
              <a:rPr lang="en-US" sz="2800" dirty="0"/>
              <a:t>B</a:t>
            </a:r>
            <a:r>
              <a:rPr lang="he-IL" sz="2800" dirty="0"/>
              <a:t> צריכה עוד </a:t>
            </a:r>
            <a:r>
              <a:rPr lang="en-US" sz="2800" dirty="0"/>
              <a:t>j</a:t>
            </a:r>
            <a:r>
              <a:rPr lang="he-IL" sz="2800" dirty="0"/>
              <a:t> משחקים על מנת לנצח.</a:t>
            </a:r>
          </a:p>
          <a:p>
            <a:pPr marL="514350" indent="-514350" algn="r" rtl="1"/>
            <a:r>
              <a:rPr lang="he-IL" sz="2800" dirty="0"/>
              <a:t>המטרה:</a:t>
            </a:r>
          </a:p>
          <a:p>
            <a:pPr marL="514350" indent="-514350" algn="r" rtl="1"/>
            <a:r>
              <a:rPr lang="he-IL" sz="2800" dirty="0"/>
              <a:t>	לחשב את </a:t>
            </a:r>
            <a:r>
              <a:rPr lang="en-US" sz="2800" dirty="0"/>
              <a:t>p(</a:t>
            </a:r>
            <a:r>
              <a:rPr lang="en-US" sz="2800" dirty="0" err="1"/>
              <a:t>n,n</a:t>
            </a:r>
            <a:r>
              <a:rPr lang="en-US" sz="2800" dirty="0"/>
              <a:t>)</a:t>
            </a:r>
            <a:r>
              <a:rPr lang="he-IL" sz="2800" dirty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מבנה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2000240"/>
          <a:ext cx="7583530" cy="178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022600" imgH="711200" progId="Equation.3">
                  <p:embed/>
                </p:oleObj>
              </mc:Choice>
              <mc:Fallback>
                <p:oleObj name="Формула" r:id="rId2" imgW="3022600" imgH="71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000240"/>
                        <a:ext cx="7583530" cy="178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075" y="1857364"/>
            <a:ext cx="5543313" cy="19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מהו זמן הריצה?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מהו זמן הריצה?</a:t>
            </a:r>
          </a:p>
        </p:txBody>
      </p:sp>
      <p:grpSp>
        <p:nvGrpSpPr>
          <p:cNvPr id="12" name="קבוצה 11"/>
          <p:cNvGrpSpPr/>
          <p:nvPr/>
        </p:nvGrpSpPr>
        <p:grpSpPr>
          <a:xfrm>
            <a:off x="571472" y="1142984"/>
            <a:ext cx="4900636" cy="3509098"/>
            <a:chOff x="571472" y="1142984"/>
            <a:chExt cx="4900636" cy="3509098"/>
          </a:xfrm>
        </p:grpSpPr>
        <p:pic>
          <p:nvPicPr>
            <p:cNvPr id="133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142984"/>
              <a:ext cx="4900636" cy="3509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3643306" y="1142984"/>
              <a:ext cx="1819648" cy="2286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714612" y="4143380"/>
              <a:ext cx="264320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 </a:t>
            </a:r>
            <a:r>
              <a:rPr lang="en-US" sz="4400" dirty="0">
                <a:latin typeface="+mj-lt"/>
                <a:ea typeface="+mj-ea"/>
                <a:cs typeface="+mj-cs"/>
              </a:rPr>
              <a:t>n=4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מהי התשובה הסופית?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852" y="1500174"/>
            <a:ext cx="2821861" cy="26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5984" y="120228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0       1         2       3        4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4546" y="785794"/>
            <a:ext cx="419104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      0</a:t>
            </a:r>
          </a:p>
          <a:p>
            <a:pPr>
              <a:lnSpc>
                <a:spcPct val="200000"/>
              </a:lnSpc>
            </a:pPr>
            <a:r>
              <a:rPr lang="en-US" b="1" dirty="0"/>
              <a:t>1         2       3        4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הפרד ומשול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n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1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  return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return Fib(n-1)+Fib(n-2)</a:t>
            </a:r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l"/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נוסחת נסיגה לזמן הריצה: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00034" y="3786190"/>
          <a:ext cx="4598821" cy="50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41500" imgH="203200" progId="Equation.3">
                  <p:embed/>
                </p:oleObj>
              </mc:Choice>
              <mc:Fallback>
                <p:oleObj name="Формула" r:id="rId2" imgW="18415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786190"/>
                        <a:ext cx="4598821" cy="507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מלבן מעוגל 11"/>
          <p:cNvSpPr/>
          <p:nvPr/>
        </p:nvSpPr>
        <p:spPr>
          <a:xfrm>
            <a:off x="428596" y="1428736"/>
            <a:ext cx="5072098" cy="192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Fib(5)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8" name="אליפסה 27"/>
          <p:cNvSpPr/>
          <p:nvPr/>
        </p:nvSpPr>
        <p:spPr>
          <a:xfrm>
            <a:off x="7472370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6286512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30" name="אליפסה 29"/>
          <p:cNvSpPr/>
          <p:nvPr/>
        </p:nvSpPr>
        <p:spPr>
          <a:xfrm>
            <a:off x="8001024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31" name="אליפסה 30"/>
          <p:cNvSpPr/>
          <p:nvPr/>
        </p:nvSpPr>
        <p:spPr>
          <a:xfrm>
            <a:off x="6858016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29" idx="0"/>
            <a:endCxn id="18" idx="4"/>
          </p:cNvCxnSpPr>
          <p:nvPr/>
        </p:nvCxnSpPr>
        <p:spPr>
          <a:xfrm rot="5400000" flipH="1" flipV="1">
            <a:off x="6858016" y="3893347"/>
            <a:ext cx="500066" cy="571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28" idx="0"/>
            <a:endCxn id="18" idx="4"/>
          </p:cNvCxnSpPr>
          <p:nvPr/>
        </p:nvCxnSpPr>
        <p:spPr>
          <a:xfrm rot="16200000" flipV="1">
            <a:off x="745094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28" idx="4"/>
            <a:endCxn id="31" idx="0"/>
          </p:cNvCxnSpPr>
          <p:nvPr/>
        </p:nvCxnSpPr>
        <p:spPr>
          <a:xfrm rot="5400000">
            <a:off x="7450945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>
            <a:stCxn id="28" idx="4"/>
            <a:endCxn id="30" idx="0"/>
          </p:cNvCxnSpPr>
          <p:nvPr/>
        </p:nvCxnSpPr>
        <p:spPr>
          <a:xfrm rot="16200000" flipH="1">
            <a:off x="8022449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אליפסה 79"/>
          <p:cNvSpPr/>
          <p:nvPr/>
        </p:nvSpPr>
        <p:spPr>
          <a:xfrm>
            <a:off x="7394351" y="435769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אליפסה 38"/>
          <p:cNvSpPr/>
          <p:nvPr/>
        </p:nvSpPr>
        <p:spPr>
          <a:xfrm>
            <a:off x="1357290" y="2500306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אליפסה 39"/>
          <p:cNvSpPr/>
          <p:nvPr/>
        </p:nvSpPr>
        <p:spPr>
          <a:xfrm>
            <a:off x="6786578" y="3286124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78" grpId="0" animBg="1"/>
      <p:bldP spid="79" grpId="0" animBg="1"/>
      <p:bldP spid="80" grpId="0" animBg="1"/>
      <p:bldP spid="81" grpId="0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פתרון נוסחת הנסיגה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285720" y="1357298"/>
          <a:ext cx="6273834" cy="468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52700" imgH="1905000" progId="Equation.3">
                  <p:embed/>
                </p:oleObj>
              </mc:Choice>
              <mc:Fallback>
                <p:oleObj name="Формула" r:id="rId2" imgW="2552700" imgH="190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298"/>
                        <a:ext cx="6273834" cy="4686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 rot="19662895">
            <a:off x="1953798" y="5396534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f[0]=0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f[1]=1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=2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  f[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]=f[i-1]+f[i-2]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return f[n]</a:t>
            </a:r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זמן הריצה?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5072098" cy="2571768"/>
          </a:xfrm>
          <a:prstGeom prst="roundRect">
            <a:avLst>
              <a:gd name="adj" fmla="val 13822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662895">
            <a:off x="1974557" y="546825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לינארי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>
                <a:solidFill>
                  <a:schemeClr val="tx1"/>
                </a:solidFill>
                <a:cs typeface="+mj-cs"/>
              </a:rPr>
              <a:t>אלגוריתמים 1- ד"ר בוריס לואנט - מכללה אקדמית אשקלון - תשפ"ד 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392238" y="1316029"/>
          <a:ext cx="2287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79500" imgH="457200" progId="Equation.3">
                  <p:embed/>
                </p:oleObj>
              </mc:Choice>
              <mc:Fallback>
                <p:oleObj name="Формула" r:id="rId2" imgW="10795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316029"/>
                        <a:ext cx="228758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2786058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שימושים:</a:t>
            </a:r>
          </a:p>
          <a:p>
            <a:pPr algn="r" rtl="1"/>
            <a:endParaRPr lang="he-IL" sz="2000" dirty="0"/>
          </a:p>
          <a:p>
            <a:pPr algn="r" rtl="1">
              <a:buFont typeface="Arial" pitchFamily="34" charset="0"/>
              <a:buChar char="•"/>
            </a:pPr>
            <a:r>
              <a:rPr lang="he-IL" sz="2000" dirty="0" err="1"/>
              <a:t>קומיבנטוריקה</a:t>
            </a:r>
            <a:r>
              <a:rPr lang="he-IL" sz="2000" dirty="0"/>
              <a:t>: מספר האפשרויות לבחור </a:t>
            </a:r>
            <a:r>
              <a:rPr lang="en-US" sz="2000" dirty="0"/>
              <a:t>k</a:t>
            </a:r>
            <a:r>
              <a:rPr lang="he-IL" sz="2000" dirty="0"/>
              <a:t> עצמים מתוך </a:t>
            </a:r>
            <a:r>
              <a:rPr lang="en-US" sz="2000" dirty="0"/>
              <a:t>n</a:t>
            </a:r>
            <a:r>
              <a:rPr lang="he-IL" sz="2000" dirty="0"/>
              <a:t> עצמים, ללא חשיבות לסדר ביניהם.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/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אלגברה: </a:t>
            </a:r>
            <a:endParaRPr lang="en-US" sz="2000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4429124" y="4143380"/>
          <a:ext cx="2714644" cy="85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47800" imgH="457200" progId="Equation.3">
                  <p:embed/>
                </p:oleObj>
              </mc:Choice>
              <mc:Fallback>
                <p:oleObj name="Формула" r:id="rId4" imgW="14478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143380"/>
                        <a:ext cx="2714644" cy="858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9200</TotalTime>
  <Words>2343</Words>
  <Application>Microsoft Office PowerPoint</Application>
  <PresentationFormat>On-screen Show (4:3)</PresentationFormat>
  <Paragraphs>389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Courier New</vt:lpstr>
      <vt:lpstr>Mathematica1</vt:lpstr>
      <vt:lpstr>Söhne</vt:lpstr>
      <vt:lpstr>Symbol</vt:lpstr>
      <vt:lpstr>Times New Roman</vt:lpstr>
      <vt:lpstr>ערכת נושא Office</vt:lpstr>
      <vt:lpstr>Формула</vt:lpstr>
      <vt:lpstr>משוואה</vt:lpstr>
      <vt:lpstr>תכנות דינמי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</vt:lpstr>
      <vt:lpstr>PowerPoint Presentation</vt:lpstr>
      <vt:lpstr>דוגמא</vt:lpstr>
      <vt:lpstr>דוגמא</vt:lpstr>
      <vt:lpstr>דוגמא</vt:lpstr>
      <vt:lpstr>דוגמא</vt:lpstr>
      <vt:lpstr>PowerPoint Presentation</vt:lpstr>
      <vt:lpstr>PowerPoint Presentation</vt:lpstr>
      <vt:lpstr>PowerPoint Presentation</vt:lpstr>
      <vt:lpstr>PowerPoint Presentation</vt:lpstr>
      <vt:lpstr>Introduction to the String Distance Problem</vt:lpstr>
      <vt:lpstr>Why Use Dynamic Programming?</vt:lpstr>
      <vt:lpstr>Understanding the Problem with an Example</vt:lpstr>
      <vt:lpstr>Dynamic Programming Approach</vt:lpstr>
      <vt:lpstr>Algorithm Explanation</vt:lpstr>
      <vt:lpstr>Walkthrough with the Example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Boris Levant</cp:lastModifiedBy>
  <cp:revision>872</cp:revision>
  <dcterms:created xsi:type="dcterms:W3CDTF">2014-10-06T00:43:48Z</dcterms:created>
  <dcterms:modified xsi:type="dcterms:W3CDTF">2024-02-17T23:17:59Z</dcterms:modified>
</cp:coreProperties>
</file>