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78" r:id="rId5"/>
    <p:sldId id="281" r:id="rId6"/>
    <p:sldId id="279" r:id="rId7"/>
    <p:sldId id="280" r:id="rId8"/>
    <p:sldId id="259" r:id="rId9"/>
    <p:sldId id="261" r:id="rId10"/>
    <p:sldId id="262" r:id="rId11"/>
    <p:sldId id="263" r:id="rId12"/>
    <p:sldId id="26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F81BD"/>
    <a:srgbClr val="FFFF00"/>
    <a:srgbClr val="000000"/>
    <a:srgbClr val="769BC8"/>
    <a:srgbClr val="19F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 smtClean="0"/>
              <a:t>עץ פורש </a:t>
            </a:r>
            <a:r>
              <a:rPr lang="he-IL" dirty="0" err="1" smtClean="0"/>
              <a:t>מינימלי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Minimum Spanning Tree (MST)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גנרי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1" name="קבוצה 10"/>
          <p:cNvGrpSpPr/>
          <p:nvPr/>
        </p:nvGrpSpPr>
        <p:grpSpPr>
          <a:xfrm>
            <a:off x="571472" y="1785926"/>
            <a:ext cx="6878781" cy="1738320"/>
            <a:chOff x="571472" y="1785926"/>
            <a:chExt cx="6878781" cy="1738320"/>
          </a:xfrm>
        </p:grpSpPr>
        <p:pic>
          <p:nvPicPr>
            <p:cNvPr id="1402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1785926"/>
              <a:ext cx="6878781" cy="1738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מלבן 9"/>
            <p:cNvSpPr/>
            <p:nvPr/>
          </p:nvSpPr>
          <p:spPr>
            <a:xfrm>
              <a:off x="3000364" y="2857496"/>
              <a:ext cx="21431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אובייקט 6"/>
            <p:cNvGraphicFramePr>
              <a:graphicFrameLocks noChangeAspect="1"/>
            </p:cNvGraphicFramePr>
            <p:nvPr/>
          </p:nvGraphicFramePr>
          <p:xfrm>
            <a:off x="2954451" y="2832831"/>
            <a:ext cx="344488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21" name="Формула" r:id="rId4" imgW="164880" imgH="126720" progId="Equation.3">
                    <p:embed/>
                  </p:oleObj>
                </mc:Choice>
                <mc:Fallback>
                  <p:oleObj name="Формула" r:id="rId4" imgW="164880" imgH="1267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451" y="2832831"/>
                          <a:ext cx="344488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איך מוצאים צלע בטוחה?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נכיר שתי שיטות, שתיהן חמדניות: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cs typeface="+mj-cs"/>
              </a:rPr>
              <a:t>Kruskal</a:t>
            </a:r>
            <a:endParaRPr lang="en-US" sz="2400" dirty="0" smtClean="0">
              <a:cs typeface="+mj-cs"/>
            </a:endParaRP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Prim</a:t>
            </a:r>
            <a:endParaRPr lang="he-IL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חתך- </a:t>
            </a:r>
            <a:r>
              <a:rPr lang="en-US" sz="2400" b="1" dirty="0" smtClean="0">
                <a:cs typeface="+mj-cs"/>
              </a:rPr>
              <a:t>cut</a:t>
            </a:r>
            <a:r>
              <a:rPr lang="he-IL" sz="2400" b="1" dirty="0" smtClean="0">
                <a:cs typeface="+mj-cs"/>
              </a:rPr>
              <a:t>-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(</a:t>
            </a:r>
            <a:r>
              <a:rPr lang="en-US" sz="2400" i="1" dirty="0" smtClean="0">
                <a:cs typeface="+mj-cs"/>
              </a:rPr>
              <a:t>X,Y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 הוא חלוקה של קבוצת הקדקודים לשתי קבוצות, </a:t>
            </a:r>
            <a:r>
              <a:rPr lang="en-US" sz="2400" i="1" dirty="0" smtClean="0">
                <a:cs typeface="+mj-cs"/>
              </a:rPr>
              <a:t>X</a:t>
            </a:r>
            <a:r>
              <a:rPr lang="en-US" sz="2400" dirty="0" smtClean="0">
                <a:cs typeface="+mj-cs"/>
              </a:rPr>
              <a:t>, </a:t>
            </a:r>
            <a:r>
              <a:rPr lang="en-US" sz="2400" i="1" dirty="0" smtClean="0">
                <a:cs typeface="+mj-cs"/>
              </a:rPr>
              <a:t>Y=V-X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צלע </a:t>
            </a:r>
            <a:r>
              <a:rPr lang="en-US" sz="2400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 </a:t>
            </a:r>
            <a:r>
              <a:rPr lang="he-IL" sz="2400" b="1" dirty="0" smtClean="0">
                <a:cs typeface="+mj-cs"/>
              </a:rPr>
              <a:t>חוצה</a:t>
            </a:r>
            <a:r>
              <a:rPr lang="he-IL" sz="2400" dirty="0" smtClean="0">
                <a:cs typeface="+mj-cs"/>
              </a:rPr>
              <a:t> את החתך, אם                   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חתך </a:t>
            </a:r>
            <a:r>
              <a:rPr lang="he-IL" sz="2400" b="1" dirty="0" smtClean="0">
                <a:cs typeface="+mj-cs"/>
              </a:rPr>
              <a:t>מכבד</a:t>
            </a:r>
            <a:r>
              <a:rPr lang="he-IL" sz="2400" dirty="0" smtClean="0">
                <a:cs typeface="+mj-cs"/>
              </a:rPr>
              <a:t> קבוצת צלעות 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, אם אף צלע של 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 לא חוצה את החתך.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צלע קלה</a:t>
            </a:r>
            <a:r>
              <a:rPr lang="he-IL" sz="2400" dirty="0" smtClean="0">
                <a:cs typeface="+mj-cs"/>
              </a:rPr>
              <a:t> היא צלע 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en-US" sz="2400" i="1" dirty="0" smtClean="0">
                <a:cs typeface="+mj-cs"/>
              </a:rPr>
              <a:t>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החוצה חתך 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, ובעלת משקל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מבין כל הצלעות החוצות חתך זה.</a:t>
            </a:r>
            <a:endParaRPr lang="he-IL" sz="2400" b="1" dirty="0" smtClean="0"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3643306" y="2726343"/>
          <a:ext cx="142876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3" name="Формула" r:id="rId3" imgW="761760" imgH="190440" progId="Equation.3">
                  <p:embed/>
                </p:oleObj>
              </mc:Choice>
              <mc:Fallback>
                <p:oleObj name="Формула" r:id="rId3" imgW="76176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726343"/>
                        <a:ext cx="142876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33617" y="4262449"/>
            <a:ext cx="2667011" cy="202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יהי </a:t>
            </a:r>
            <a:r>
              <a:rPr lang="en-US" sz="2400" i="1" dirty="0" smtClean="0">
                <a:cs typeface="+mj-cs"/>
              </a:rPr>
              <a:t>G=(V,E)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גרף </a:t>
            </a:r>
            <a:r>
              <a:rPr lang="he-IL" sz="2400" dirty="0" err="1" smtClean="0">
                <a:cs typeface="+mj-cs"/>
              </a:rPr>
              <a:t>קשיר</a:t>
            </a:r>
            <a:r>
              <a:rPr lang="he-IL" sz="2400" dirty="0" smtClean="0">
                <a:cs typeface="+mj-cs"/>
              </a:rPr>
              <a:t>, לא מכוון, עם משקלות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ℝ              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תהי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A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תת קבוצה של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E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המוכלת בעץ פורש </a:t>
            </a:r>
            <a:r>
              <a:rPr lang="he-IL" sz="2400" dirty="0" err="1" smtClean="0">
                <a:latin typeface="Cambria Math" pitchFamily="18" charset="0"/>
                <a:ea typeface="Cambria Math" pitchFamily="18" charset="0"/>
                <a:cs typeface="+mj-cs"/>
              </a:rPr>
              <a:t>מינימלי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כלשהו של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G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, ותהי </a:t>
            </a:r>
            <a:r>
              <a:rPr lang="en-US" sz="2400" i="1" dirty="0" smtClean="0">
                <a:ea typeface="Cambria Math" pitchFamily="18" charset="0"/>
                <a:cs typeface="+mj-cs"/>
              </a:rPr>
              <a:t>(S,V-S)</a:t>
            </a:r>
            <a:r>
              <a:rPr lang="he-IL" sz="2400" i="1" dirty="0" smtClean="0">
                <a:ea typeface="Cambria Math" pitchFamily="18" charset="0"/>
                <a:cs typeface="+mj-cs"/>
              </a:rPr>
              <a:t>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חתך כלשהו המכבד את הצלעות של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A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, ותהי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u,v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)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צלע קלה החוצה את החתך </a:t>
            </a:r>
            <a:r>
              <a:rPr lang="en-US" sz="2400" i="1" dirty="0" smtClean="0">
                <a:ea typeface="Cambria Math" pitchFamily="18" charset="0"/>
              </a:rPr>
              <a:t>(S,V-S)</a:t>
            </a:r>
            <a:r>
              <a:rPr lang="he-IL" sz="2400" i="1" dirty="0" smtClean="0">
                <a:ea typeface="Cambria Math" pitchFamily="18" charset="0"/>
              </a:rPr>
              <a:t>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אזי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u,v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)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צלע בטוחה.</a:t>
            </a:r>
            <a:endParaRPr lang="he-IL" sz="24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טענה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1928794" y="1569412"/>
          <a:ext cx="1150717" cy="37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Формула" r:id="rId3" imgW="545760" imgH="177480" progId="Equation.3">
                  <p:embed/>
                </p:oleObj>
              </mc:Choice>
              <mc:Fallback>
                <p:oleObj name="Формула" r:id="rId3" imgW="5457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569412"/>
                        <a:ext cx="1150717" cy="374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0" y="1428736"/>
            <a:ext cx="8858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יהי </a:t>
            </a:r>
            <a:r>
              <a:rPr lang="en-US" sz="2400" i="1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 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המכיל את 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יש להראות שקיים 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(אולי אחר), המכיל את                    .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אם                 , סיימנו.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אם                 , נראה שיש 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אחר, </a:t>
            </a:r>
            <a:r>
              <a:rPr lang="en-US" sz="2400" i="1" dirty="0" smtClean="0">
                <a:cs typeface="+mj-cs"/>
              </a:rPr>
              <a:t>T’</a:t>
            </a:r>
            <a:r>
              <a:rPr lang="he-IL" sz="2400" dirty="0" smtClean="0">
                <a:cs typeface="+mj-cs"/>
              </a:rPr>
              <a:t>, כך ש                            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 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הוכחה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1015617" y="2125052"/>
          <a:ext cx="1531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6" name="Формула" r:id="rId3" imgW="736560" imgH="215640" progId="Equation.3">
                  <p:embed/>
                </p:oleObj>
              </mc:Choice>
              <mc:Fallback>
                <p:oleObj name="Формула" r:id="rId3" imgW="7365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617" y="2125052"/>
                        <a:ext cx="153193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7043650" y="2702780"/>
          <a:ext cx="12938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7" name="Формула" r:id="rId5" imgW="622080" imgH="203040" progId="Equation.3">
                  <p:embed/>
                </p:oleObj>
              </mc:Choice>
              <mc:Fallback>
                <p:oleObj name="Формула" r:id="rId5" imgW="622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650" y="2702780"/>
                        <a:ext cx="1293812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7064401" y="3247657"/>
          <a:ext cx="12938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8" name="Формула" r:id="rId7" imgW="622080" imgH="203040" progId="Equation.3">
                  <p:embed/>
                </p:oleObj>
              </mc:Choice>
              <mc:Fallback>
                <p:oleObj name="Формула" r:id="rId7" imgW="6220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401" y="3247657"/>
                        <a:ext cx="129381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263510" y="3215786"/>
          <a:ext cx="2165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9" name="Формула" r:id="rId9" imgW="1041120" imgH="215640" progId="Equation.3">
                  <p:embed/>
                </p:oleObj>
              </mc:Choice>
              <mc:Fallback>
                <p:oleObj name="Формула" r:id="rId9" imgW="1041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10" y="3215786"/>
                        <a:ext cx="21653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0" y="1428736"/>
            <a:ext cx="8858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הצלע 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en-US" sz="2400" i="1" dirty="0" smtClean="0">
                <a:cs typeface="+mj-cs"/>
              </a:rPr>
              <a:t>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יוצרת מעגל ב</a:t>
            </a:r>
            <a:r>
              <a:rPr lang="en-US" sz="2400" i="1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 (מדוע?)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מכיוון שהקדקודים </a:t>
            </a:r>
            <a:r>
              <a:rPr lang="en-US" sz="2400" i="1" dirty="0" smtClean="0">
                <a:cs typeface="+mj-cs"/>
              </a:rPr>
              <a:t>u</a:t>
            </a:r>
            <a:r>
              <a:rPr lang="en-US" sz="2400" dirty="0" smtClean="0">
                <a:cs typeface="+mj-cs"/>
              </a:rPr>
              <a:t>, </a:t>
            </a:r>
            <a:r>
              <a:rPr lang="en-US" sz="2400" i="1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 הם בצדדים שונים של החתך, קיימת צלע בעץ שחוצה את החתך (מדוע?).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נסמן אותה 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x,y</a:t>
            </a:r>
            <a:r>
              <a:rPr lang="en-US" sz="2400" i="1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הצלע 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x,y</a:t>
            </a:r>
            <a:r>
              <a:rPr lang="en-US" sz="2400" i="1" dirty="0" smtClean="0">
                <a:cs typeface="+mj-cs"/>
              </a:rPr>
              <a:t>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אינה ב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 (מדוע?)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לכן, אם נוריד מ</a:t>
            </a:r>
            <a:r>
              <a:rPr lang="en-US" sz="2400" i="1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 את 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x,y</a:t>
            </a:r>
            <a:r>
              <a:rPr lang="en-US" sz="2400" i="1" dirty="0" smtClean="0">
                <a:cs typeface="+mj-cs"/>
              </a:rPr>
              <a:t>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ונוסיף את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en-US" sz="2400" i="1" dirty="0" smtClean="0">
                <a:cs typeface="+mj-cs"/>
              </a:rPr>
              <a:t>) </a:t>
            </a:r>
            <a:r>
              <a:rPr lang="he-IL" sz="2400" dirty="0" smtClean="0">
                <a:cs typeface="+mj-cs"/>
              </a:rPr>
              <a:t>, נקבל עץ פורש אחר </a:t>
            </a:r>
            <a:r>
              <a:rPr lang="en-US" sz="2400" i="1" dirty="0" smtClean="0">
                <a:cs typeface="+mj-cs"/>
              </a:rPr>
              <a:t>T’</a:t>
            </a:r>
            <a:r>
              <a:rPr lang="he-IL" sz="2400" dirty="0" smtClean="0">
                <a:cs typeface="+mj-cs"/>
              </a:rPr>
              <a:t> (מדוע?), המכיל את                   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עץ זה גם הוא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(מדוע?).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מ.ש.ל.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המשך הוכחה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065670"/>
              </p:ext>
            </p:extLst>
          </p:nvPr>
        </p:nvGraphicFramePr>
        <p:xfrm>
          <a:off x="6300192" y="4886922"/>
          <a:ext cx="1413448" cy="41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Формула" r:id="rId3" imgW="736560" imgH="215640" progId="Equation.3">
                  <p:embed/>
                </p:oleObj>
              </mc:Choice>
              <mc:Fallback>
                <p:oleObj name="Формула" r:id="rId3" imgW="73656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886922"/>
                        <a:ext cx="1413448" cy="414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האלגוריתם של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Kruskal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74" y="1285860"/>
            <a:ext cx="6728970" cy="169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מלבן 7"/>
          <p:cNvSpPr/>
          <p:nvPr/>
        </p:nvSpPr>
        <p:spPr>
          <a:xfrm>
            <a:off x="557674" y="3356992"/>
            <a:ext cx="7514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הסבר:</a:t>
            </a:r>
          </a:p>
          <a:p>
            <a:pPr algn="r" rtl="1"/>
            <a:r>
              <a:rPr lang="he-IL" sz="2400" dirty="0" smtClean="0">
                <a:cs typeface="+mj-cs"/>
              </a:rPr>
              <a:t>אם 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he-IL" sz="2400" dirty="0" smtClean="0">
                <a:cs typeface="+mj-cs"/>
              </a:rPr>
              <a:t> הם ברכיבי קשירות שונים של </a:t>
            </a:r>
            <a:r>
              <a:rPr lang="en-US" sz="2400" i="1" dirty="0" smtClean="0">
                <a:cs typeface="+mj-cs"/>
              </a:rPr>
              <a:t>(V,A)</a:t>
            </a:r>
            <a:r>
              <a:rPr lang="he-IL" sz="2400" dirty="0" smtClean="0">
                <a:cs typeface="+mj-cs"/>
              </a:rPr>
              <a:t>, אזי יש לנו חתך </a:t>
            </a:r>
            <a:r>
              <a:rPr lang="en-US" sz="2400" i="1" dirty="0" err="1" smtClean="0">
                <a:cs typeface="+mj-cs"/>
              </a:rPr>
              <a:t>C</a:t>
            </a:r>
            <a:r>
              <a:rPr lang="en-US" sz="2400" i="1" baseline="-25000" dirty="0" err="1" smtClean="0">
                <a:cs typeface="+mj-cs"/>
              </a:rPr>
              <a:t>u</a:t>
            </a:r>
            <a:r>
              <a:rPr lang="en-US" sz="2400" i="1" dirty="0" err="1" smtClean="0">
                <a:cs typeface="+mj-cs"/>
              </a:rPr>
              <a:t>,V</a:t>
            </a:r>
            <a:r>
              <a:rPr lang="en-US" sz="2400" i="1" dirty="0" smtClean="0">
                <a:cs typeface="+mj-cs"/>
              </a:rPr>
              <a:t>-C</a:t>
            </a:r>
            <a:r>
              <a:rPr lang="en-US" sz="2400" i="1" baseline="-25000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 (כאשר </a:t>
            </a:r>
            <a:r>
              <a:rPr lang="en-US" sz="2400" i="1" dirty="0" smtClean="0">
                <a:cs typeface="+mj-cs"/>
              </a:rPr>
              <a:t>C</a:t>
            </a:r>
            <a:r>
              <a:rPr lang="en-US" sz="2400" i="1" baseline="-25000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 הוא רכיב הקשירות של </a:t>
            </a:r>
            <a:r>
              <a:rPr lang="en-US" sz="2400" i="1" dirty="0" smtClean="0">
                <a:cs typeface="+mj-cs"/>
              </a:rPr>
              <a:t>(V,A) 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המכיל את </a:t>
            </a:r>
            <a:r>
              <a:rPr lang="en-US" sz="2400" i="1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), המכבד את 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, ולכן הצלע 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en-US" sz="2400" i="1" dirty="0" smtClean="0">
                <a:cs typeface="+mj-cs"/>
              </a:rPr>
              <a:t>) 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היא צלע בטוחה (בתור צלע קלה החוצה את החתך, מהטענה הקודמת).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957262"/>
            <a:ext cx="6096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/>
          <a:srcRect r="8455"/>
          <a:stretch>
            <a:fillRect/>
          </a:stretch>
        </p:blipFill>
        <p:spPr bwMode="auto">
          <a:xfrm>
            <a:off x="1012236" y="3386154"/>
            <a:ext cx="6060094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המשך 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62579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זמן הריצה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785786" y="3418834"/>
            <a:ext cx="7286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תלוי מימוש!</a:t>
            </a:r>
          </a:p>
          <a:p>
            <a:pPr algn="r" rtl="1"/>
            <a:r>
              <a:rPr lang="he-IL" sz="2400" dirty="0" smtClean="0">
                <a:cs typeface="+mj-cs"/>
              </a:rPr>
              <a:t>איך נבדוק שייכות לרכיבי קשירות שונים?!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74" y="1285860"/>
            <a:ext cx="6728970" cy="169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יהי </a:t>
            </a:r>
            <a:r>
              <a:rPr lang="en-US" sz="2400" i="1" dirty="0" smtClean="0">
                <a:cs typeface="+mj-cs"/>
              </a:rPr>
              <a:t>G=(V,E)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גרף </a:t>
            </a:r>
            <a:r>
              <a:rPr lang="he-IL" sz="2400" dirty="0" err="1" smtClean="0">
                <a:cs typeface="+mj-cs"/>
              </a:rPr>
              <a:t>קשיר</a:t>
            </a:r>
            <a:r>
              <a:rPr lang="he-IL" sz="2400" dirty="0" smtClean="0">
                <a:cs typeface="+mj-cs"/>
              </a:rPr>
              <a:t>, לא מכוון, עם משקלות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ℝ              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  <a:cs typeface="+mj-cs"/>
              </a:rPr>
              <a:t>עץ פורש </a:t>
            </a:r>
            <a:r>
              <a:rPr lang="he-IL" sz="2400" b="1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  <a:cs typeface="+mj-cs"/>
              </a:rPr>
              <a:t>מינימלי</a:t>
            </a:r>
            <a:r>
              <a:rPr lang="he-IL" sz="2400" b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  <a:cs typeface="+mj-cs"/>
              </a:rPr>
              <a:t>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T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, הוא עץ פורש עם משקל </a:t>
            </a:r>
            <a:r>
              <a:rPr lang="he-IL" sz="2400" dirty="0" err="1" smtClean="0">
                <a:latin typeface="Cambria Math" pitchFamily="18" charset="0"/>
                <a:ea typeface="Cambria Math" pitchFamily="18" charset="0"/>
                <a:cs typeface="+mj-cs"/>
              </a:rPr>
              <a:t>מינימלי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, כאשר משקל העץ מוגדר:                             .</a:t>
            </a: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928794" y="1569412"/>
          <a:ext cx="1150717" cy="37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Формула" r:id="rId3" imgW="545760" imgH="177480" progId="Equation.3">
                  <p:embed/>
                </p:oleObj>
              </mc:Choice>
              <mc:Fallback>
                <p:oleObj name="Формула" r:id="rId3" imgW="545760" imgH="177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569412"/>
                        <a:ext cx="1150717" cy="374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5332433" y="2635249"/>
          <a:ext cx="21685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Формула" r:id="rId5" imgW="1028520" imgH="342720" progId="Equation.3">
                  <p:embed/>
                </p:oleObj>
              </mc:Choice>
              <mc:Fallback>
                <p:oleObj name="Формула" r:id="rId5" imgW="102852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33" y="2635249"/>
                        <a:ext cx="216852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תזכורת-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Union-Find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428736"/>
            <a:ext cx="82153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מבנה נתונים של </a:t>
            </a:r>
            <a:r>
              <a:rPr lang="en-US" sz="2400" dirty="0" smtClean="0">
                <a:cs typeface="+mj-cs"/>
              </a:rPr>
              <a:t>Union-Find</a:t>
            </a:r>
            <a:r>
              <a:rPr lang="he-IL" sz="2400" dirty="0" smtClean="0">
                <a:cs typeface="+mj-cs"/>
              </a:rPr>
              <a:t> נועד לטפל באוסף של קבוצות זרות: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err="1" smtClean="0">
                <a:cs typeface="+mj-cs"/>
              </a:rPr>
              <a:t>בהנתן</a:t>
            </a:r>
            <a:r>
              <a:rPr lang="he-IL" sz="2400" dirty="0" smtClean="0">
                <a:cs typeface="+mj-cs"/>
              </a:rPr>
              <a:t> קבוצה </a:t>
            </a:r>
            <a:r>
              <a:rPr lang="en-US" sz="2400" i="1" dirty="0" smtClean="0">
                <a:cs typeface="+mj-cs"/>
              </a:rPr>
              <a:t>S</a:t>
            </a:r>
            <a:r>
              <a:rPr lang="he-IL" sz="2400" dirty="0" smtClean="0">
                <a:cs typeface="+mj-cs"/>
              </a:rPr>
              <a:t> של</a:t>
            </a:r>
            <a:r>
              <a:rPr lang="en-US" sz="2400" i="1" dirty="0" smtClean="0">
                <a:cs typeface="+mj-cs"/>
              </a:rPr>
              <a:t>n</a:t>
            </a:r>
            <a:r>
              <a:rPr lang="en-US" sz="2400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 איברים, מתחזקים חלוקה של </a:t>
            </a:r>
            <a:r>
              <a:rPr lang="en-US" sz="2400" i="1" dirty="0" smtClean="0">
                <a:cs typeface="+mj-cs"/>
              </a:rPr>
              <a:t>S</a:t>
            </a:r>
            <a:r>
              <a:rPr lang="he-IL" sz="2400" dirty="0" smtClean="0">
                <a:cs typeface="+mj-cs"/>
              </a:rPr>
              <a:t> לתתי קבוצות</a:t>
            </a:r>
          </a:p>
          <a:p>
            <a:pPr algn="r" rtl="1">
              <a:lnSpc>
                <a:spcPct val="150000"/>
              </a:lnSpc>
            </a:pPr>
            <a:r>
              <a:rPr lang="en-US" sz="2400" i="1" dirty="0" smtClean="0">
                <a:cs typeface="+mj-cs"/>
              </a:rPr>
              <a:t>S</a:t>
            </a:r>
            <a:r>
              <a:rPr lang="en-US" sz="2400" i="1" baseline="-25000" dirty="0" smtClean="0">
                <a:cs typeface="+mj-cs"/>
              </a:rPr>
              <a:t>1</a:t>
            </a:r>
            <a:r>
              <a:rPr lang="en-US" sz="2400" i="1" dirty="0" smtClean="0">
                <a:cs typeface="+mj-cs"/>
              </a:rPr>
              <a:t>, S</a:t>
            </a:r>
            <a:r>
              <a:rPr lang="en-US" sz="2400" i="1" baseline="-25000" dirty="0" smtClean="0">
                <a:cs typeface="+mj-cs"/>
              </a:rPr>
              <a:t>2</a:t>
            </a:r>
            <a:r>
              <a:rPr lang="en-US" sz="2400" i="1" dirty="0" smtClean="0">
                <a:cs typeface="+mj-cs"/>
              </a:rPr>
              <a:t>, …, </a:t>
            </a:r>
            <a:r>
              <a:rPr lang="en-US" sz="2400" i="1" dirty="0" err="1" smtClean="0">
                <a:cs typeface="+mj-cs"/>
              </a:rPr>
              <a:t>S</a:t>
            </a:r>
            <a:r>
              <a:rPr lang="en-US" sz="2400" i="1" baseline="-25000" dirty="0" err="1" smtClean="0">
                <a:cs typeface="+mj-cs"/>
              </a:rPr>
              <a:t>k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הפעולות על מבנה הנתונים הן: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Union(</a:t>
            </a:r>
            <a:r>
              <a:rPr lang="en-US" sz="2400" i="1" dirty="0" err="1" smtClean="0">
                <a:cs typeface="+mj-cs"/>
              </a:rPr>
              <a:t>x</a:t>
            </a:r>
            <a:r>
              <a:rPr lang="en-US" sz="2400" dirty="0" err="1" smtClean="0">
                <a:cs typeface="+mj-cs"/>
              </a:rPr>
              <a:t>,</a:t>
            </a:r>
            <a:r>
              <a:rPr lang="en-US" sz="2400" i="1" dirty="0" err="1" smtClean="0">
                <a:cs typeface="+mj-cs"/>
              </a:rPr>
              <a:t>y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- איחוד של הקבוצות </a:t>
            </a:r>
            <a:r>
              <a:rPr lang="en-US" sz="2400" i="1" dirty="0" smtClean="0">
                <a:cs typeface="+mj-cs"/>
              </a:rPr>
              <a:t>S</a:t>
            </a:r>
            <a:r>
              <a:rPr lang="en-US" sz="2400" i="1" baseline="-25000" dirty="0" smtClean="0">
                <a:cs typeface="+mj-cs"/>
              </a:rPr>
              <a:t>i</a:t>
            </a:r>
            <a:r>
              <a:rPr lang="en-US" sz="2400" dirty="0" smtClean="0">
                <a:cs typeface="+mj-cs"/>
              </a:rPr>
              <a:t>, </a:t>
            </a:r>
            <a:r>
              <a:rPr lang="en-US" sz="2400" i="1" dirty="0" err="1" smtClean="0">
                <a:cs typeface="+mj-cs"/>
              </a:rPr>
              <a:t>S</a:t>
            </a:r>
            <a:r>
              <a:rPr lang="en-US" sz="2400" i="1" baseline="-25000" dirty="0" err="1" smtClean="0">
                <a:cs typeface="+mj-cs"/>
              </a:rPr>
              <a:t>j</a:t>
            </a:r>
            <a:r>
              <a:rPr lang="he-IL" sz="2400" dirty="0" smtClean="0">
                <a:cs typeface="+mj-cs"/>
              </a:rPr>
              <a:t> כך ש                       .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Find(x)</a:t>
            </a:r>
            <a:r>
              <a:rPr lang="he-IL" sz="2400" dirty="0" smtClean="0">
                <a:cs typeface="+mj-cs"/>
              </a:rPr>
              <a:t>- מחזיר נציג של הקבוצה </a:t>
            </a:r>
            <a:r>
              <a:rPr lang="en-US" sz="2400" i="1" dirty="0" smtClean="0">
                <a:cs typeface="+mj-cs"/>
              </a:rPr>
              <a:t>S</a:t>
            </a:r>
            <a:r>
              <a:rPr lang="en-US" sz="2400" i="1" baseline="-25000" dirty="0" smtClean="0">
                <a:cs typeface="+mj-cs"/>
              </a:rPr>
              <a:t>i</a:t>
            </a:r>
            <a:r>
              <a:rPr lang="he-IL" sz="2400" dirty="0" smtClean="0">
                <a:cs typeface="+mj-cs"/>
              </a:rPr>
              <a:t> בה נמצא </a:t>
            </a:r>
            <a:r>
              <a:rPr lang="en-US" sz="2400" i="1" dirty="0" smtClean="0">
                <a:cs typeface="+mj-cs"/>
              </a:rPr>
              <a:t>x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ניתן לממש מבנה נתונים זה כך שכל פעולה לוקחת זמן משוערך </a:t>
            </a:r>
            <a:r>
              <a:rPr lang="en-US" sz="2400" dirty="0" smtClean="0">
                <a:cs typeface="+mj-cs"/>
              </a:rPr>
              <a:t>(amortized)</a:t>
            </a: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O(</a:t>
            </a:r>
            <a:r>
              <a:rPr lang="el-GR" sz="2400" dirty="0" smtClean="0">
                <a:latin typeface="Cambria Math"/>
                <a:ea typeface="Cambria Math"/>
                <a:cs typeface="+mj-cs"/>
              </a:rPr>
              <a:t>α</a:t>
            </a:r>
            <a:r>
              <a:rPr lang="en-US" sz="2400" dirty="0" smtClean="0">
                <a:latin typeface="Cambria Math"/>
                <a:ea typeface="Cambria Math"/>
                <a:cs typeface="+mj-cs"/>
              </a:rPr>
              <a:t>(</a:t>
            </a:r>
            <a:r>
              <a:rPr lang="en-US" sz="2400" i="1" dirty="0" smtClean="0">
                <a:latin typeface="Cambria Math"/>
                <a:ea typeface="Cambria Math"/>
                <a:cs typeface="+mj-cs"/>
              </a:rPr>
              <a:t>n</a:t>
            </a:r>
            <a:r>
              <a:rPr lang="en-US" sz="2400" dirty="0" smtClean="0">
                <a:latin typeface="Cambria Math"/>
                <a:ea typeface="Cambria Math"/>
                <a:cs typeface="+mj-cs"/>
              </a:rPr>
              <a:t>))</a:t>
            </a:r>
            <a:r>
              <a:rPr lang="he-IL" sz="2400" dirty="0" smtClean="0">
                <a:latin typeface="Cambria Math"/>
                <a:ea typeface="Cambria Math"/>
                <a:cs typeface="+mj-cs"/>
              </a:rPr>
              <a:t>, כאשר </a:t>
            </a:r>
            <a:r>
              <a:rPr lang="el-GR" sz="2400" dirty="0" smtClean="0">
                <a:latin typeface="Cambria Math"/>
                <a:ea typeface="Cambria Math"/>
              </a:rPr>
              <a:t>α</a:t>
            </a:r>
            <a:r>
              <a:rPr lang="he-IL" sz="2400" dirty="0" smtClean="0">
                <a:latin typeface="Cambria Math"/>
                <a:ea typeface="Cambria Math"/>
              </a:rPr>
              <a:t> היא </a:t>
            </a:r>
            <a:r>
              <a:rPr lang="he-IL" sz="2400" dirty="0" err="1" smtClean="0">
                <a:latin typeface="Cambria Math"/>
                <a:ea typeface="Cambria Math"/>
              </a:rPr>
              <a:t>פונקציית</a:t>
            </a:r>
            <a:r>
              <a:rPr lang="he-IL" sz="24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Ackermann</a:t>
            </a:r>
            <a:r>
              <a:rPr lang="he-IL" sz="2400" dirty="0" smtClean="0">
                <a:latin typeface="Cambria Math"/>
                <a:ea typeface="Cambria Math"/>
              </a:rPr>
              <a:t> ההפוכה.</a:t>
            </a:r>
            <a:endParaRPr lang="he-IL" sz="2400" dirty="0" smtClean="0">
              <a:cs typeface="+mj-cs"/>
            </a:endParaRP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2095494" y="3571880"/>
          <a:ext cx="16906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4" name="Формула" r:id="rId3" imgW="812520" imgH="241200" progId="Equation.3">
                  <p:embed/>
                </p:oleObj>
              </mc:Choice>
              <mc:Fallback>
                <p:oleObj name="Формула" r:id="rId3" imgW="8125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94" y="3571880"/>
                        <a:ext cx="16906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Kruskal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עם מימוש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Union-Find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428736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נשתמש במבנה נתונים של קבוצות זרות כדי לתחזק את רכיבי הקשירות של </a:t>
            </a:r>
            <a:r>
              <a:rPr lang="en-US" sz="2400" dirty="0" smtClean="0">
                <a:cs typeface="+mj-cs"/>
              </a:rPr>
              <a:t>(V,A)</a:t>
            </a:r>
            <a:r>
              <a:rPr lang="he-IL" sz="2400" dirty="0" smtClean="0">
                <a:cs typeface="+mj-cs"/>
              </a:rPr>
              <a:t> לאורך הרצת האלגוריתם.</a:t>
            </a:r>
          </a:p>
          <a:p>
            <a:pPr algn="r" rtl="1"/>
            <a:r>
              <a:rPr lang="he-IL" sz="2400" dirty="0" smtClean="0">
                <a:cs typeface="+mj-cs"/>
              </a:rPr>
              <a:t>מתחילים מ-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רכיבי קשירות (כמספר הקדקודים)</a:t>
            </a:r>
          </a:p>
          <a:p>
            <a:pPr algn="r" rtl="1"/>
            <a:r>
              <a:rPr lang="he-IL" sz="2400" dirty="0" smtClean="0">
                <a:cs typeface="+mj-cs"/>
              </a:rPr>
              <a:t>ובכל שלב מוסיפים צלע (</a:t>
            </a:r>
            <a:r>
              <a:rPr lang="en-US" sz="2400" dirty="0" smtClean="0">
                <a:cs typeface="+mj-cs"/>
              </a:rPr>
              <a:t>n-1</a:t>
            </a:r>
            <a:r>
              <a:rPr lang="he-IL" sz="2400" dirty="0" smtClean="0">
                <a:cs typeface="+mj-cs"/>
              </a:rPr>
              <a:t> פעמים- מדוע?) עד שמקבלים רכיב קשירות אחד, שהוא 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.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650" y="3929066"/>
            <a:ext cx="7270374" cy="185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זמן הריצה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3429000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err="1" smtClean="0">
                <a:cs typeface="+mj-cs"/>
              </a:rPr>
              <a:t>בהנתן</a:t>
            </a:r>
            <a:r>
              <a:rPr lang="he-IL" sz="2400" dirty="0" smtClean="0">
                <a:cs typeface="+mj-cs"/>
              </a:rPr>
              <a:t> גרף עם </a:t>
            </a:r>
            <a:r>
              <a:rPr lang="en-US" sz="2400" i="1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קדקודים, </a:t>
            </a:r>
            <a:r>
              <a:rPr lang="en-US" sz="2400" i="1" dirty="0" smtClean="0">
                <a:cs typeface="+mj-cs"/>
              </a:rPr>
              <a:t>m</a:t>
            </a:r>
            <a:r>
              <a:rPr lang="he-IL" sz="2400" dirty="0" smtClean="0">
                <a:cs typeface="+mj-cs"/>
              </a:rPr>
              <a:t> צלעות: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מיון הצלעות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i="1" dirty="0" err="1" smtClean="0">
                <a:cs typeface="+mj-cs"/>
              </a:rPr>
              <a:t>m</a:t>
            </a:r>
            <a:r>
              <a:rPr lang="en-US" sz="2400" dirty="0" err="1" smtClean="0">
                <a:cs typeface="+mj-cs"/>
              </a:rPr>
              <a:t>log</a:t>
            </a:r>
            <a:r>
              <a:rPr lang="en-US" sz="2400" i="1" dirty="0" err="1" smtClean="0">
                <a:cs typeface="+mj-cs"/>
              </a:rPr>
              <a:t>m</a:t>
            </a:r>
            <a:r>
              <a:rPr lang="en-US" sz="2400" dirty="0" smtClean="0">
                <a:cs typeface="+mj-cs"/>
              </a:rPr>
              <a:t>)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O(</a:t>
            </a:r>
            <a:r>
              <a:rPr lang="en-US" sz="2400" i="1" dirty="0" smtClean="0">
                <a:cs typeface="+mj-cs"/>
              </a:rPr>
              <a:t>m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 פעולות </a:t>
            </a:r>
            <a:r>
              <a:rPr lang="en-US" sz="2400" dirty="0" smtClean="0">
                <a:cs typeface="+mj-cs"/>
              </a:rPr>
              <a:t>Find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i="1" dirty="0" smtClean="0">
                <a:cs typeface="+mj-cs"/>
              </a:rPr>
              <a:t>n-1</a:t>
            </a:r>
            <a:r>
              <a:rPr lang="he-IL" sz="2400" dirty="0" smtClean="0">
                <a:cs typeface="+mj-cs"/>
              </a:rPr>
              <a:t> פעולות </a:t>
            </a:r>
            <a:r>
              <a:rPr lang="en-US" sz="2400" dirty="0" smtClean="0">
                <a:cs typeface="+mj-cs"/>
              </a:rPr>
              <a:t>Union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סה"כ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i="1" dirty="0" err="1" smtClean="0">
                <a:cs typeface="+mj-cs"/>
              </a:rPr>
              <a:t>m</a:t>
            </a:r>
            <a:r>
              <a:rPr lang="en-US" sz="2400" dirty="0" err="1" smtClean="0">
                <a:cs typeface="+mj-cs"/>
              </a:rPr>
              <a:t>log</a:t>
            </a:r>
            <a:r>
              <a:rPr lang="en-US" sz="2400" i="1" dirty="0" err="1" smtClean="0">
                <a:cs typeface="+mj-cs"/>
              </a:rPr>
              <a:t>m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.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270374" cy="185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האלגוריתם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Prim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214422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הרעיון: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הקבוצה 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 מהווה עץ, לאורך כל הדרך.</a:t>
            </a:r>
          </a:p>
          <a:p>
            <a:pPr algn="r" rtl="1"/>
            <a:r>
              <a:rPr lang="he-IL" sz="2400" dirty="0" smtClean="0">
                <a:cs typeface="+mj-cs"/>
              </a:rPr>
              <a:t>בכל פעם מוסיפים את הצלע בעלת המשקל הנמוך ביותר, מבין הצלעות המחברות קדקודים שנמצאים כבר בעץ, לקדקודים </a:t>
            </a:r>
            <a:r>
              <a:rPr lang="he-IL" sz="2400" smtClean="0">
                <a:cs typeface="+mj-cs"/>
              </a:rPr>
              <a:t>שעדיין לא נמצאים </a:t>
            </a:r>
            <a:r>
              <a:rPr lang="he-IL" sz="2400" dirty="0" smtClean="0">
                <a:cs typeface="+mj-cs"/>
              </a:rPr>
              <a:t>בעץ.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37497"/>
            <a:ext cx="5905524" cy="604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מימוש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071546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השאלה היא, איך לבחור בצורה יעילה את </a:t>
            </a:r>
            <a:r>
              <a:rPr lang="he-IL" sz="2400" smtClean="0">
                <a:cs typeface="+mj-cs"/>
              </a:rPr>
              <a:t>הצלע הבאה </a:t>
            </a:r>
            <a:r>
              <a:rPr lang="he-IL" sz="2400" dirty="0" smtClean="0">
                <a:cs typeface="+mj-cs"/>
              </a:rPr>
              <a:t>להוספה.</a:t>
            </a:r>
          </a:p>
          <a:p>
            <a:pPr algn="r" rtl="1"/>
            <a:r>
              <a:rPr lang="he-IL" sz="2400" dirty="0" smtClean="0">
                <a:cs typeface="+mj-cs"/>
              </a:rPr>
              <a:t>נשתמש בתור קדימויות, שבו בכל שלב נמצאים רק הקדקודים שעדיין לא נמצאים בעץ.</a:t>
            </a:r>
          </a:p>
          <a:p>
            <a:pPr algn="r" rtl="1"/>
            <a:r>
              <a:rPr lang="he-IL" sz="2400" dirty="0" smtClean="0">
                <a:cs typeface="+mj-cs"/>
              </a:rPr>
              <a:t>הערך לפיו התור מתנהל יהיה המשקל הנמוך ביותר של צלע המחבר קדקוד זה לעץ.</a:t>
            </a: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38916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זמן 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38916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מלבן 7"/>
          <p:cNvSpPr/>
          <p:nvPr/>
        </p:nvSpPr>
        <p:spPr>
          <a:xfrm>
            <a:off x="571472" y="446753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אם נממש את תור הקדימויות בעזרת ערימה, נקבל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i="1" smtClean="0">
                <a:cs typeface="+mj-cs"/>
              </a:rPr>
              <a:t>m</a:t>
            </a:r>
            <a:r>
              <a:rPr lang="en-US" sz="2400" smtClean="0">
                <a:cs typeface="+mj-cs"/>
              </a:rPr>
              <a:t>log</a:t>
            </a:r>
            <a:r>
              <a:rPr lang="en-US" sz="2400" i="1" smtClean="0">
                <a:cs typeface="+mj-cs"/>
              </a:rPr>
              <a:t>n</a:t>
            </a:r>
            <a:r>
              <a:rPr lang="en-US" sz="240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</a:t>
            </a:r>
            <a:r>
              <a:rPr lang="he-IL" sz="4400" dirty="0">
                <a:latin typeface="+mj-lt"/>
                <a:ea typeface="+mj-ea"/>
                <a:cs typeface="+mj-cs"/>
              </a:rPr>
              <a:t>ו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857224" y="4509120"/>
            <a:ext cx="785818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>
                <a:latin typeface="Cambria Math" pitchFamily="18" charset="0"/>
                <a:ea typeface="Cambria Math" pitchFamily="18" charset="0"/>
                <a:cs typeface="+mj-cs"/>
              </a:rPr>
              <a:t>מתוך ויקיפדיה,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+mj-cs"/>
              </a:rPr>
              <a:t>Minimum Spanning Tree</a:t>
            </a:r>
            <a:endParaRPr lang="he-IL" dirty="0" smtClean="0">
              <a:latin typeface="Cambria Math" pitchFamily="18" charset="0"/>
              <a:ea typeface="Cambria Math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+mj-cs"/>
              </a:rPr>
              <a:t>https</a:t>
            </a:r>
            <a:r>
              <a:rPr lang="en-US" dirty="0">
                <a:latin typeface="Cambria Math" pitchFamily="18" charset="0"/>
                <a:ea typeface="Cambria Math" pitchFamily="18" charset="0"/>
                <a:cs typeface="+mj-cs"/>
              </a:rPr>
              <a:t>://commons.wikimedia.org/w/index.php?curid=488542</a:t>
            </a:r>
            <a:endParaRPr lang="he-IL" dirty="0" smtClean="0">
              <a:latin typeface="Cambria Math" pitchFamily="18" charset="0"/>
              <a:ea typeface="Cambria Math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dirty="0" smtClean="0">
              <a:cs typeface="+mj-cs"/>
            </a:endParaRPr>
          </a:p>
        </p:txBody>
      </p:sp>
      <p:pic>
        <p:nvPicPr>
          <p:cNvPr id="137220" name="Picture 4" descr="https://upload.wikimedia.org/wikipedia/commons/thumb/d/d2/Minimum_spanning_tree.svg/300px-Minimum_spanning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37" y="819128"/>
            <a:ext cx="5109967" cy="41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תזכורות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גרף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i="1" dirty="0" smtClean="0">
                <a:cs typeface="+mj-cs"/>
              </a:rPr>
              <a:t>G=(V,E)</a:t>
            </a:r>
            <a:r>
              <a:rPr lang="he-IL" sz="2400" dirty="0" smtClean="0">
                <a:cs typeface="+mj-cs"/>
              </a:rPr>
              <a:t>, כאשר                   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latin typeface="Cambria Math" pitchFamily="18" charset="0"/>
                <a:ea typeface="Cambria Math" pitchFamily="18" charset="0"/>
                <a:cs typeface="+mj-cs"/>
              </a:rPr>
              <a:t>לא מכוון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: אין משמעות לסדר בין הקדקודים בכל צלע: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u,v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)=(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v,u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)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err="1" smtClean="0">
                <a:latin typeface="Cambria Math" pitchFamily="18" charset="0"/>
                <a:ea typeface="Cambria Math" pitchFamily="18" charset="0"/>
                <a:cs typeface="+mj-cs"/>
              </a:rPr>
              <a:t>קשיר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: לכל שני קדקודים יש מסלול המקשר ביניהם.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latin typeface="Cambria Math" pitchFamily="18" charset="0"/>
                <a:ea typeface="Cambria Math" pitchFamily="18" charset="0"/>
                <a:cs typeface="+mj-cs"/>
              </a:rPr>
              <a:t>עץ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: גרף </a:t>
            </a:r>
            <a:r>
              <a:rPr lang="he-IL" sz="2400" dirty="0" err="1" smtClean="0">
                <a:latin typeface="Cambria Math" pitchFamily="18" charset="0"/>
                <a:ea typeface="Cambria Math" pitchFamily="18" charset="0"/>
                <a:cs typeface="+mj-cs"/>
              </a:rPr>
              <a:t>קשיר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ללא מעגלים.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latin typeface="Cambria Math" pitchFamily="18" charset="0"/>
                <a:ea typeface="Cambria Math" pitchFamily="18" charset="0"/>
                <a:cs typeface="+mj-cs"/>
              </a:rPr>
              <a:t>תת-גרף פורש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: גרף עם כל הקדקודים וקבוצה חלקית של הצלעות.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429124" y="1595058"/>
          <a:ext cx="13922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6" name="Формула" r:id="rId3" imgW="660240" imgH="190440" progId="Equation.3">
                  <p:embed/>
                </p:oleObj>
              </mc:Choice>
              <mc:Fallback>
                <p:oleObj name="Формула" r:id="rId3" imgW="660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1595058"/>
                        <a:ext cx="139223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1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861986" y="1196752"/>
            <a:ext cx="7772400" cy="9207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הגדרות שקולות לעץ</a:t>
            </a:r>
            <a:endParaRPr kumimoji="0" lang="en-US" sz="2800" b="1" i="0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42910" y="1857364"/>
            <a:ext cx="7991476" cy="4357718"/>
          </a:xfrm>
          <a:prstGeom prst="rect">
            <a:avLst/>
          </a:prstGeom>
          <a:noFill/>
          <a:ln/>
        </p:spPr>
        <p:txBody>
          <a:bodyPr/>
          <a:lstStyle/>
          <a:p>
            <a:pPr marL="342900" lvl="0" indent="-342900" algn="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kumimoji="0" lang="he-IL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גרף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G=(V,E)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he-IL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הוא </a:t>
            </a:r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עץ</a:t>
            </a:r>
            <a:r>
              <a:rPr lang="he-IL" sz="28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800" kern="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r>
              <a:rPr lang="he-IL" sz="2800" kern="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endParaRPr kumimoji="0" lang="he-IL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he-I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קשיר ללא מעגלים.</a:t>
            </a: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ללא מעגלים ו-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|E|=|V|-1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he-IL" sz="2400" i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קשיר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ו-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|E|=|V|-1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he-IL" sz="2400" i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קשיר והוצאת קשת אחת כלשהי מ-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גורמת ל-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להיות לא קשיר.</a:t>
            </a: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he-IL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אינו מכיל מעגל והוספת קשת אחת כלשהי ב-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גורמת ל-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להכיל מעגל.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857364"/>
            <a:ext cx="3341087" cy="2500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תזכורות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61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חזרה להגדרה...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יהי </a:t>
            </a:r>
            <a:r>
              <a:rPr lang="en-US" sz="2400" i="1" dirty="0" smtClean="0">
                <a:cs typeface="+mj-cs"/>
              </a:rPr>
              <a:t>G=(V,E)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גרף </a:t>
            </a:r>
            <a:r>
              <a:rPr lang="he-IL" sz="2400" dirty="0" err="1" smtClean="0">
                <a:cs typeface="+mj-cs"/>
              </a:rPr>
              <a:t>קשיר</a:t>
            </a:r>
            <a:r>
              <a:rPr lang="he-IL" sz="2400" dirty="0" smtClean="0">
                <a:cs typeface="+mj-cs"/>
              </a:rPr>
              <a:t>, לא מכוון, עם משקלות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ℝ              .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  <a:cs typeface="+mj-cs"/>
              </a:rPr>
              <a:t>עץ פורש </a:t>
            </a:r>
            <a:r>
              <a:rPr lang="he-IL" sz="2400" b="1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  <a:cs typeface="+mj-cs"/>
              </a:rPr>
              <a:t>מינימלי</a:t>
            </a:r>
            <a:r>
              <a:rPr lang="he-IL" sz="2400" b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  <a:cs typeface="+mj-cs"/>
              </a:rPr>
              <a:t>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T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, הוא עץ פורש עם משקל מינימלי, כאשר משקל העץ מוגדר:                             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mbria Math" pitchFamily="18" charset="0"/>
              <a:ea typeface="Cambria Math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Cambria Math" pitchFamily="18" charset="0"/>
              <a:ea typeface="Cambria Math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זוהי בעיית </a:t>
            </a:r>
            <a:r>
              <a:rPr lang="he-IL" sz="2400" b="1" dirty="0" smtClean="0">
                <a:latin typeface="Cambria Math" pitchFamily="18" charset="0"/>
                <a:ea typeface="Cambria Math" pitchFamily="18" charset="0"/>
                <a:cs typeface="+mj-cs"/>
              </a:rPr>
              <a:t>אופטימיזציה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: מבין כל העצים הפורשים, נרצה להחזיר עץ עם משקל מינימלי (ייתכן שיש יותר מאחד כזה!)</a:t>
            </a: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928794" y="1569412"/>
          <a:ext cx="1150717" cy="37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4" name="Формула" r:id="rId3" imgW="545760" imgH="177480" progId="Equation.3">
                  <p:embed/>
                </p:oleObj>
              </mc:Choice>
              <mc:Fallback>
                <p:oleObj name="Формула" r:id="rId3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569412"/>
                        <a:ext cx="1150717" cy="374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5332433" y="2635249"/>
          <a:ext cx="21685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5" name="Формула" r:id="rId5" imgW="1028520" imgH="342720" progId="Equation.3">
                  <p:embed/>
                </p:oleObj>
              </mc:Choice>
              <mc:Fallback>
                <p:oleObj name="Формула" r:id="rId5" imgW="1028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33" y="2635249"/>
                        <a:ext cx="216852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Brute Force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אפשר לייצר את כל העצים הפורשים האפשריים, לחשב את המשקל של כל אחד מהם, וכך למצוא אחד בעל משקל נמוך ביותר.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מהי סיבוכיות זמן הריצה של אלגוריתם נאיבי זה?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נרצה לחפש דרך יותר יעילה...</a:t>
            </a:r>
          </a:p>
        </p:txBody>
      </p:sp>
    </p:spTree>
    <p:extLst>
      <p:ext uri="{BB962C8B-B14F-4D97-AF65-F5344CB8AC3E}">
        <p14:creationId xmlns:p14="http://schemas.microsoft.com/office/powerpoint/2010/main" val="11427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הרעיון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הבעיה היא בעצם למצוא קבוצת צלעות שיוצרות 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נתחיל מקבוצה ריקה של צלעות, ובכל שלב נוסיף צלע, כך שהקבוצה המתקבלת היא חלקית לקבוצת צלעות של 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כלשהו.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כלומר, נצמיח את העץ צלע אחרי צלע.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אבל איך נבחר איזה צלע להוסיף בכל שלב, על מנת שהתוצאה המתקבלת ודאי תהיה חלקית לעץ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כלשהו?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צלע בטוחה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אם </a:t>
            </a:r>
            <a:r>
              <a:rPr lang="en-US" sz="2400" i="1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 קבוצת צלעות, שהיא חלקית לעץ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כלשהו, אזי צלע </a:t>
            </a:r>
            <a:r>
              <a:rPr lang="en-US" sz="2400" i="1" dirty="0" smtClean="0">
                <a:cs typeface="+mj-cs"/>
              </a:rPr>
              <a:t>(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en-US" sz="2400" i="1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 היא </a:t>
            </a:r>
            <a:r>
              <a:rPr lang="he-IL" sz="2400" b="1" dirty="0" smtClean="0">
                <a:cs typeface="+mj-cs"/>
              </a:rPr>
              <a:t>צלע בטוחה</a:t>
            </a:r>
            <a:r>
              <a:rPr lang="he-IL" sz="2400" dirty="0" smtClean="0">
                <a:cs typeface="+mj-cs"/>
              </a:rPr>
              <a:t>, אם גם</a:t>
            </a:r>
            <a:r>
              <a:rPr lang="en-US" sz="2400" dirty="0" smtClean="0">
                <a:cs typeface="+mj-cs"/>
              </a:rPr>
              <a:t>               </a:t>
            </a:r>
            <a:r>
              <a:rPr lang="he-IL" sz="2400" dirty="0" smtClean="0">
                <a:cs typeface="+mj-cs"/>
              </a:rPr>
              <a:t>     היא חלקית לעץ פורש </a:t>
            </a:r>
            <a:r>
              <a:rPr lang="he-IL" sz="2400" dirty="0" err="1" smtClean="0">
                <a:cs typeface="+mj-cs"/>
              </a:rPr>
              <a:t>מינימלי</a:t>
            </a:r>
            <a:r>
              <a:rPr lang="he-IL" sz="2400" dirty="0" smtClean="0">
                <a:cs typeface="+mj-cs"/>
              </a:rPr>
              <a:t> כלשהו.</a:t>
            </a: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3643306" y="2136775"/>
          <a:ext cx="1531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" name="Формула" r:id="rId3" imgW="736560" imgH="215640" progId="Equation.3">
                  <p:embed/>
                </p:oleObj>
              </mc:Choice>
              <mc:Fallback>
                <p:oleObj name="Формула" r:id="rId3" imgW="7365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136775"/>
                        <a:ext cx="1531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מלבן 7"/>
          <p:cNvSpPr/>
          <p:nvPr/>
        </p:nvSpPr>
        <p:spPr>
          <a:xfrm>
            <a:off x="652434" y="4086059"/>
            <a:ext cx="3991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הרעיון: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בכל שלב, להוסיף צלע בטוחה.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9084</TotalTime>
  <Words>1341</Words>
  <Application>Microsoft Office PowerPoint</Application>
  <PresentationFormat>‫הצגה על המסך (4:3)</PresentationFormat>
  <Paragraphs>169</Paragraphs>
  <Slides>26</Slides>
  <Notes>1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28" baseType="lpstr">
      <vt:lpstr>ערכת נושא Office</vt:lpstr>
      <vt:lpstr>Формула</vt:lpstr>
      <vt:lpstr>עץ פורש מינימלי Minimum Spanning Tree (MST)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Elisheva Bonchek-Dokow</cp:lastModifiedBy>
  <cp:revision>901</cp:revision>
  <cp:lastPrinted>2016-12-11T19:14:03Z</cp:lastPrinted>
  <dcterms:created xsi:type="dcterms:W3CDTF">2014-10-06T00:43:48Z</dcterms:created>
  <dcterms:modified xsi:type="dcterms:W3CDTF">2016-12-25T09:38:27Z</dcterms:modified>
</cp:coreProperties>
</file>