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46" r:id="rId4"/>
    <p:sldId id="345" r:id="rId5"/>
    <p:sldId id="260" r:id="rId6"/>
    <p:sldId id="347" r:id="rId7"/>
    <p:sldId id="349" r:id="rId8"/>
    <p:sldId id="348" r:id="rId9"/>
    <p:sldId id="351" r:id="rId10"/>
    <p:sldId id="350" r:id="rId11"/>
    <p:sldId id="354" r:id="rId12"/>
    <p:sldId id="352" r:id="rId13"/>
    <p:sldId id="353" r:id="rId14"/>
    <p:sldId id="355" r:id="rId15"/>
    <p:sldId id="356" r:id="rId16"/>
    <p:sldId id="358" r:id="rId17"/>
    <p:sldId id="374" r:id="rId18"/>
    <p:sldId id="357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73" r:id="rId28"/>
    <p:sldId id="367" r:id="rId29"/>
    <p:sldId id="368" r:id="rId30"/>
    <p:sldId id="369" r:id="rId31"/>
    <p:sldId id="370" r:id="rId32"/>
    <p:sldId id="371" r:id="rId33"/>
    <p:sldId id="372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00"/>
    <a:srgbClr val="000000"/>
    <a:srgbClr val="008000"/>
    <a:srgbClr val="769BC8"/>
    <a:srgbClr val="19F3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99" tIns="49500" rIns="98999" bIns="4950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99" tIns="49500" rIns="98999" bIns="4950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71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 smtClean="0"/>
              <a:t>תכנות דינמי</a:t>
            </a:r>
            <a:br>
              <a:rPr lang="he-IL" dirty="0" smtClean="0"/>
            </a:br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משולש פסקל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6561053"/>
              </p:ext>
            </p:extLst>
          </p:nvPr>
        </p:nvGraphicFramePr>
        <p:xfrm>
          <a:off x="150813" y="4960938"/>
          <a:ext cx="4462462" cy="1611312"/>
        </p:xfrm>
        <a:graphic>
          <a:graphicData uri="http://schemas.openxmlformats.org/presentationml/2006/ole">
            <p:oleObj spid="_x0000_s93194" name="Формула" r:id="rId3" imgW="2108160" imgH="761760" progId="Equation.3">
              <p:embed/>
            </p:oleObj>
          </a:graphicData>
        </a:graphic>
      </p:graphicFrame>
      <p:pic>
        <p:nvPicPr>
          <p:cNvPr id="93188" name="Picture 4" descr="triang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7005" y="1422409"/>
            <a:ext cx="4236685" cy="37147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18682520">
            <a:off x="4648662" y="-8844"/>
            <a:ext cx="2000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k=0</a:t>
            </a:r>
          </a:p>
          <a:p>
            <a:endParaRPr lang="en-US" sz="1200" dirty="0" smtClean="0"/>
          </a:p>
          <a:p>
            <a:r>
              <a:rPr lang="en-US" sz="1400" dirty="0" smtClean="0"/>
              <a:t>k=1</a:t>
            </a:r>
          </a:p>
          <a:p>
            <a:endParaRPr lang="en-US" sz="1200" dirty="0" smtClean="0"/>
          </a:p>
          <a:p>
            <a:r>
              <a:rPr lang="en-US" sz="1400" dirty="0" smtClean="0"/>
              <a:t>k=2</a:t>
            </a:r>
          </a:p>
        </p:txBody>
      </p:sp>
      <p:cxnSp>
        <p:nvCxnSpPr>
          <p:cNvPr id="12" name="מחבר חץ ישר 11"/>
          <p:cNvCxnSpPr/>
          <p:nvPr/>
        </p:nvCxnSpPr>
        <p:spPr>
          <a:xfrm rot="5400000">
            <a:off x="4430936" y="1163448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 rot="5400000">
            <a:off x="4716688" y="1449200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rot="5400000">
            <a:off x="4931004" y="1752807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16" y="1432150"/>
            <a:ext cx="852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n=0</a:t>
            </a:r>
          </a:p>
          <a:p>
            <a:endParaRPr lang="en-US" sz="900" dirty="0" smtClean="0"/>
          </a:p>
          <a:p>
            <a:r>
              <a:rPr lang="en-US" sz="1400" dirty="0" smtClean="0"/>
              <a:t>    n=1</a:t>
            </a:r>
          </a:p>
          <a:p>
            <a:endParaRPr lang="en-US" sz="800" dirty="0" smtClean="0"/>
          </a:p>
          <a:p>
            <a:r>
              <a:rPr lang="en-US" sz="1400" dirty="0" smtClean="0"/>
              <a:t>n=2</a:t>
            </a:r>
          </a:p>
        </p:txBody>
      </p:sp>
      <p:cxnSp>
        <p:nvCxnSpPr>
          <p:cNvPr id="20" name="מחבר חץ ישר 19"/>
          <p:cNvCxnSpPr/>
          <p:nvPr/>
        </p:nvCxnSpPr>
        <p:spPr>
          <a:xfrm>
            <a:off x="3671910" y="1636723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>
            <a:off x="3457596" y="1935001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3243282" y="2279665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928662" y="2500306"/>
          <a:ext cx="565150" cy="969962"/>
        </p:xfrm>
        <a:graphic>
          <a:graphicData uri="http://schemas.openxmlformats.org/presentationml/2006/ole">
            <p:oleObj spid="_x0000_s93195" name="Формула" r:id="rId5" imgW="266584" imgH="457002" progId="Equation.3">
              <p:embed/>
            </p:oleObj>
          </a:graphicData>
        </a:graphic>
      </p:graphicFrame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32" name="מחבר חץ ישר 31"/>
          <p:cNvCxnSpPr/>
          <p:nvPr/>
        </p:nvCxnSpPr>
        <p:spPr>
          <a:xfrm>
            <a:off x="1500166" y="2928934"/>
            <a:ext cx="2643206" cy="10001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מקדמים בינומיים- תתי בעיות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4036215" y="1285860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(7,3)</a:t>
            </a:r>
            <a:endParaRPr lang="en-US" dirty="0"/>
          </a:p>
        </p:txBody>
      </p:sp>
      <p:sp>
        <p:nvSpPr>
          <p:cNvPr id="13" name="אליפסה 12"/>
          <p:cNvSpPr/>
          <p:nvPr/>
        </p:nvSpPr>
        <p:spPr>
          <a:xfrm>
            <a:off x="1433482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(6,3)</a:t>
            </a:r>
            <a:endParaRPr lang="en-US" dirty="0"/>
          </a:p>
        </p:txBody>
      </p:sp>
      <p:sp>
        <p:nvSpPr>
          <p:cNvPr id="14" name="אליפסה 13"/>
          <p:cNvSpPr/>
          <p:nvPr/>
        </p:nvSpPr>
        <p:spPr>
          <a:xfrm>
            <a:off x="6067444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(6,2)</a:t>
            </a:r>
            <a:endParaRPr lang="en-US" dirty="0"/>
          </a:p>
        </p:txBody>
      </p:sp>
      <p:sp>
        <p:nvSpPr>
          <p:cNvPr id="15" name="אליפסה 14"/>
          <p:cNvSpPr/>
          <p:nvPr/>
        </p:nvSpPr>
        <p:spPr>
          <a:xfrm>
            <a:off x="2114520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(5,2)</a:t>
            </a:r>
            <a:endParaRPr lang="en-US" dirty="0"/>
          </a:p>
        </p:txBody>
      </p:sp>
      <p:sp>
        <p:nvSpPr>
          <p:cNvPr id="16" name="אליפסה 15"/>
          <p:cNvSpPr/>
          <p:nvPr/>
        </p:nvSpPr>
        <p:spPr>
          <a:xfrm>
            <a:off x="7140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(5,3)</a:t>
            </a:r>
            <a:endParaRPr lang="en-US" dirty="0"/>
          </a:p>
        </p:txBody>
      </p:sp>
      <p:sp>
        <p:nvSpPr>
          <p:cNvPr id="17" name="אליפסה 16"/>
          <p:cNvSpPr/>
          <p:nvPr/>
        </p:nvSpPr>
        <p:spPr>
          <a:xfrm>
            <a:off x="4600588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(5,2)</a:t>
            </a:r>
            <a:endParaRPr lang="en-US" dirty="0"/>
          </a:p>
        </p:txBody>
      </p:sp>
      <p:sp>
        <p:nvSpPr>
          <p:cNvPr id="18" name="אליפסה 17"/>
          <p:cNvSpPr/>
          <p:nvPr/>
        </p:nvSpPr>
        <p:spPr>
          <a:xfrm>
            <a:off x="685801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(5,1)</a:t>
            </a:r>
            <a:endParaRPr lang="en-US" dirty="0"/>
          </a:p>
        </p:txBody>
      </p:sp>
      <p:sp>
        <p:nvSpPr>
          <p:cNvPr id="19" name="אליפסה 18"/>
          <p:cNvSpPr/>
          <p:nvPr/>
        </p:nvSpPr>
        <p:spPr>
          <a:xfrm>
            <a:off x="264317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(4,1)</a:t>
            </a:r>
            <a:endParaRPr lang="en-US" dirty="0"/>
          </a:p>
        </p:txBody>
      </p:sp>
      <p:sp>
        <p:nvSpPr>
          <p:cNvPr id="20" name="אליפסה 19"/>
          <p:cNvSpPr/>
          <p:nvPr/>
        </p:nvSpPr>
        <p:spPr>
          <a:xfrm>
            <a:off x="150016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(4,2)</a:t>
            </a:r>
            <a:endParaRPr lang="en-US" dirty="0"/>
          </a:p>
        </p:txBody>
      </p:sp>
      <p:sp>
        <p:nvSpPr>
          <p:cNvPr id="21" name="אליפסה 20"/>
          <p:cNvSpPr/>
          <p:nvPr/>
        </p:nvSpPr>
        <p:spPr>
          <a:xfrm>
            <a:off x="514350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(4,1)</a:t>
            </a:r>
            <a:endParaRPr lang="en-US" dirty="0"/>
          </a:p>
        </p:txBody>
      </p:sp>
      <p:sp>
        <p:nvSpPr>
          <p:cNvPr id="22" name="אליפסה 21"/>
          <p:cNvSpPr/>
          <p:nvPr/>
        </p:nvSpPr>
        <p:spPr>
          <a:xfrm>
            <a:off x="400049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(4,2)</a:t>
            </a:r>
            <a:endParaRPr lang="en-US" dirty="0"/>
          </a:p>
        </p:txBody>
      </p:sp>
      <p:cxnSp>
        <p:nvCxnSpPr>
          <p:cNvPr id="33" name="מחבר ישר 32"/>
          <p:cNvCxnSpPr>
            <a:stCxn id="9" idx="4"/>
            <a:endCxn id="13" idx="0"/>
          </p:cNvCxnSpPr>
          <p:nvPr/>
        </p:nvCxnSpPr>
        <p:spPr>
          <a:xfrm rot="5400000">
            <a:off x="2913444" y="913188"/>
            <a:ext cx="714380" cy="26027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stCxn id="13" idx="4"/>
            <a:endCxn id="16" idx="0"/>
          </p:cNvCxnSpPr>
          <p:nvPr/>
        </p:nvCxnSpPr>
        <p:spPr>
          <a:xfrm rot="5400000">
            <a:off x="1181072" y="2569367"/>
            <a:ext cx="214314" cy="1362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9" idx="4"/>
            <a:endCxn id="14" idx="0"/>
          </p:cNvCxnSpPr>
          <p:nvPr/>
        </p:nvCxnSpPr>
        <p:spPr>
          <a:xfrm rot="16200000" flipH="1">
            <a:off x="5230424" y="1198939"/>
            <a:ext cx="714380" cy="20312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>
            <a:stCxn id="13" idx="4"/>
            <a:endCxn id="15" idx="0"/>
          </p:cNvCxnSpPr>
          <p:nvPr/>
        </p:nvCxnSpPr>
        <p:spPr>
          <a:xfrm rot="16200000" flipH="1">
            <a:off x="2202629" y="2909886"/>
            <a:ext cx="214314" cy="681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15" idx="4"/>
            <a:endCxn id="20" idx="0"/>
          </p:cNvCxnSpPr>
          <p:nvPr/>
        </p:nvCxnSpPr>
        <p:spPr>
          <a:xfrm rot="5400000">
            <a:off x="209309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>
            <a:stCxn id="15" idx="4"/>
            <a:endCxn id="19" idx="0"/>
          </p:cNvCxnSpPr>
          <p:nvPr/>
        </p:nvCxnSpPr>
        <p:spPr>
          <a:xfrm rot="16200000" flipH="1">
            <a:off x="2664599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17" idx="4"/>
            <a:endCxn id="22" idx="0"/>
          </p:cNvCxnSpPr>
          <p:nvPr/>
        </p:nvCxnSpPr>
        <p:spPr>
          <a:xfrm rot="5400000">
            <a:off x="4586294" y="3879053"/>
            <a:ext cx="500066" cy="600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17" idx="4"/>
            <a:endCxn id="21" idx="0"/>
          </p:cNvCxnSpPr>
          <p:nvPr/>
        </p:nvCxnSpPr>
        <p:spPr>
          <a:xfrm rot="16200000" flipH="1">
            <a:off x="5157798" y="3907641"/>
            <a:ext cx="500066" cy="5429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14" idx="4"/>
            <a:endCxn id="17" idx="0"/>
          </p:cNvCxnSpPr>
          <p:nvPr/>
        </p:nvCxnSpPr>
        <p:spPr>
          <a:xfrm rot="5400000">
            <a:off x="5762644" y="2516977"/>
            <a:ext cx="214314" cy="1466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14" idx="4"/>
            <a:endCxn id="18" idx="0"/>
          </p:cNvCxnSpPr>
          <p:nvPr/>
        </p:nvCxnSpPr>
        <p:spPr>
          <a:xfrm rot="16200000" flipH="1">
            <a:off x="6891358" y="2855119"/>
            <a:ext cx="214314" cy="790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אליפסה 77"/>
          <p:cNvSpPr/>
          <p:nvPr/>
        </p:nvSpPr>
        <p:spPr>
          <a:xfrm>
            <a:off x="2036501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אליפסה 78"/>
          <p:cNvSpPr/>
          <p:nvPr/>
        </p:nvSpPr>
        <p:spPr>
          <a:xfrm>
            <a:off x="4513385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9260424">
            <a:off x="402930" y="5440347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 smtClean="0">
                <a:solidFill>
                  <a:srgbClr val="FF0000"/>
                </a:solidFill>
              </a:rPr>
              <a:t>כפילויות!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 rot="5400000">
            <a:off x="1443022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 rot="16200000" flipH="1">
            <a:off x="2014526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 rot="5400000">
            <a:off x="3943352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/>
          <p:nvPr/>
        </p:nvCxnSpPr>
        <p:spPr>
          <a:xfrm rot="16200000" flipH="1">
            <a:off x="4514856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/>
          <p:nvPr/>
        </p:nvCxnSpPr>
        <p:spPr>
          <a:xfrm rot="5400000">
            <a:off x="57144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/>
          <p:nvPr/>
        </p:nvCxnSpPr>
        <p:spPr>
          <a:xfrm rot="16200000" flipH="1">
            <a:off x="628648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78" grpId="0" animBg="1"/>
      <p:bldP spid="79" grpId="0" animBg="1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מקדמים בינומיים- פתרון 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7743861"/>
              </p:ext>
            </p:extLst>
          </p:nvPr>
        </p:nvGraphicFramePr>
        <p:xfrm>
          <a:off x="773113" y="1235150"/>
          <a:ext cx="4386262" cy="1401762"/>
        </p:xfrm>
        <a:graphic>
          <a:graphicData uri="http://schemas.openxmlformats.org/presentationml/2006/ole">
            <p:oleObj spid="_x0000_s112645" name="משוואה" r:id="rId3" imgW="2070000" imgH="6602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29058" y="2957452"/>
            <a:ext cx="445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זמן ריצה?</a:t>
            </a:r>
            <a:endParaRPr lang="en-US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 rot="19662895">
            <a:off x="1953798" y="4780180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 smtClean="0">
                <a:solidFill>
                  <a:srgbClr val="FF0000"/>
                </a:solidFill>
              </a:rPr>
              <a:t>אקספוננציאלי</a:t>
            </a:r>
            <a:r>
              <a:rPr lang="he-IL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מקדמים בינומיים-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785786" y="1214422"/>
          <a:ext cx="4359275" cy="1401762"/>
        </p:xfrm>
        <a:graphic>
          <a:graphicData uri="http://schemas.openxmlformats.org/presentationml/2006/ole">
            <p:oleObj spid="_x0000_s113668" name="Формула" r:id="rId3" imgW="2057400" imgH="6604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1736" y="2957452"/>
            <a:ext cx="581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בונה את משולש פסקל, מלמטה, עד לערך הרצוי.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זמן ריצה?</a:t>
            </a:r>
            <a:endParaRPr lang="en-US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 rot="19662895">
            <a:off x="1953798" y="4657071"/>
            <a:ext cx="19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 smtClean="0">
                <a:solidFill>
                  <a:srgbClr val="FF0000"/>
                </a:solidFill>
              </a:rPr>
              <a:t>?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תכנות דינמי- הרעיון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1571612"/>
            <a:ext cx="695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 smtClean="0"/>
              <a:t>רקורסיה: </a:t>
            </a:r>
            <a:r>
              <a:rPr lang="en-US" sz="2800" dirty="0" smtClean="0"/>
              <a:t>Top-Down</a:t>
            </a:r>
            <a:endParaRPr lang="he-IL" sz="2800" dirty="0" smtClean="0"/>
          </a:p>
          <a:p>
            <a:pPr algn="r" rtl="1"/>
            <a:r>
              <a:rPr lang="he-IL" sz="2800" dirty="0" smtClean="0"/>
              <a:t>תכנות דינמי: </a:t>
            </a:r>
            <a:r>
              <a:rPr lang="en-US" sz="2800" dirty="0" smtClean="0"/>
              <a:t>Bottom-Up</a:t>
            </a:r>
            <a:endParaRPr lang="he-IL" sz="2800" dirty="0" smtClean="0"/>
          </a:p>
          <a:p>
            <a:pPr algn="r" rtl="1"/>
            <a:endParaRPr lang="he-IL" sz="2800" dirty="0" smtClean="0"/>
          </a:p>
          <a:p>
            <a:pPr algn="r" rtl="1"/>
            <a:r>
              <a:rPr lang="he-IL" sz="2800" dirty="0" smtClean="0"/>
              <a:t>כל תת בעיה נפתרת רק פעם אחת!</a:t>
            </a:r>
            <a:endParaRPr lang="en-US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תכנות דינמי- לבעיות אופטימיזציה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1571612"/>
            <a:ext cx="6958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sz="2800" dirty="0" smtClean="0"/>
              <a:t>לאפיין את המבנה של פתרון </a:t>
            </a:r>
            <a:r>
              <a:rPr lang="he-IL" sz="2800" dirty="0" err="1" smtClean="0"/>
              <a:t>אופטימלי</a:t>
            </a:r>
            <a:endParaRPr lang="he-IL" sz="2800" dirty="0" smtClean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 smtClean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 smtClean="0"/>
              <a:t>להגדיר רקורסיבית פתרון </a:t>
            </a:r>
            <a:r>
              <a:rPr lang="he-IL" sz="2800" dirty="0" err="1" smtClean="0"/>
              <a:t>אופטימלי</a:t>
            </a:r>
            <a:endParaRPr lang="he-IL" sz="2800" dirty="0" smtClean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 smtClean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 smtClean="0"/>
              <a:t>לחשב </a:t>
            </a:r>
            <a:r>
              <a:rPr lang="he-IL" sz="2800" b="1" dirty="0" smtClean="0"/>
              <a:t>ערך</a:t>
            </a:r>
            <a:r>
              <a:rPr lang="he-IL" sz="2800" dirty="0" smtClean="0"/>
              <a:t> פתרון </a:t>
            </a:r>
            <a:r>
              <a:rPr lang="he-IL" sz="2800" dirty="0" err="1" smtClean="0"/>
              <a:t>אופטימלי</a:t>
            </a:r>
            <a:r>
              <a:rPr lang="he-IL" sz="2800" dirty="0" smtClean="0"/>
              <a:t> מלמטה למעלה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sz="2800" dirty="0" smtClean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 smtClean="0"/>
              <a:t>לבנות </a:t>
            </a:r>
            <a:r>
              <a:rPr lang="he-IL" sz="2800" b="1" dirty="0" smtClean="0"/>
              <a:t>פתרון</a:t>
            </a:r>
            <a:r>
              <a:rPr lang="he-IL" sz="2800" dirty="0" smtClean="0"/>
              <a:t> </a:t>
            </a:r>
            <a:r>
              <a:rPr lang="he-IL" sz="2800" dirty="0" err="1" smtClean="0"/>
              <a:t>אופטימלי</a:t>
            </a:r>
            <a:r>
              <a:rPr lang="he-IL" sz="2800" dirty="0" smtClean="0"/>
              <a:t> מתוך המידע המחושב</a:t>
            </a:r>
            <a:endParaRPr lang="en-US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Matrix Chain Multiplication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196752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 smtClean="0"/>
              <a:t>קלט:</a:t>
            </a:r>
          </a:p>
          <a:p>
            <a:pPr marL="514350" indent="-514350" algn="r" rtl="1"/>
            <a:r>
              <a:rPr lang="he-IL" sz="2800" dirty="0" smtClean="0"/>
              <a:t>	</a:t>
            </a:r>
            <a:r>
              <a:rPr lang="en-US" sz="2800" dirty="0" smtClean="0"/>
              <a:t>n</a:t>
            </a:r>
            <a:r>
              <a:rPr lang="he-IL" sz="2800" dirty="0" smtClean="0"/>
              <a:t> מטריצות,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A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A</a:t>
            </a:r>
            <a:r>
              <a:rPr lang="en-US" sz="2800" i="1" baseline="-25000" dirty="0" smtClean="0"/>
              <a:t>n</a:t>
            </a:r>
            <a:r>
              <a:rPr lang="he-IL" sz="2800" dirty="0" smtClean="0"/>
              <a:t>,</a:t>
            </a:r>
          </a:p>
          <a:p>
            <a:pPr marL="514350" indent="-514350" algn="r" rtl="1"/>
            <a:r>
              <a:rPr lang="he-IL" sz="2800" dirty="0" smtClean="0"/>
              <a:t>	כאשר הסדר של מטריצה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i</a:t>
            </a:r>
            <a:r>
              <a:rPr lang="he-IL" sz="2800" dirty="0" smtClean="0"/>
              <a:t> הוא </a:t>
            </a:r>
            <a:r>
              <a:rPr lang="en-US" sz="2800" i="1" dirty="0" smtClean="0"/>
              <a:t>d</a:t>
            </a:r>
            <a:r>
              <a:rPr lang="en-US" sz="2800" i="1" baseline="-25000" dirty="0" smtClean="0"/>
              <a:t>i-1</a:t>
            </a:r>
            <a:r>
              <a:rPr lang="en-US" sz="2800" i="1" dirty="0" smtClean="0">
                <a:sym typeface="Symbol"/>
              </a:rPr>
              <a:t></a:t>
            </a:r>
            <a:r>
              <a:rPr lang="en-US" sz="2800" i="1" dirty="0" smtClean="0"/>
              <a:t>d</a:t>
            </a:r>
            <a:r>
              <a:rPr lang="en-US" sz="2800" i="1" baseline="-25000" dirty="0" smtClean="0"/>
              <a:t>i</a:t>
            </a:r>
            <a:r>
              <a:rPr lang="he-IL" sz="2800" dirty="0" smtClean="0"/>
              <a:t>.</a:t>
            </a:r>
          </a:p>
          <a:p>
            <a:pPr marL="514350" indent="-514350" algn="r" rtl="1"/>
            <a:r>
              <a:rPr lang="he-IL" sz="2800" dirty="0" smtClean="0"/>
              <a:t>בפועל, הקלט הוא:</a:t>
            </a:r>
          </a:p>
          <a:p>
            <a:pPr marL="514350" indent="-514350" algn="r" rtl="1"/>
            <a:r>
              <a:rPr lang="he-IL" sz="2800" dirty="0" smtClean="0"/>
              <a:t>	</a:t>
            </a:r>
            <a:r>
              <a:rPr lang="en-US" sz="2800" b="1" i="1" dirty="0" smtClean="0"/>
              <a:t>d</a:t>
            </a:r>
            <a:r>
              <a:rPr lang="en-US" sz="2800" b="1" i="1" baseline="-25000" dirty="0" smtClean="0"/>
              <a:t>0</a:t>
            </a:r>
            <a:r>
              <a:rPr lang="en-US" sz="2800" b="1" i="1" dirty="0" smtClean="0"/>
              <a:t>,d</a:t>
            </a:r>
            <a:r>
              <a:rPr lang="en-US" sz="2800" b="1" i="1" baseline="-25000" dirty="0" smtClean="0"/>
              <a:t>1</a:t>
            </a:r>
            <a:r>
              <a:rPr lang="en-US" sz="2800" b="1" i="1" dirty="0" smtClean="0"/>
              <a:t>,d</a:t>
            </a:r>
            <a:r>
              <a:rPr lang="en-US" sz="2800" b="1" i="1" baseline="-25000" dirty="0" smtClean="0"/>
              <a:t>2</a:t>
            </a:r>
            <a:r>
              <a:rPr lang="en-US" sz="2800" b="1" i="1" dirty="0" smtClean="0"/>
              <a:t>,…,</a:t>
            </a:r>
            <a:r>
              <a:rPr lang="en-US" sz="2800" b="1" i="1" dirty="0" err="1" smtClean="0"/>
              <a:t>d</a:t>
            </a:r>
            <a:r>
              <a:rPr lang="en-US" sz="2800" b="1" i="1" baseline="-25000" dirty="0" err="1" smtClean="0"/>
              <a:t>n</a:t>
            </a:r>
            <a:endParaRPr lang="en-US" sz="2800" b="1" i="1" baseline="-25000" dirty="0" smtClean="0"/>
          </a:p>
          <a:p>
            <a:pPr marL="514350" indent="-514350" algn="r" rtl="1"/>
            <a:r>
              <a:rPr lang="he-IL" sz="2800" dirty="0" smtClean="0"/>
              <a:t>כלומר,תוכן המטריצות עצמן לא מעניין אותנו עבור אלגוריתם זה!</a:t>
            </a:r>
            <a:endParaRPr lang="he-IL" sz="2800" baseline="-25000" dirty="0" smtClean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 smtClean="0"/>
          </a:p>
          <a:p>
            <a:pPr marL="514350" indent="-514350" algn="r" rtl="1"/>
            <a:r>
              <a:rPr lang="he-IL" sz="2800" dirty="0" smtClean="0"/>
              <a:t>המטרה:</a:t>
            </a:r>
          </a:p>
          <a:p>
            <a:pPr marL="514350" indent="-514350" algn="r" rtl="1"/>
            <a:r>
              <a:rPr lang="he-IL" sz="2800" dirty="0" smtClean="0"/>
              <a:t>	לקבוע מיקום סוגריים במכפלה של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…A</a:t>
            </a:r>
            <a:r>
              <a:rPr lang="en-US" sz="2800" i="1" baseline="-25000" dirty="0" smtClean="0"/>
              <a:t>n</a:t>
            </a:r>
            <a:r>
              <a:rPr lang="he-IL" sz="2800" i="1" baseline="-25000" dirty="0" smtClean="0"/>
              <a:t> </a:t>
            </a:r>
            <a:r>
              <a:rPr lang="he-IL" sz="2800" dirty="0" smtClean="0"/>
              <a:t>כך שמספר המכפלות </a:t>
            </a:r>
            <a:r>
              <a:rPr lang="he-IL" sz="2800" dirty="0" err="1" smtClean="0"/>
              <a:t>הסקלריות</a:t>
            </a:r>
            <a:r>
              <a:rPr lang="he-IL" sz="2800" dirty="0" smtClean="0"/>
              <a:t> יהיה </a:t>
            </a:r>
            <a:r>
              <a:rPr lang="he-IL" sz="2800" dirty="0" err="1" smtClean="0"/>
              <a:t>מינימלי</a:t>
            </a:r>
            <a:r>
              <a:rPr lang="he-IL" sz="2800" dirty="0" smtClean="0"/>
              <a:t>.</a:t>
            </a:r>
          </a:p>
          <a:p>
            <a:pPr marL="514350" indent="-514350" algn="r" rtl="1"/>
            <a:endParaRPr lang="he-IL" sz="2800" dirty="0" smtClean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תזכורת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1763688" y="2420888"/>
          <a:ext cx="6056312" cy="585788"/>
        </p:xfrm>
        <a:graphic>
          <a:graphicData uri="http://schemas.openxmlformats.org/presentationml/2006/ole">
            <p:oleObj spid="_x0000_s137219" name="Формула" r:id="rId3" imgW="2501900" imgH="241300" progId="Equation.3">
              <p:embed/>
            </p:oleObj>
          </a:graphicData>
        </a:graphic>
      </p:graphicFrame>
      <p:sp>
        <p:nvSpPr>
          <p:cNvPr id="9" name="מלבן 8"/>
          <p:cNvSpPr/>
          <p:nvPr/>
        </p:nvSpPr>
        <p:spPr>
          <a:xfrm>
            <a:off x="827584" y="1340768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/>
            <a:r>
              <a:rPr lang="he-IL" sz="2400" dirty="0" smtClean="0"/>
              <a:t>	מספר המכפלות </a:t>
            </a:r>
            <a:r>
              <a:rPr lang="he-IL" sz="2400" dirty="0" err="1" smtClean="0"/>
              <a:t>הסקלריות</a:t>
            </a:r>
            <a:r>
              <a:rPr lang="he-IL" sz="2400" dirty="0" smtClean="0"/>
              <a:t> שצריך לבצע על מנת לחשב את מכפלת המטריצות,</a:t>
            </a:r>
          </a:p>
          <a:p>
            <a:pPr marL="514350" indent="-514350" algn="r" rtl="1"/>
            <a:endParaRPr lang="he-IL" sz="2400" dirty="0" smtClean="0"/>
          </a:p>
          <a:p>
            <a:pPr marL="514350" indent="-514350" algn="r" rtl="1"/>
            <a:endParaRPr lang="he-IL" sz="2400" dirty="0" smtClean="0"/>
          </a:p>
          <a:p>
            <a:pPr marL="514350" indent="-514350" algn="r" rtl="1"/>
            <a:endParaRPr lang="he-IL" sz="2400" dirty="0" smtClean="0"/>
          </a:p>
          <a:p>
            <a:pPr marL="514350" indent="-514350" algn="r" rtl="1"/>
            <a:r>
              <a:rPr lang="he-IL" sz="2400" dirty="0" smtClean="0"/>
              <a:t>	 הוא:  </a:t>
            </a:r>
            <a:r>
              <a:rPr lang="en-US" sz="2400" b="1" i="1" dirty="0" err="1" smtClean="0"/>
              <a:t>p</a:t>
            </a:r>
            <a:r>
              <a:rPr lang="en-US" sz="2400" b="1" i="1" dirty="0" err="1" smtClean="0">
                <a:sym typeface="Mathematica1"/>
              </a:rPr>
              <a:t>·</a:t>
            </a:r>
            <a:r>
              <a:rPr lang="en-US" sz="2400" b="1" i="1" dirty="0" err="1" smtClean="0"/>
              <a:t>q</a:t>
            </a:r>
            <a:r>
              <a:rPr lang="en-US" sz="2400" b="1" i="1" dirty="0" err="1" smtClean="0">
                <a:sym typeface="Mathematica1"/>
              </a:rPr>
              <a:t>·</a:t>
            </a:r>
            <a:r>
              <a:rPr lang="en-US" sz="2400" b="1" i="1" dirty="0" err="1" smtClean="0"/>
              <a:t>r</a:t>
            </a:r>
            <a:r>
              <a:rPr lang="he-IL" sz="2400" i="1" dirty="0" smtClean="0"/>
              <a:t>.</a:t>
            </a:r>
            <a:endParaRPr lang="he-IL" sz="2400" dirty="0" smtClean="0"/>
          </a:p>
          <a:p>
            <a:pPr marL="514350" indent="-514350" algn="r" rtl="1"/>
            <a:endParaRPr lang="he-I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Matrix Chain Multiplication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</a:t>
            </a:r>
            <a:r>
              <a:rPr lang="he-IL" sz="4400" dirty="0" smtClean="0"/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 smtClean="0"/>
              <a:t>קלט:</a:t>
            </a:r>
          </a:p>
          <a:p>
            <a:pPr marL="514350" indent="-514350" algn="r" rtl="1"/>
            <a:r>
              <a:rPr lang="he-IL" sz="2800" dirty="0" smtClean="0"/>
              <a:t>	</a:t>
            </a:r>
            <a:r>
              <a:rPr lang="en-US" sz="2800" dirty="0" smtClean="0"/>
              <a:t>3</a:t>
            </a:r>
            <a:r>
              <a:rPr lang="he-IL" sz="2800" dirty="0" smtClean="0"/>
              <a:t> מטריצות,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A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A</a:t>
            </a:r>
            <a:r>
              <a:rPr lang="en-US" sz="2800" i="1" baseline="-25000" dirty="0" smtClean="0"/>
              <a:t>3</a:t>
            </a:r>
            <a:r>
              <a:rPr lang="he-IL" sz="2800" dirty="0" smtClean="0"/>
              <a:t>,</a:t>
            </a:r>
          </a:p>
          <a:p>
            <a:pPr marL="514350" indent="-514350" algn="r" rtl="1"/>
            <a:r>
              <a:rPr lang="he-IL" sz="2800" dirty="0" smtClean="0"/>
              <a:t>	</a:t>
            </a:r>
            <a:r>
              <a:rPr lang="en-US" sz="2800" i="1" dirty="0" smtClean="0"/>
              <a:t>d</a:t>
            </a:r>
            <a:r>
              <a:rPr lang="en-US" sz="2800" i="1" baseline="-25000" dirty="0" smtClean="0"/>
              <a:t>0</a:t>
            </a:r>
            <a:r>
              <a:rPr lang="en-US" sz="2800" dirty="0" smtClean="0"/>
              <a:t>=2</a:t>
            </a:r>
          </a:p>
          <a:p>
            <a:pPr marL="514350" indent="-514350" algn="r" rtl="1"/>
            <a:r>
              <a:rPr lang="en-US" sz="2800" dirty="0" smtClean="0"/>
              <a:t>	</a:t>
            </a:r>
            <a:r>
              <a:rPr lang="en-US" sz="2800" i="1" dirty="0" smtClean="0"/>
              <a:t>d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=5</a:t>
            </a:r>
          </a:p>
          <a:p>
            <a:pPr marL="514350" indent="-514350" algn="r" rtl="1"/>
            <a:r>
              <a:rPr lang="en-US" sz="2800" dirty="0" smtClean="0"/>
              <a:t>	</a:t>
            </a:r>
            <a:r>
              <a:rPr lang="en-US" sz="2800" i="1" dirty="0" smtClean="0"/>
              <a:t>d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=3</a:t>
            </a:r>
          </a:p>
          <a:p>
            <a:pPr marL="514350" indent="-514350" algn="r" rtl="1"/>
            <a:r>
              <a:rPr lang="en-US" sz="2800" dirty="0" smtClean="0"/>
              <a:t>	</a:t>
            </a:r>
            <a:r>
              <a:rPr lang="en-US" sz="2800" i="1" dirty="0" smtClean="0"/>
              <a:t>d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=4</a:t>
            </a:r>
            <a:endParaRPr lang="he-IL" sz="2800" dirty="0" smtClean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 smtClean="0"/>
          </a:p>
          <a:p>
            <a:pPr marL="514350" indent="-514350" algn="r" rtl="1"/>
            <a:r>
              <a:rPr lang="he-IL" sz="2800" dirty="0" smtClean="0"/>
              <a:t>שתי האפשרויות:</a:t>
            </a:r>
          </a:p>
          <a:p>
            <a:pPr marL="514350" indent="-514350" algn="r" rtl="1">
              <a:buFont typeface="Arial" pitchFamily="34" charset="0"/>
              <a:buChar char="•"/>
            </a:pPr>
            <a:r>
              <a:rPr lang="he-IL" sz="2800" i="1" dirty="0" smtClean="0"/>
              <a:t>	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(A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3</a:t>
            </a:r>
            <a:r>
              <a:rPr lang="en-US" sz="2800" i="1" dirty="0" smtClean="0"/>
              <a:t>)</a:t>
            </a:r>
            <a:r>
              <a:rPr lang="he-IL" sz="2800" dirty="0" smtClean="0"/>
              <a:t>: מספר המכפלות </a:t>
            </a:r>
            <a:r>
              <a:rPr lang="he-IL" sz="2800" dirty="0" err="1" smtClean="0"/>
              <a:t>הסקלריות</a:t>
            </a:r>
            <a:r>
              <a:rPr lang="he-IL" sz="2800" dirty="0" smtClean="0"/>
              <a:t> </a:t>
            </a:r>
            <a:r>
              <a:rPr lang="en-US" sz="2800" dirty="0" smtClean="0"/>
              <a:t>60+40=100</a:t>
            </a:r>
          </a:p>
          <a:p>
            <a:pPr marL="514350" indent="-514350" algn="r" rtl="1">
              <a:buFont typeface="Arial" pitchFamily="34" charset="0"/>
              <a:buChar char="•"/>
            </a:pPr>
            <a:r>
              <a:rPr lang="en-US" sz="2800" i="1" dirty="0" smtClean="0"/>
              <a:t>	(A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)A</a:t>
            </a:r>
            <a:r>
              <a:rPr lang="en-US" sz="2800" i="1" baseline="-25000" dirty="0" smtClean="0"/>
              <a:t>3</a:t>
            </a:r>
            <a:r>
              <a:rPr lang="he-IL" sz="2800" dirty="0" smtClean="0"/>
              <a:t>: מספר המכפלות </a:t>
            </a:r>
            <a:r>
              <a:rPr lang="he-IL" sz="2800" dirty="0" err="1" smtClean="0"/>
              <a:t>הסקלריות</a:t>
            </a:r>
            <a:r>
              <a:rPr lang="he-IL" sz="2800" dirty="0" smtClean="0"/>
              <a:t> </a:t>
            </a:r>
            <a:r>
              <a:rPr lang="en-US" sz="2800" dirty="0" smtClean="0"/>
              <a:t>30+24=54</a:t>
            </a:r>
          </a:p>
          <a:p>
            <a:pPr marL="514350" indent="-514350" algn="r" rtl="1"/>
            <a:endParaRPr lang="he-IL" sz="2800" i="1" baseline="-25000" dirty="0" smtClean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הערות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sz="2800" dirty="0" smtClean="0"/>
              <a:t>	כפל מטריצות הוא אסוציאטיבי (אבל לא קומוטטיבי!), 	לכן אפשר למקם את הסוגריים כרצוננו, ולמזער את 	כמות החישובים הנדרשים.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sz="2800" dirty="0" smtClean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 smtClean="0"/>
              <a:t>	המטרה היא </a:t>
            </a:r>
            <a:r>
              <a:rPr lang="he-IL" sz="2800" b="1" dirty="0" smtClean="0"/>
              <a:t>לא</a:t>
            </a:r>
            <a:r>
              <a:rPr lang="he-IL" sz="2800" dirty="0" smtClean="0"/>
              <a:t> להכפיל את המטריצות, אלא </a:t>
            </a:r>
            <a:r>
              <a:rPr lang="he-IL" sz="2800" b="1" dirty="0" smtClean="0"/>
              <a:t>רק</a:t>
            </a:r>
            <a:r>
              <a:rPr lang="he-IL" sz="2800" dirty="0" smtClean="0"/>
              <a:t> לחשב 	את מיקום הסוגריים </a:t>
            </a:r>
            <a:r>
              <a:rPr lang="he-IL" sz="2800" dirty="0" err="1" smtClean="0"/>
              <a:t>האופטימלי</a:t>
            </a:r>
            <a:r>
              <a:rPr lang="he-IL" sz="2800" dirty="0" smtClean="0"/>
              <a:t>.</a:t>
            </a:r>
          </a:p>
          <a:p>
            <a:pPr marL="514350" indent="-514350" algn="r" rtl="1"/>
            <a:r>
              <a:rPr lang="he-IL" sz="2800" dirty="0" smtClean="0"/>
              <a:t>		כלומר, הפלט הוא לא תוצאת ההכפלה, אלא מיקום 	סוגריים.</a:t>
            </a:r>
            <a:endParaRPr lang="he-IL" sz="2800" i="1" baseline="-25000" dirty="0" smtClean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עוד שיטה בה משתמשים בפתרונות של </a:t>
            </a:r>
            <a:r>
              <a:rPr lang="he-IL" sz="2400" b="1" dirty="0" smtClean="0">
                <a:cs typeface="+mj-cs"/>
              </a:rPr>
              <a:t>תתי בעיות </a:t>
            </a:r>
            <a:r>
              <a:rPr lang="he-IL" sz="2400" dirty="0" smtClean="0">
                <a:cs typeface="+mj-cs"/>
              </a:rPr>
              <a:t>כדי לפתור את הבעיה.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/>
              <a:t>משתמשים בה לפתרון בעיות </a:t>
            </a:r>
            <a:r>
              <a:rPr lang="he-IL" sz="2400" b="1" dirty="0" smtClean="0"/>
              <a:t>אופטימיזציה</a:t>
            </a:r>
            <a:r>
              <a:rPr lang="he-IL" sz="2400" dirty="0" smtClean="0"/>
              <a:t> (אבל לא רק).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1. אפיון המבנה של פתרון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אופטימלי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 smtClean="0"/>
              <a:t>	נסמן ב- </a:t>
            </a:r>
            <a:r>
              <a:rPr lang="en-US" sz="2800" i="1" dirty="0" smtClean="0"/>
              <a:t>m(</a:t>
            </a:r>
            <a:r>
              <a:rPr lang="en-US" sz="2800" i="1" dirty="0" err="1" smtClean="0"/>
              <a:t>i,j</a:t>
            </a:r>
            <a:r>
              <a:rPr lang="en-US" sz="2800" i="1" dirty="0" smtClean="0"/>
              <a:t>)</a:t>
            </a:r>
            <a:r>
              <a:rPr lang="he-IL" sz="2800" dirty="0" smtClean="0"/>
              <a:t> את מספר המכפלות </a:t>
            </a:r>
            <a:r>
              <a:rPr lang="he-IL" sz="2800" dirty="0" err="1" smtClean="0"/>
              <a:t>הסקלריות</a:t>
            </a:r>
            <a:r>
              <a:rPr lang="he-IL" sz="2800" dirty="0" smtClean="0"/>
              <a:t> </a:t>
            </a:r>
            <a:r>
              <a:rPr lang="he-IL" sz="2800" dirty="0" err="1" smtClean="0"/>
              <a:t>האופטימלי</a:t>
            </a:r>
            <a:r>
              <a:rPr lang="he-IL" sz="2800" dirty="0" smtClean="0"/>
              <a:t> הנדרשות על מנת לחשב את מכפלת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…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j</a:t>
            </a:r>
            <a:r>
              <a:rPr lang="he-IL" sz="2800" dirty="0" smtClean="0"/>
              <a:t>.</a:t>
            </a:r>
          </a:p>
          <a:p>
            <a:pPr marL="514350" indent="-514350" algn="r" rtl="1"/>
            <a:endParaRPr lang="he-IL" sz="2800" dirty="0" smtClean="0"/>
          </a:p>
          <a:p>
            <a:pPr marL="514350" indent="-514350" algn="r" rtl="1"/>
            <a:r>
              <a:rPr lang="he-IL" sz="2800" dirty="0" smtClean="0"/>
              <a:t>	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484188" y="3009900"/>
          <a:ext cx="8086725" cy="1600200"/>
        </p:xfrm>
        <a:graphic>
          <a:graphicData uri="http://schemas.openxmlformats.org/presentationml/2006/ole">
            <p:oleObj spid="_x0000_s120837" name="Формула" r:id="rId3" imgW="3340100" imgH="660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2. הגדרת פתרון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אופטימלי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רקורסיבית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0034" y="1571612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MCM(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==j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min=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for k=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to j-1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y=MCM(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i,k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)+MCM(k+1,j)+d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j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y&lt;min</a:t>
            </a:r>
            <a:endParaRPr lang="en-US" sz="24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min=y</a:t>
            </a:r>
            <a:endParaRPr lang="en-US" sz="24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return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min</a:t>
            </a:r>
            <a:endParaRPr lang="en-US" sz="24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algn="r" rtl="1"/>
            <a:endParaRPr lang="en-US" sz="2400" dirty="0" smtClean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 smtClean="0">
                <a:latin typeface="Courier New" pitchFamily="49" charset="0"/>
                <a:cs typeface="+mj-cs"/>
                <a:sym typeface="Mathematica1"/>
              </a:rPr>
              <a:t>נוסחת נסיגה לזמן הריצה: </a:t>
            </a:r>
          </a:p>
          <a:p>
            <a:pPr algn="r" rtl="1"/>
            <a:endParaRPr lang="he-IL" sz="2400" dirty="0" smtClean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428596" y="1428736"/>
            <a:ext cx="6215106" cy="3500462"/>
          </a:xfrm>
          <a:prstGeom prst="roundRect">
            <a:avLst>
              <a:gd name="adj" fmla="val 913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642910" y="5214950"/>
          <a:ext cx="4572032" cy="1016522"/>
        </p:xfrm>
        <a:graphic>
          <a:graphicData uri="http://schemas.openxmlformats.org/presentationml/2006/ole">
            <p:oleObj spid="_x0000_s121862" name="Формула" r:id="rId3" imgW="19431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2433315"/>
              </p:ext>
            </p:extLst>
          </p:nvPr>
        </p:nvGraphicFramePr>
        <p:xfrm>
          <a:off x="414338" y="1282700"/>
          <a:ext cx="8291512" cy="4394200"/>
        </p:xfrm>
        <a:graphic>
          <a:graphicData uri="http://schemas.openxmlformats.org/presentationml/2006/ole">
            <p:oleObj spid="_x0000_s122886" name="Формула" r:id="rId3" imgW="3377880" imgH="1790640" progId="Equation.3">
              <p:embed/>
            </p:oleObj>
          </a:graphicData>
        </a:graphic>
      </p:graphicFrame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זמן הריצה של הפתרון הרקורסיבי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 rot="19662895">
            <a:off x="7190927" y="5902410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 smtClean="0">
                <a:solidFill>
                  <a:srgbClr val="FF0000"/>
                </a:solidFill>
              </a:rPr>
              <a:t>אקספוננציאלי</a:t>
            </a:r>
            <a:r>
              <a:rPr lang="he-IL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 smtClean="0">
                <a:latin typeface="+mj-lt"/>
                <a:ea typeface="+mj-ea"/>
                <a:cs typeface="+mj-cs"/>
              </a:rPr>
              <a:t>3. חישוב ערך פתרון </a:t>
            </a:r>
            <a:r>
              <a:rPr lang="he-IL" sz="4000" dirty="0" err="1" smtClean="0">
                <a:latin typeface="+mj-lt"/>
                <a:ea typeface="+mj-ea"/>
                <a:cs typeface="+mj-cs"/>
              </a:rPr>
              <a:t>אופטימלי</a:t>
            </a:r>
            <a:r>
              <a:rPr lang="he-IL" sz="4000" dirty="0" smtClean="0">
                <a:latin typeface="+mj-lt"/>
                <a:ea typeface="+mj-ea"/>
                <a:cs typeface="+mj-cs"/>
              </a:rPr>
              <a:t> מלמטה למעלה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 smtClean="0"/>
              <a:t>נחשב את הערכים </a:t>
            </a:r>
            <a:r>
              <a:rPr lang="en-US" sz="2800" i="1" dirty="0" smtClean="0"/>
              <a:t>m(</a:t>
            </a:r>
            <a:r>
              <a:rPr lang="en-US" sz="2800" i="1" dirty="0" err="1" smtClean="0"/>
              <a:t>i,j</a:t>
            </a:r>
            <a:r>
              <a:rPr lang="en-US" sz="2800" i="1" dirty="0" smtClean="0"/>
              <a:t>)</a:t>
            </a:r>
            <a:r>
              <a:rPr lang="he-IL" sz="2800" dirty="0" smtClean="0"/>
              <a:t> מלמטה למעלה</a:t>
            </a:r>
          </a:p>
          <a:p>
            <a:pPr marL="514350" indent="-514350" algn="r" rtl="1"/>
            <a:r>
              <a:rPr lang="he-IL" sz="2800" dirty="0" smtClean="0"/>
              <a:t>(מהאלכסון הראשי, כלפי מעלה)</a:t>
            </a:r>
          </a:p>
          <a:p>
            <a:pPr marL="514350" indent="-514350" algn="r" rtl="1"/>
            <a:r>
              <a:rPr lang="he-IL" sz="2800" dirty="0" smtClean="0"/>
              <a:t>ונשמור במטריצה.</a:t>
            </a:r>
          </a:p>
          <a:p>
            <a:pPr marL="514350" indent="-514350" algn="r" rtl="1"/>
            <a:endParaRPr lang="he-IL" sz="2800" dirty="0" smtClean="0"/>
          </a:p>
          <a:p>
            <a:pPr marL="514350" indent="-514350" algn="r" rtl="1"/>
            <a:r>
              <a:rPr lang="he-IL" sz="2800" dirty="0" smtClean="0"/>
              <a:t>קודם נחשב </a:t>
            </a:r>
            <a:r>
              <a:rPr lang="en-US" sz="2800" i="1" dirty="0" smtClean="0"/>
              <a:t>m(</a:t>
            </a:r>
            <a:r>
              <a:rPr lang="en-US" sz="2800" i="1" dirty="0" err="1" smtClean="0"/>
              <a:t>i,i</a:t>
            </a:r>
            <a:r>
              <a:rPr lang="en-US" sz="2800" i="1" dirty="0" smtClean="0"/>
              <a:t>)</a:t>
            </a:r>
            <a:r>
              <a:rPr lang="he-IL" sz="2800" dirty="0" smtClean="0"/>
              <a:t> לכל </a:t>
            </a:r>
            <a:r>
              <a:rPr lang="en-US" sz="2800" i="1" dirty="0" err="1" smtClean="0"/>
              <a:t>i</a:t>
            </a:r>
            <a:r>
              <a:rPr lang="he-IL" sz="2800" i="1" dirty="0" smtClean="0"/>
              <a:t> </a:t>
            </a:r>
            <a:r>
              <a:rPr lang="he-IL" sz="2800" dirty="0" smtClean="0"/>
              <a:t>עד</a:t>
            </a:r>
            <a:r>
              <a:rPr lang="he-IL" sz="2800" i="1" dirty="0" smtClean="0"/>
              <a:t> </a:t>
            </a:r>
            <a:r>
              <a:rPr lang="en-US" sz="2800" i="1" dirty="0" smtClean="0"/>
              <a:t>n</a:t>
            </a:r>
            <a:r>
              <a:rPr lang="he-IL" sz="2800" i="1" dirty="0" smtClean="0"/>
              <a:t>.</a:t>
            </a:r>
            <a:endParaRPr lang="en-US" sz="2800" i="1" dirty="0" smtClean="0"/>
          </a:p>
          <a:p>
            <a:pPr marL="514350" indent="-514350" algn="r" rtl="1"/>
            <a:r>
              <a:rPr lang="he-IL" sz="2800" dirty="0" smtClean="0"/>
              <a:t>אחר כך </a:t>
            </a:r>
            <a:r>
              <a:rPr lang="en-US" sz="2800" i="1" dirty="0" smtClean="0"/>
              <a:t>m(i,i+1)</a:t>
            </a:r>
            <a:r>
              <a:rPr lang="he-IL" sz="2800" i="1" dirty="0" smtClean="0"/>
              <a:t> </a:t>
            </a:r>
            <a:r>
              <a:rPr lang="he-IL" sz="2800" dirty="0" smtClean="0"/>
              <a:t>לכל</a:t>
            </a:r>
            <a:r>
              <a:rPr lang="he-IL" sz="2800" i="1" dirty="0" smtClean="0"/>
              <a:t> </a:t>
            </a:r>
            <a:r>
              <a:rPr lang="en-US" sz="2800" i="1" dirty="0" err="1" smtClean="0"/>
              <a:t>i</a:t>
            </a:r>
            <a:r>
              <a:rPr lang="he-IL" sz="2800" i="1" dirty="0" smtClean="0"/>
              <a:t> </a:t>
            </a:r>
            <a:r>
              <a:rPr lang="he-IL" sz="2800" dirty="0" smtClean="0"/>
              <a:t>עד</a:t>
            </a:r>
            <a:r>
              <a:rPr lang="he-IL" sz="2800" i="1" dirty="0" smtClean="0"/>
              <a:t> </a:t>
            </a:r>
            <a:r>
              <a:rPr lang="en-US" sz="2800" i="1" dirty="0" smtClean="0"/>
              <a:t>n-1</a:t>
            </a:r>
            <a:r>
              <a:rPr lang="he-IL" sz="2800" i="1" dirty="0" smtClean="0"/>
              <a:t>.</a:t>
            </a:r>
          </a:p>
          <a:p>
            <a:pPr marL="514350" indent="-514350" algn="r" rtl="1"/>
            <a:r>
              <a:rPr lang="he-IL" sz="2800" dirty="0" smtClean="0"/>
              <a:t>אחר כך </a:t>
            </a:r>
            <a:r>
              <a:rPr lang="en-US" sz="2800" i="1" dirty="0" smtClean="0"/>
              <a:t>m(i,i+2)</a:t>
            </a:r>
            <a:r>
              <a:rPr lang="he-IL" sz="2800" i="1" dirty="0" smtClean="0"/>
              <a:t> </a:t>
            </a:r>
            <a:r>
              <a:rPr lang="he-IL" sz="2800" dirty="0" smtClean="0"/>
              <a:t>לכל</a:t>
            </a:r>
            <a:r>
              <a:rPr lang="he-IL" sz="2800" i="1" dirty="0" smtClean="0"/>
              <a:t> </a:t>
            </a:r>
            <a:r>
              <a:rPr lang="en-US" sz="2800" i="1" dirty="0" err="1" smtClean="0"/>
              <a:t>i</a:t>
            </a:r>
            <a:r>
              <a:rPr lang="he-IL" sz="2800" i="1" dirty="0" smtClean="0"/>
              <a:t> </a:t>
            </a:r>
            <a:r>
              <a:rPr lang="he-IL" sz="2800" dirty="0" smtClean="0"/>
              <a:t>עד</a:t>
            </a:r>
            <a:r>
              <a:rPr lang="he-IL" sz="2800" i="1" dirty="0" smtClean="0"/>
              <a:t> </a:t>
            </a:r>
            <a:r>
              <a:rPr lang="en-US" sz="2800" i="1" dirty="0" smtClean="0"/>
              <a:t>n-2</a:t>
            </a:r>
            <a:r>
              <a:rPr lang="he-IL" sz="2800" i="1" dirty="0" smtClean="0"/>
              <a:t>.</a:t>
            </a:r>
          </a:p>
          <a:p>
            <a:pPr marL="514350" indent="-514350" algn="r" rtl="1"/>
            <a:r>
              <a:rPr lang="he-IL" sz="2800" i="1" dirty="0" smtClean="0"/>
              <a:t>...</a:t>
            </a:r>
          </a:p>
          <a:p>
            <a:pPr marL="514350" indent="-514350" algn="r" rtl="1"/>
            <a:r>
              <a:rPr lang="he-IL" sz="2800" dirty="0" smtClean="0"/>
              <a:t>עד</a:t>
            </a:r>
            <a:r>
              <a:rPr lang="he-IL" sz="2800" i="1" dirty="0" smtClean="0"/>
              <a:t> </a:t>
            </a:r>
            <a:r>
              <a:rPr lang="en-US" sz="2800" i="1" dirty="0" smtClean="0"/>
              <a:t>m(</a:t>
            </a:r>
            <a:r>
              <a:rPr lang="en-US" sz="2800" i="1" dirty="0" err="1" smtClean="0"/>
              <a:t>i,n</a:t>
            </a:r>
            <a:r>
              <a:rPr lang="en-US" sz="2800" i="1" dirty="0" smtClean="0"/>
              <a:t>)</a:t>
            </a:r>
            <a:r>
              <a:rPr lang="he-IL" sz="2800" i="1" dirty="0" smtClean="0"/>
              <a:t>, </a:t>
            </a:r>
            <a:r>
              <a:rPr lang="he-IL" sz="2800" dirty="0" smtClean="0"/>
              <a:t>עבור</a:t>
            </a:r>
            <a:r>
              <a:rPr lang="he-IL" sz="2800" i="1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=1</a:t>
            </a:r>
            <a:r>
              <a:rPr lang="he-IL" sz="2800" i="1" dirty="0" smtClean="0"/>
              <a:t>.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500034" y="3344866"/>
          <a:ext cx="3292492" cy="2227274"/>
        </p:xfrm>
        <a:graphic>
          <a:graphicData uri="http://schemas.openxmlformats.org/presentationml/2006/ole">
            <p:oleObj spid="_x0000_s129027" name="Формула" r:id="rId3" imgW="1727200" imgH="1168400" progId="Equation.3">
              <p:embed/>
            </p:oleObj>
          </a:graphicData>
        </a:graphic>
      </p:graphicFrame>
      <p:sp>
        <p:nvSpPr>
          <p:cNvPr id="11" name="מלבן מעוגל 10"/>
          <p:cNvSpPr/>
          <p:nvPr/>
        </p:nvSpPr>
        <p:spPr>
          <a:xfrm rot="2036609">
            <a:off x="287290" y="4346783"/>
            <a:ext cx="3863562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מעוגל 11"/>
          <p:cNvSpPr/>
          <p:nvPr/>
        </p:nvSpPr>
        <p:spPr>
          <a:xfrm rot="2036609">
            <a:off x="1011657" y="4182289"/>
            <a:ext cx="3110226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מעוגל 12"/>
          <p:cNvSpPr/>
          <p:nvPr/>
        </p:nvSpPr>
        <p:spPr>
          <a:xfrm rot="2036609">
            <a:off x="1612899" y="3969976"/>
            <a:ext cx="2476555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מעוגל 13"/>
          <p:cNvSpPr/>
          <p:nvPr/>
        </p:nvSpPr>
        <p:spPr>
          <a:xfrm rot="2036609">
            <a:off x="2984099" y="3518745"/>
            <a:ext cx="985241" cy="330865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1" animBg="1"/>
      <p:bldP spid="13" grpId="2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i="1" dirty="0" smtClean="0"/>
              <a:t>	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0</a:t>
            </a:r>
            <a:r>
              <a:rPr lang="en-US" sz="2400" dirty="0" smtClean="0"/>
              <a:t>=2</a:t>
            </a:r>
          </a:p>
          <a:p>
            <a:pPr marL="514350" indent="-514350" algn="r" rtl="1"/>
            <a:r>
              <a:rPr lang="en-US" sz="2400" dirty="0" smtClean="0"/>
              <a:t>	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=5</a:t>
            </a:r>
          </a:p>
          <a:p>
            <a:pPr marL="514350" indent="-514350" algn="r" rtl="1"/>
            <a:r>
              <a:rPr lang="en-US" sz="2400" dirty="0" smtClean="0"/>
              <a:t>	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=3</a:t>
            </a:r>
          </a:p>
          <a:p>
            <a:pPr marL="514350" indent="-514350" algn="r" rtl="1"/>
            <a:r>
              <a:rPr lang="en-US" sz="2400" dirty="0" smtClean="0"/>
              <a:t>	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=4</a:t>
            </a:r>
            <a:endParaRPr lang="he-IL" sz="2800" dirty="0" smtClean="0"/>
          </a:p>
          <a:p>
            <a:pPr marL="514350" indent="-514350" algn="r" rtl="1"/>
            <a:endParaRPr lang="he-IL" sz="2800" dirty="0" smtClean="0"/>
          </a:p>
          <a:p>
            <a:pPr marL="514350" indent="-514350" algn="r" rtl="1"/>
            <a:r>
              <a:rPr lang="he-IL" sz="2800" dirty="0" smtClean="0"/>
              <a:t>	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428736"/>
            <a:ext cx="2428892" cy="372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357158" y="5072074"/>
          <a:ext cx="6159514" cy="1218844"/>
        </p:xfrm>
        <a:graphic>
          <a:graphicData uri="http://schemas.openxmlformats.org/presentationml/2006/ole">
            <p:oleObj spid="_x0000_s128004" name="Формула" r:id="rId4" imgW="3340100" imgH="660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-71462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האלגוריתם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14282" y="500042"/>
            <a:ext cx="78581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MCM(d)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n=length(d)-1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 to n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m[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]=0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=2 to n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 to n-len+1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j=i+len-1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m[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 for k=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to j-1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   q=m[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i,k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]+m[k+1,j]+d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j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   if q&lt;m[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]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     m[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]=q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     s[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]=k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m,s</a:t>
            </a:r>
            <a:endParaRPr lang="he-IL" sz="24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algn="r" rtl="1"/>
            <a:r>
              <a:rPr lang="he-IL" sz="2400" dirty="0" smtClean="0">
                <a:latin typeface="Courier New" pitchFamily="49" charset="0"/>
                <a:cs typeface="+mj-cs"/>
                <a:sym typeface="Symbol"/>
              </a:rPr>
              <a:t>מה זמן הריצה?</a:t>
            </a:r>
          </a:p>
          <a:p>
            <a:pPr algn="r" rtl="1"/>
            <a:r>
              <a:rPr lang="he-IL" sz="2400" dirty="0" smtClean="0">
                <a:latin typeface="Courier New" pitchFamily="49" charset="0"/>
                <a:cs typeface="+mj-cs"/>
                <a:sym typeface="Symbol"/>
              </a:rPr>
              <a:t>כמה מקום?</a:t>
            </a:r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0" name="מלבן מעוגל 9"/>
          <p:cNvSpPr/>
          <p:nvPr/>
        </p:nvSpPr>
        <p:spPr>
          <a:xfrm>
            <a:off x="142844" y="357166"/>
            <a:ext cx="6215106" cy="5393713"/>
          </a:xfrm>
          <a:prstGeom prst="roundRect">
            <a:avLst>
              <a:gd name="adj" fmla="val 4786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662895">
            <a:off x="4277013" y="499421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 smtClean="0">
                <a:solidFill>
                  <a:srgbClr val="FF0000"/>
                </a:solidFill>
              </a:rPr>
              <a:t>פולינומיאלי</a:t>
            </a:r>
            <a:r>
              <a:rPr lang="he-IL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500034" y="2928934"/>
            <a:ext cx="6000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s,i,j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==j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A”</a:t>
            </a:r>
            <a:r>
              <a:rPr lang="en-US" sz="24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400" baseline="-250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“(“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s,i,s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s,s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]+1,j)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“)”</a:t>
            </a: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 smtClean="0">
                <a:latin typeface="+mj-lt"/>
                <a:ea typeface="+mj-ea"/>
                <a:cs typeface="+mj-cs"/>
              </a:rPr>
              <a:t>4. בניית פתרון </a:t>
            </a:r>
            <a:r>
              <a:rPr lang="he-IL" sz="4000" dirty="0" err="1" smtClean="0">
                <a:latin typeface="+mj-lt"/>
                <a:ea typeface="+mj-ea"/>
                <a:cs typeface="+mj-cs"/>
              </a:rPr>
              <a:t>אופטימלי</a:t>
            </a:r>
            <a:r>
              <a:rPr lang="he-IL" sz="4000" dirty="0" smtClean="0">
                <a:latin typeface="+mj-lt"/>
                <a:ea typeface="+mj-ea"/>
                <a:cs typeface="+mj-cs"/>
              </a:rPr>
              <a:t> מתוך המידע המחושב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 smtClean="0"/>
              <a:t>	נכתוב אלגוריתם רקורסיבי המדפיס את סדרת המטריצות עם סוגריים במקומות </a:t>
            </a:r>
            <a:r>
              <a:rPr lang="he-IL" sz="2800" dirty="0" err="1" smtClean="0"/>
              <a:t>האופטימליים</a:t>
            </a:r>
            <a:r>
              <a:rPr lang="he-IL" sz="2800" dirty="0" smtClean="0"/>
              <a:t> שנקבעו במערך </a:t>
            </a:r>
            <a:r>
              <a:rPr lang="en-US" sz="2800" dirty="0" smtClean="0"/>
              <a:t>s</a:t>
            </a:r>
            <a:r>
              <a:rPr lang="he-IL" sz="2800" dirty="0" smtClean="0"/>
              <a:t>: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לבן מעוגל 8"/>
          <p:cNvSpPr/>
          <p:nvPr/>
        </p:nvSpPr>
        <p:spPr>
          <a:xfrm>
            <a:off x="428596" y="2786057"/>
            <a:ext cx="6215106" cy="3250573"/>
          </a:xfrm>
          <a:prstGeom prst="roundRect">
            <a:avLst>
              <a:gd name="adj" fmla="val 4786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 smtClean="0">
                <a:latin typeface="+mj-lt"/>
                <a:ea typeface="+mj-ea"/>
                <a:cs typeface="+mj-cs"/>
              </a:rPr>
              <a:t>דוגמא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en-US" sz="2800" dirty="0" smtClean="0"/>
              <a:t>d=[30,35,15,5,10,20,25]</a:t>
            </a:r>
            <a:endParaRPr lang="he-IL" sz="2800" dirty="0" smtClean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World Series Odds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 smtClean="0"/>
              <a:t>	שתי קבוצות, </a:t>
            </a:r>
            <a:r>
              <a:rPr lang="en-US" sz="2800" dirty="0" smtClean="0"/>
              <a:t>A</a:t>
            </a:r>
            <a:r>
              <a:rPr lang="he-IL" sz="2800" dirty="0" smtClean="0"/>
              <a:t>,</a:t>
            </a:r>
            <a:r>
              <a:rPr lang="en-US" sz="2800" dirty="0" smtClean="0"/>
              <a:t>B</a:t>
            </a:r>
            <a:r>
              <a:rPr lang="he-IL" sz="2800" dirty="0" smtClean="0"/>
              <a:t>, משחקות זו מול זו, סדרת משחקים. הראשונה לנצח </a:t>
            </a:r>
            <a:r>
              <a:rPr lang="en-US" sz="2800" dirty="0" smtClean="0"/>
              <a:t>n</a:t>
            </a:r>
            <a:r>
              <a:rPr lang="he-IL" sz="2800" dirty="0" smtClean="0"/>
              <a:t> משחקים, היא המנצחת.</a:t>
            </a:r>
          </a:p>
          <a:p>
            <a:pPr marL="514350" indent="-514350" algn="r" rtl="1"/>
            <a:r>
              <a:rPr lang="he-IL" sz="2800" dirty="0" smtClean="0"/>
              <a:t>	בכל משחק, ההסתברות של כל אחת לנצח, היא </a:t>
            </a:r>
            <a:r>
              <a:rPr lang="en-US" sz="2800" dirty="0" smtClean="0"/>
              <a:t>0.5</a:t>
            </a:r>
            <a:r>
              <a:rPr lang="he-IL" sz="2800" dirty="0" smtClean="0"/>
              <a:t>.</a:t>
            </a:r>
          </a:p>
          <a:p>
            <a:pPr marL="514350" indent="-514350" algn="r" rtl="1"/>
            <a:endParaRPr lang="he-IL" sz="2800" dirty="0" smtClean="0"/>
          </a:p>
          <a:p>
            <a:pPr marL="514350" indent="-514350" algn="r" rtl="1"/>
            <a:r>
              <a:rPr lang="he-IL" sz="2800" dirty="0" smtClean="0"/>
              <a:t>המטרה:</a:t>
            </a:r>
          </a:p>
          <a:p>
            <a:pPr marL="514350" indent="-514350" algn="r" rtl="1"/>
            <a:r>
              <a:rPr lang="he-IL" sz="2800" dirty="0" smtClean="0"/>
              <a:t>	לחשב את ההסתברות ש</a:t>
            </a:r>
            <a:r>
              <a:rPr lang="en-US" sz="2800" dirty="0" smtClean="0"/>
              <a:t>A</a:t>
            </a:r>
            <a:r>
              <a:rPr lang="he-IL" sz="2800" dirty="0" smtClean="0"/>
              <a:t> תנצח.</a:t>
            </a:r>
          </a:p>
          <a:p>
            <a:pPr marL="514350" indent="-514350" algn="r" rtl="1"/>
            <a:endParaRPr lang="he-IL" sz="2800" dirty="0" smtClean="0"/>
          </a:p>
          <a:p>
            <a:pPr marL="514350" indent="-514350" algn="r" rtl="1"/>
            <a:r>
              <a:rPr lang="he-IL" sz="2800" dirty="0" smtClean="0"/>
              <a:t>הערה: זאת </a:t>
            </a:r>
            <a:r>
              <a:rPr lang="he-IL" sz="2800" b="1" dirty="0" smtClean="0"/>
              <a:t>לא </a:t>
            </a:r>
            <a:r>
              <a:rPr lang="he-IL" sz="2800" dirty="0" smtClean="0"/>
              <a:t>בעיית אופטימיזציה!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פורמליזציה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 smtClean="0"/>
              <a:t>	בכל שלב בסדרת המשחקים, נסמן:</a:t>
            </a:r>
          </a:p>
          <a:p>
            <a:pPr marL="514350" indent="-514350" algn="r" rtl="1"/>
            <a:r>
              <a:rPr lang="he-IL" sz="2800" dirty="0" smtClean="0"/>
              <a:t>	</a:t>
            </a:r>
            <a:r>
              <a:rPr lang="en-US" sz="2800" dirty="0" err="1" smtClean="0"/>
              <a:t>i</a:t>
            </a:r>
            <a:r>
              <a:rPr lang="he-IL" sz="2800" dirty="0" smtClean="0"/>
              <a:t>- מספר המשחקים ש</a:t>
            </a:r>
            <a:r>
              <a:rPr lang="en-US" sz="2800" dirty="0" smtClean="0"/>
              <a:t>A</a:t>
            </a:r>
            <a:r>
              <a:rPr lang="he-IL" sz="2800" dirty="0" smtClean="0"/>
              <a:t> צריכה עוד לנצח על מנת לנצח בסדרה.</a:t>
            </a:r>
          </a:p>
          <a:p>
            <a:pPr marL="514350" indent="-514350" algn="r" rtl="1"/>
            <a:r>
              <a:rPr lang="he-IL" sz="2800" dirty="0" smtClean="0"/>
              <a:t>	</a:t>
            </a:r>
            <a:r>
              <a:rPr lang="en-US" sz="2800" dirty="0" smtClean="0"/>
              <a:t>j</a:t>
            </a:r>
            <a:r>
              <a:rPr lang="he-IL" sz="2800" dirty="0" smtClean="0"/>
              <a:t>- מספר המשחקים ש</a:t>
            </a:r>
            <a:r>
              <a:rPr lang="en-US" sz="2800" dirty="0" smtClean="0"/>
              <a:t>B</a:t>
            </a:r>
            <a:r>
              <a:rPr lang="he-IL" sz="2800" dirty="0" smtClean="0"/>
              <a:t> צריכה עוד לנצח על מנת לנצח בסדרה.</a:t>
            </a:r>
          </a:p>
          <a:p>
            <a:pPr marL="514350" indent="-514350" algn="r" rtl="1"/>
            <a:r>
              <a:rPr lang="he-IL" sz="2800" dirty="0" smtClean="0"/>
              <a:t>	</a:t>
            </a:r>
            <a:r>
              <a:rPr lang="en-US" sz="2800" dirty="0" smtClean="0"/>
              <a:t>p(</a:t>
            </a:r>
            <a:r>
              <a:rPr lang="en-US" sz="2800" dirty="0" err="1" smtClean="0"/>
              <a:t>i,j</a:t>
            </a:r>
            <a:r>
              <a:rPr lang="en-US" sz="2800" dirty="0" smtClean="0"/>
              <a:t>)</a:t>
            </a:r>
            <a:r>
              <a:rPr lang="he-IL" sz="2800" dirty="0" smtClean="0"/>
              <a:t>- ההסתברות ש</a:t>
            </a:r>
            <a:r>
              <a:rPr lang="en-US" sz="2800" dirty="0" smtClean="0"/>
              <a:t>A</a:t>
            </a:r>
            <a:r>
              <a:rPr lang="he-IL" sz="2800" dirty="0" smtClean="0"/>
              <a:t> תנצח בסדרה, אם היא צריכה עוד </a:t>
            </a:r>
            <a:r>
              <a:rPr lang="en-US" sz="2800" dirty="0" err="1" smtClean="0"/>
              <a:t>i</a:t>
            </a:r>
            <a:r>
              <a:rPr lang="he-IL" sz="2800" dirty="0" smtClean="0"/>
              <a:t> משחקים על מנת לנצח, ו</a:t>
            </a:r>
            <a:r>
              <a:rPr lang="en-US" sz="2800" dirty="0" smtClean="0"/>
              <a:t>B</a:t>
            </a:r>
            <a:r>
              <a:rPr lang="he-IL" sz="2800" dirty="0" smtClean="0"/>
              <a:t> צריכה עוד </a:t>
            </a:r>
            <a:r>
              <a:rPr lang="en-US" sz="2800" dirty="0" smtClean="0"/>
              <a:t>j</a:t>
            </a:r>
            <a:r>
              <a:rPr lang="he-IL" sz="2800" dirty="0" smtClean="0"/>
              <a:t> משחקים על מנת לנצח.</a:t>
            </a:r>
          </a:p>
          <a:p>
            <a:pPr marL="514350" indent="-514350" algn="r" rtl="1"/>
            <a:r>
              <a:rPr lang="he-IL" sz="2800" dirty="0" smtClean="0"/>
              <a:t>המטרה:</a:t>
            </a:r>
          </a:p>
          <a:p>
            <a:pPr marL="514350" indent="-514350" algn="r" rtl="1"/>
            <a:r>
              <a:rPr lang="he-IL" sz="2800" dirty="0" smtClean="0"/>
              <a:t>	לחשב את </a:t>
            </a:r>
            <a:r>
              <a:rPr lang="en-US" sz="2800" dirty="0" smtClean="0"/>
              <a:t>p(</a:t>
            </a:r>
            <a:r>
              <a:rPr lang="en-US" sz="2800" dirty="0" err="1" smtClean="0"/>
              <a:t>n,n</a:t>
            </a:r>
            <a:r>
              <a:rPr lang="en-US" sz="2800" dirty="0" smtClean="0"/>
              <a:t>)</a:t>
            </a:r>
            <a:r>
              <a:rPr lang="he-IL" sz="2800" dirty="0" smtClean="0"/>
              <a:t>.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מתאימה לבעיות בהן: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 smtClean="0"/>
              <a:t>תכונת </a:t>
            </a:r>
            <a:r>
              <a:rPr lang="he-IL" sz="2400" dirty="0" err="1" smtClean="0"/>
              <a:t>התת</a:t>
            </a:r>
            <a:r>
              <a:rPr lang="he-IL" sz="2400" dirty="0" smtClean="0"/>
              <a:t>-מבנה </a:t>
            </a:r>
            <a:r>
              <a:rPr lang="he-IL" sz="2400" dirty="0" err="1" smtClean="0"/>
              <a:t>האופטימלי</a:t>
            </a:r>
            <a:r>
              <a:rPr lang="he-IL" sz="2400" dirty="0" smtClean="0"/>
              <a:t> </a:t>
            </a:r>
            <a:r>
              <a:rPr lang="he-IL" sz="2800" b="1" dirty="0" smtClean="0">
                <a:solidFill>
                  <a:srgbClr val="008000"/>
                </a:solidFill>
              </a:rPr>
              <a:t>כן</a:t>
            </a:r>
            <a:r>
              <a:rPr lang="he-IL" sz="2800" dirty="0" smtClean="0"/>
              <a:t> </a:t>
            </a:r>
            <a:r>
              <a:rPr lang="he-IL" sz="2400" dirty="0" smtClean="0"/>
              <a:t>מתקיימת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תכונת הבחירה החמדנית </a:t>
            </a:r>
            <a:r>
              <a:rPr lang="he-IL" sz="2800" b="1" dirty="0" smtClean="0">
                <a:solidFill>
                  <a:srgbClr val="FF0000"/>
                </a:solidFill>
                <a:cs typeface="+mj-cs"/>
              </a:rPr>
              <a:t>לא</a:t>
            </a:r>
            <a:r>
              <a:rPr lang="he-IL" sz="2400" dirty="0" smtClean="0">
                <a:cs typeface="+mj-cs"/>
              </a:rPr>
              <a:t> מתקיימת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נראה דוגמאות: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חישוב האיבר ה-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בסדרת </a:t>
            </a:r>
            <a:r>
              <a:rPr lang="he-IL" sz="2400" dirty="0" err="1" smtClean="0">
                <a:cs typeface="+mj-cs"/>
              </a:rPr>
              <a:t>פיבונצ'י</a:t>
            </a:r>
            <a:endParaRPr lang="he-IL" sz="2400" dirty="0" smtClean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חישוב מקדמים בינומיים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מציאת תת-סדרה משותפת ארוכה ביותר- </a:t>
            </a:r>
            <a:r>
              <a:rPr lang="en-US" sz="2400" dirty="0" smtClean="0">
                <a:cs typeface="+mj-cs"/>
              </a:rPr>
              <a:t>LCS</a:t>
            </a:r>
            <a:endParaRPr lang="he-IL" sz="2400" dirty="0" smtClean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קביעת סדר הכפלת מטריצות- </a:t>
            </a:r>
            <a:r>
              <a:rPr lang="en-US" sz="2400" dirty="0" smtClean="0">
                <a:cs typeface="+mj-cs"/>
              </a:rPr>
              <a:t>Matrix Chain Multiplication</a:t>
            </a:r>
            <a:endParaRPr lang="he-IL" sz="2400" dirty="0" smtClean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בעיית התרמיל בשלמים- </a:t>
            </a:r>
            <a:r>
              <a:rPr lang="en-US" sz="2400" dirty="0" smtClean="0">
                <a:cs typeface="+mj-cs"/>
              </a:rPr>
              <a:t>Integer Knapsack</a:t>
            </a:r>
            <a:endParaRPr lang="he-IL" sz="2400" dirty="0" smtClean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חישוב ההסתברות לניצחון ב</a:t>
            </a:r>
            <a:r>
              <a:rPr lang="en-US" sz="2400" dirty="0" smtClean="0">
                <a:cs typeface="+mj-cs"/>
              </a:rPr>
              <a:t>World Series</a:t>
            </a:r>
            <a:endParaRPr lang="he-IL" sz="2400" dirty="0" smtClean="0">
              <a:cs typeface="+mj-cs"/>
            </a:endParaRPr>
          </a:p>
        </p:txBody>
      </p:sp>
      <p:sp>
        <p:nvSpPr>
          <p:cNvPr id="7" name="סוגר מסולסל ימני 6"/>
          <p:cNvSpPr/>
          <p:nvPr/>
        </p:nvSpPr>
        <p:spPr>
          <a:xfrm>
            <a:off x="7358082" y="4572008"/>
            <a:ext cx="285752" cy="1000132"/>
          </a:xfrm>
          <a:prstGeom prst="rightBrace">
            <a:avLst>
              <a:gd name="adj1" fmla="val 337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7597688">
            <a:off x="7328434" y="488740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 smtClean="0">
                <a:solidFill>
                  <a:srgbClr val="4F81BD"/>
                </a:solidFill>
              </a:rPr>
              <a:t>אופטימיזציה</a:t>
            </a:r>
            <a:endParaRPr lang="en-US" b="1" dirty="0">
              <a:solidFill>
                <a:srgbClr val="4F81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מבנה 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785786" y="2000240"/>
          <a:ext cx="7583530" cy="1784360"/>
        </p:xfrm>
        <a:graphic>
          <a:graphicData uri="http://schemas.openxmlformats.org/presentationml/2006/ole">
            <p:oleObj spid="_x0000_s131076" name="Формула" r:id="rId3" imgW="30226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 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075" y="1857364"/>
            <a:ext cx="5543313" cy="193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 smtClean="0"/>
              <a:t>	מהו זמן הריצה?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 smtClean="0"/>
              <a:t>	מהו זמן הריצה?</a:t>
            </a:r>
          </a:p>
        </p:txBody>
      </p:sp>
      <p:grpSp>
        <p:nvGrpSpPr>
          <p:cNvPr id="12" name="קבוצה 11"/>
          <p:cNvGrpSpPr/>
          <p:nvPr/>
        </p:nvGrpSpPr>
        <p:grpSpPr>
          <a:xfrm>
            <a:off x="571472" y="1142984"/>
            <a:ext cx="4900636" cy="3509098"/>
            <a:chOff x="571472" y="1142984"/>
            <a:chExt cx="4900636" cy="3509098"/>
          </a:xfrm>
        </p:grpSpPr>
        <p:pic>
          <p:nvPicPr>
            <p:cNvPr id="133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1142984"/>
              <a:ext cx="4900636" cy="3509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מלבן 9"/>
            <p:cNvSpPr/>
            <p:nvPr/>
          </p:nvSpPr>
          <p:spPr>
            <a:xfrm>
              <a:off x="3643306" y="1142984"/>
              <a:ext cx="1819648" cy="2286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714612" y="4143380"/>
              <a:ext cx="2643206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n=4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 smtClean="0"/>
              <a:t>	מהי התשובה הסופית?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7852" y="1500174"/>
            <a:ext cx="2821861" cy="26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5984" y="120228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0       1         2       3        4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14546" y="785794"/>
            <a:ext cx="419104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      0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1         2       3        4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סדרת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פיבונצ'י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428596" y="1357298"/>
          <a:ext cx="5357850" cy="969259"/>
        </p:xfrm>
        <a:graphic>
          <a:graphicData uri="http://schemas.openxmlformats.org/presentationml/2006/ole">
            <p:oleObj spid="_x0000_s89092" name="Формула" r:id="rId3" imgW="25273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הפרד ומשול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00034" y="1571612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Fib(n)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if 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Mathematica1"/>
              </a:rPr>
              <a:t>1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Mathematica1"/>
              </a:rPr>
              <a:t>    return n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Mathematica1"/>
              </a:rPr>
              <a:t>  return Fib(n-1)+Fib(n-2)</a:t>
            </a:r>
            <a:endParaRPr lang="he-IL" sz="2400" dirty="0" smtClean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l"/>
            <a:endParaRPr lang="he-IL" sz="2400" dirty="0" smtClean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r" rtl="1"/>
            <a:endParaRPr lang="en-US" sz="2400" dirty="0" smtClean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 smtClean="0">
                <a:latin typeface="Courier New" pitchFamily="49" charset="0"/>
                <a:cs typeface="+mj-cs"/>
                <a:sym typeface="Mathematica1"/>
              </a:rPr>
              <a:t>נוסחת נסיגה לזמן הריצה:</a:t>
            </a:r>
          </a:p>
          <a:p>
            <a:pPr algn="r" rtl="1"/>
            <a:endParaRPr lang="he-IL" sz="2400" dirty="0" smtClean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500034" y="3786190"/>
          <a:ext cx="4598821" cy="507456"/>
        </p:xfrm>
        <a:graphic>
          <a:graphicData uri="http://schemas.openxmlformats.org/presentationml/2006/ole">
            <p:oleObj spid="_x0000_s52227" name="Формула" r:id="rId3" imgW="1841500" imgH="203200" progId="Equation.3">
              <p:embed/>
            </p:oleObj>
          </a:graphicData>
        </a:graphic>
      </p:graphicFrame>
      <p:sp>
        <p:nvSpPr>
          <p:cNvPr id="12" name="מלבן מעוגל 11"/>
          <p:cNvSpPr/>
          <p:nvPr/>
        </p:nvSpPr>
        <p:spPr>
          <a:xfrm>
            <a:off x="428596" y="1428736"/>
            <a:ext cx="5072098" cy="192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תתי בעיות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4036215" y="1285860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Fib(5)</a:t>
            </a:r>
            <a:endParaRPr lang="en-US" dirty="0"/>
          </a:p>
        </p:txBody>
      </p:sp>
      <p:sp>
        <p:nvSpPr>
          <p:cNvPr id="13" name="אליפסה 12"/>
          <p:cNvSpPr/>
          <p:nvPr/>
        </p:nvSpPr>
        <p:spPr>
          <a:xfrm>
            <a:off x="1433482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Fib(3)</a:t>
            </a:r>
            <a:endParaRPr lang="en-US" dirty="0"/>
          </a:p>
        </p:txBody>
      </p:sp>
      <p:sp>
        <p:nvSpPr>
          <p:cNvPr id="14" name="אליפסה 13"/>
          <p:cNvSpPr/>
          <p:nvPr/>
        </p:nvSpPr>
        <p:spPr>
          <a:xfrm>
            <a:off x="6067444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Fib(4)</a:t>
            </a:r>
            <a:endParaRPr lang="en-US" dirty="0"/>
          </a:p>
        </p:txBody>
      </p:sp>
      <p:sp>
        <p:nvSpPr>
          <p:cNvPr id="15" name="אליפסה 14"/>
          <p:cNvSpPr/>
          <p:nvPr/>
        </p:nvSpPr>
        <p:spPr>
          <a:xfrm>
            <a:off x="2114520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Fib(2)</a:t>
            </a:r>
            <a:endParaRPr lang="en-US" dirty="0"/>
          </a:p>
        </p:txBody>
      </p:sp>
      <p:sp>
        <p:nvSpPr>
          <p:cNvPr id="16" name="אליפסה 15"/>
          <p:cNvSpPr/>
          <p:nvPr/>
        </p:nvSpPr>
        <p:spPr>
          <a:xfrm>
            <a:off x="7140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Fib(1)</a:t>
            </a:r>
            <a:endParaRPr lang="en-US" dirty="0"/>
          </a:p>
        </p:txBody>
      </p:sp>
      <p:sp>
        <p:nvSpPr>
          <p:cNvPr id="17" name="אליפסה 16"/>
          <p:cNvSpPr/>
          <p:nvPr/>
        </p:nvSpPr>
        <p:spPr>
          <a:xfrm>
            <a:off x="4600588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Fib(2)</a:t>
            </a:r>
            <a:endParaRPr lang="en-US" dirty="0"/>
          </a:p>
        </p:txBody>
      </p:sp>
      <p:sp>
        <p:nvSpPr>
          <p:cNvPr id="18" name="אליפסה 17"/>
          <p:cNvSpPr/>
          <p:nvPr/>
        </p:nvSpPr>
        <p:spPr>
          <a:xfrm>
            <a:off x="685801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Fib(3)</a:t>
            </a:r>
            <a:endParaRPr lang="en-US" dirty="0"/>
          </a:p>
        </p:txBody>
      </p:sp>
      <p:sp>
        <p:nvSpPr>
          <p:cNvPr id="19" name="אליפסה 18"/>
          <p:cNvSpPr/>
          <p:nvPr/>
        </p:nvSpPr>
        <p:spPr>
          <a:xfrm>
            <a:off x="264317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Fib(1)</a:t>
            </a:r>
            <a:endParaRPr lang="en-US" dirty="0"/>
          </a:p>
        </p:txBody>
      </p:sp>
      <p:sp>
        <p:nvSpPr>
          <p:cNvPr id="20" name="אליפסה 19"/>
          <p:cNvSpPr/>
          <p:nvPr/>
        </p:nvSpPr>
        <p:spPr>
          <a:xfrm>
            <a:off x="150016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Fib(0)</a:t>
            </a:r>
            <a:endParaRPr lang="en-US" dirty="0"/>
          </a:p>
        </p:txBody>
      </p:sp>
      <p:sp>
        <p:nvSpPr>
          <p:cNvPr id="21" name="אליפסה 20"/>
          <p:cNvSpPr/>
          <p:nvPr/>
        </p:nvSpPr>
        <p:spPr>
          <a:xfrm>
            <a:off x="514350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Fib(1)</a:t>
            </a:r>
            <a:endParaRPr lang="en-US" dirty="0"/>
          </a:p>
        </p:txBody>
      </p:sp>
      <p:sp>
        <p:nvSpPr>
          <p:cNvPr id="22" name="אליפסה 21"/>
          <p:cNvSpPr/>
          <p:nvPr/>
        </p:nvSpPr>
        <p:spPr>
          <a:xfrm>
            <a:off x="400049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Fib(0)</a:t>
            </a:r>
            <a:endParaRPr lang="en-US" dirty="0"/>
          </a:p>
        </p:txBody>
      </p:sp>
      <p:sp>
        <p:nvSpPr>
          <p:cNvPr id="28" name="אליפסה 27"/>
          <p:cNvSpPr/>
          <p:nvPr/>
        </p:nvSpPr>
        <p:spPr>
          <a:xfrm>
            <a:off x="7472370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Fib(2)</a:t>
            </a:r>
            <a:endParaRPr lang="en-US" dirty="0"/>
          </a:p>
        </p:txBody>
      </p:sp>
      <p:sp>
        <p:nvSpPr>
          <p:cNvPr id="29" name="אליפסה 28"/>
          <p:cNvSpPr/>
          <p:nvPr/>
        </p:nvSpPr>
        <p:spPr>
          <a:xfrm>
            <a:off x="6286512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Fib(1)</a:t>
            </a:r>
            <a:endParaRPr lang="en-US" dirty="0"/>
          </a:p>
        </p:txBody>
      </p:sp>
      <p:sp>
        <p:nvSpPr>
          <p:cNvPr id="30" name="אליפסה 29"/>
          <p:cNvSpPr/>
          <p:nvPr/>
        </p:nvSpPr>
        <p:spPr>
          <a:xfrm>
            <a:off x="8001024" y="550070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Fib(1)</a:t>
            </a:r>
            <a:endParaRPr lang="en-US" dirty="0"/>
          </a:p>
        </p:txBody>
      </p:sp>
      <p:sp>
        <p:nvSpPr>
          <p:cNvPr id="31" name="אליפסה 30"/>
          <p:cNvSpPr/>
          <p:nvPr/>
        </p:nvSpPr>
        <p:spPr>
          <a:xfrm>
            <a:off x="6858016" y="550070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Fib(0)</a:t>
            </a:r>
            <a:endParaRPr lang="en-US" dirty="0"/>
          </a:p>
        </p:txBody>
      </p:sp>
      <p:cxnSp>
        <p:nvCxnSpPr>
          <p:cNvPr id="33" name="מחבר ישר 32"/>
          <p:cNvCxnSpPr>
            <a:stCxn id="9" idx="4"/>
            <a:endCxn id="13" idx="0"/>
          </p:cNvCxnSpPr>
          <p:nvPr/>
        </p:nvCxnSpPr>
        <p:spPr>
          <a:xfrm rot="5400000">
            <a:off x="2913444" y="913188"/>
            <a:ext cx="714380" cy="26027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stCxn id="13" idx="4"/>
            <a:endCxn id="16" idx="0"/>
          </p:cNvCxnSpPr>
          <p:nvPr/>
        </p:nvCxnSpPr>
        <p:spPr>
          <a:xfrm rot="5400000">
            <a:off x="1181072" y="2569367"/>
            <a:ext cx="214314" cy="1362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9" idx="4"/>
            <a:endCxn id="14" idx="0"/>
          </p:cNvCxnSpPr>
          <p:nvPr/>
        </p:nvCxnSpPr>
        <p:spPr>
          <a:xfrm rot="16200000" flipH="1">
            <a:off x="5230424" y="1198939"/>
            <a:ext cx="714380" cy="20312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>
            <a:stCxn id="13" idx="4"/>
            <a:endCxn id="15" idx="0"/>
          </p:cNvCxnSpPr>
          <p:nvPr/>
        </p:nvCxnSpPr>
        <p:spPr>
          <a:xfrm rot="16200000" flipH="1">
            <a:off x="2202629" y="2909886"/>
            <a:ext cx="214314" cy="681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15" idx="4"/>
            <a:endCxn id="20" idx="0"/>
          </p:cNvCxnSpPr>
          <p:nvPr/>
        </p:nvCxnSpPr>
        <p:spPr>
          <a:xfrm rot="5400000">
            <a:off x="209309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>
            <a:stCxn id="15" idx="4"/>
            <a:endCxn id="19" idx="0"/>
          </p:cNvCxnSpPr>
          <p:nvPr/>
        </p:nvCxnSpPr>
        <p:spPr>
          <a:xfrm rot="16200000" flipH="1">
            <a:off x="2664599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17" idx="4"/>
            <a:endCxn id="22" idx="0"/>
          </p:cNvCxnSpPr>
          <p:nvPr/>
        </p:nvCxnSpPr>
        <p:spPr>
          <a:xfrm rot="5400000">
            <a:off x="4586294" y="3879053"/>
            <a:ext cx="500066" cy="600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17" idx="4"/>
            <a:endCxn id="21" idx="0"/>
          </p:cNvCxnSpPr>
          <p:nvPr/>
        </p:nvCxnSpPr>
        <p:spPr>
          <a:xfrm rot="16200000" flipH="1">
            <a:off x="5157798" y="3907641"/>
            <a:ext cx="500066" cy="5429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14" idx="4"/>
            <a:endCxn id="17" idx="0"/>
          </p:cNvCxnSpPr>
          <p:nvPr/>
        </p:nvCxnSpPr>
        <p:spPr>
          <a:xfrm rot="5400000">
            <a:off x="5762644" y="2516977"/>
            <a:ext cx="214314" cy="1466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14" idx="4"/>
            <a:endCxn id="18" idx="0"/>
          </p:cNvCxnSpPr>
          <p:nvPr/>
        </p:nvCxnSpPr>
        <p:spPr>
          <a:xfrm rot="16200000" flipH="1">
            <a:off x="6891358" y="2855119"/>
            <a:ext cx="214314" cy="790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>
            <a:stCxn id="29" idx="0"/>
            <a:endCxn id="18" idx="4"/>
          </p:cNvCxnSpPr>
          <p:nvPr/>
        </p:nvCxnSpPr>
        <p:spPr>
          <a:xfrm rot="5400000" flipH="1" flipV="1">
            <a:off x="6858016" y="3893347"/>
            <a:ext cx="500066" cy="5715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28" idx="0"/>
            <a:endCxn id="18" idx="4"/>
          </p:cNvCxnSpPr>
          <p:nvPr/>
        </p:nvCxnSpPr>
        <p:spPr>
          <a:xfrm rot="16200000" flipV="1">
            <a:off x="745094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28" idx="4"/>
            <a:endCxn id="31" idx="0"/>
          </p:cNvCxnSpPr>
          <p:nvPr/>
        </p:nvCxnSpPr>
        <p:spPr>
          <a:xfrm rot="5400000">
            <a:off x="7450945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>
            <a:stCxn id="28" idx="4"/>
            <a:endCxn id="30" idx="0"/>
          </p:cNvCxnSpPr>
          <p:nvPr/>
        </p:nvCxnSpPr>
        <p:spPr>
          <a:xfrm rot="16200000" flipH="1">
            <a:off x="8022449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אליפסה 77"/>
          <p:cNvSpPr/>
          <p:nvPr/>
        </p:nvSpPr>
        <p:spPr>
          <a:xfrm>
            <a:off x="2036501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אליפסה 78"/>
          <p:cNvSpPr/>
          <p:nvPr/>
        </p:nvSpPr>
        <p:spPr>
          <a:xfrm>
            <a:off x="4513385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אליפסה 79"/>
          <p:cNvSpPr/>
          <p:nvPr/>
        </p:nvSpPr>
        <p:spPr>
          <a:xfrm>
            <a:off x="7394351" y="435769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9260424">
            <a:off x="402930" y="5440347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 smtClean="0">
                <a:solidFill>
                  <a:srgbClr val="FF0000"/>
                </a:solidFill>
              </a:rPr>
              <a:t>כפילויות!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9" name="אליפסה 38"/>
          <p:cNvSpPr/>
          <p:nvPr/>
        </p:nvSpPr>
        <p:spPr>
          <a:xfrm>
            <a:off x="1357290" y="2500306"/>
            <a:ext cx="1214446" cy="7143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אליפסה 39"/>
          <p:cNvSpPr/>
          <p:nvPr/>
        </p:nvSpPr>
        <p:spPr>
          <a:xfrm>
            <a:off x="6786578" y="3286124"/>
            <a:ext cx="1214446" cy="7143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78" grpId="0" animBg="1"/>
      <p:bldP spid="79" grpId="0" animBg="1"/>
      <p:bldP spid="80" grpId="0" animBg="1"/>
      <p:bldP spid="81" grpId="0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פתרון נוסחת הנסיגה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285720" y="1357298"/>
          <a:ext cx="6273834" cy="4686629"/>
        </p:xfrm>
        <a:graphic>
          <a:graphicData uri="http://schemas.openxmlformats.org/presentationml/2006/ole">
            <p:oleObj spid="_x0000_s92164" name="Формула" r:id="rId3" imgW="2552700" imgH="19050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 rot="19662895">
            <a:off x="1953798" y="5396534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 smtClean="0">
                <a:solidFill>
                  <a:srgbClr val="FF0000"/>
                </a:solidFill>
              </a:rPr>
              <a:t>אקספוננציאלי</a:t>
            </a:r>
            <a:r>
              <a:rPr lang="he-IL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00034" y="1571612"/>
            <a:ext cx="7858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Fib(n)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f[0]=0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f[1]=1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Mathematica1"/>
              </a:rPr>
              <a:t> 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Mathematica1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Mathematica1"/>
              </a:rPr>
              <a:t>=2 to n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Mathematica1"/>
              </a:rPr>
              <a:t>    f[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Mathematica1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Mathematica1"/>
              </a:rPr>
              <a:t>]=f[i-1]+f[i-2]</a:t>
            </a:r>
          </a:p>
          <a:p>
            <a:pPr algn="l"/>
            <a:r>
              <a:rPr lang="en-US" sz="2400" dirty="0" smtClean="0">
                <a:latin typeface="Courier New" pitchFamily="49" charset="0"/>
                <a:cs typeface="Courier New" pitchFamily="49" charset="0"/>
                <a:sym typeface="Mathematica1"/>
              </a:rPr>
              <a:t>  return f[n]</a:t>
            </a:r>
            <a:endParaRPr lang="he-IL" sz="2400" dirty="0" smtClean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r" rtl="1"/>
            <a:endParaRPr lang="en-US" sz="2400" dirty="0" smtClean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 smtClean="0">
                <a:latin typeface="Courier New" pitchFamily="49" charset="0"/>
                <a:cs typeface="+mj-cs"/>
                <a:sym typeface="Mathematica1"/>
              </a:rPr>
              <a:t>זמן הריצה?</a:t>
            </a:r>
          </a:p>
          <a:p>
            <a:pPr algn="r" rtl="1"/>
            <a:endParaRPr lang="he-IL" sz="2400" dirty="0" smtClean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428596" y="1428736"/>
            <a:ext cx="5072098" cy="2571768"/>
          </a:xfrm>
          <a:prstGeom prst="roundRect">
            <a:avLst>
              <a:gd name="adj" fmla="val 13822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662895">
            <a:off x="1974557" y="546825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 smtClean="0">
                <a:solidFill>
                  <a:srgbClr val="FF0000"/>
                </a:solidFill>
              </a:rPr>
              <a:t>לינארי</a:t>
            </a:r>
            <a:r>
              <a:rPr lang="he-IL" sz="2400" b="1" dirty="0" smtClean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מקדמים בינומיים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1392238" y="1316029"/>
          <a:ext cx="2287587" cy="969963"/>
        </p:xfrm>
        <a:graphic>
          <a:graphicData uri="http://schemas.openxmlformats.org/presentationml/2006/ole">
            <p:oleObj spid="_x0000_s111622" name="Формула" r:id="rId3" imgW="107950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38" y="2786058"/>
            <a:ext cx="728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שימושים:</a:t>
            </a:r>
          </a:p>
          <a:p>
            <a:pPr algn="r" rtl="1"/>
            <a:endParaRPr lang="he-IL" sz="2000" dirty="0" smtClean="0"/>
          </a:p>
          <a:p>
            <a:pPr algn="r" rtl="1">
              <a:buFont typeface="Arial" pitchFamily="34" charset="0"/>
              <a:buChar char="•"/>
            </a:pPr>
            <a:r>
              <a:rPr lang="he-IL" sz="2000" dirty="0" err="1" smtClean="0"/>
              <a:t>קומיבנטוריקה</a:t>
            </a:r>
            <a:r>
              <a:rPr lang="he-IL" sz="2000" dirty="0" smtClean="0"/>
              <a:t>: מספר האפשרויות לבחור </a:t>
            </a:r>
            <a:r>
              <a:rPr lang="en-US" sz="2000" dirty="0" smtClean="0"/>
              <a:t>k</a:t>
            </a:r>
            <a:r>
              <a:rPr lang="he-IL" sz="2000" dirty="0" smtClean="0"/>
              <a:t> עצמים מתוך </a:t>
            </a:r>
            <a:r>
              <a:rPr lang="en-US" sz="2000" dirty="0" smtClean="0"/>
              <a:t>n</a:t>
            </a:r>
            <a:r>
              <a:rPr lang="he-IL" sz="2000" dirty="0" smtClean="0"/>
              <a:t> עצמים, ללא חשיבות לסדר ביניהם.</a:t>
            </a:r>
          </a:p>
          <a:p>
            <a:pPr algn="r" rtl="1">
              <a:buFont typeface="Arial" pitchFamily="34" charset="0"/>
              <a:buChar char="•"/>
            </a:pPr>
            <a:endParaRPr lang="he-IL" sz="2000" dirty="0" smtClean="0"/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אלגברה: </a:t>
            </a:r>
            <a:endParaRPr lang="en-US" sz="2000" dirty="0"/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4429124" y="4143380"/>
          <a:ext cx="2714644" cy="858069"/>
        </p:xfrm>
        <a:graphic>
          <a:graphicData uri="http://schemas.openxmlformats.org/presentationml/2006/ole">
            <p:oleObj spid="_x0000_s111623" name="Формула" r:id="rId4" imgW="1447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9044</TotalTime>
  <Words>1052</Words>
  <Application>Microsoft Office PowerPoint</Application>
  <PresentationFormat>‫הצגה על המסך (4:3)</PresentationFormat>
  <Paragraphs>297</Paragraphs>
  <Slides>33</Slides>
  <Notes>1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33</vt:i4>
      </vt:variant>
    </vt:vector>
  </HeadingPairs>
  <TitlesOfParts>
    <vt:vector size="36" baseType="lpstr">
      <vt:lpstr>ערכת נושא Office</vt:lpstr>
      <vt:lpstr>Формула</vt:lpstr>
      <vt:lpstr>משוואה</vt:lpstr>
      <vt:lpstr>תכנות דינמי Dynamic Programming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User</cp:lastModifiedBy>
  <cp:revision>869</cp:revision>
  <dcterms:created xsi:type="dcterms:W3CDTF">2014-10-06T00:43:48Z</dcterms:created>
  <dcterms:modified xsi:type="dcterms:W3CDTF">2017-11-12T17:32:03Z</dcterms:modified>
</cp:coreProperties>
</file>