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277" r:id="rId2"/>
    <p:sldId id="316" r:id="rId3"/>
    <p:sldId id="349" r:id="rId4"/>
    <p:sldId id="351" r:id="rId5"/>
    <p:sldId id="365" r:id="rId6"/>
    <p:sldId id="367" r:id="rId7"/>
    <p:sldId id="368" r:id="rId8"/>
    <p:sldId id="369" r:id="rId9"/>
    <p:sldId id="375" r:id="rId10"/>
    <p:sldId id="352" r:id="rId11"/>
    <p:sldId id="374" r:id="rId12"/>
    <p:sldId id="333" r:id="rId13"/>
    <p:sldId id="335" r:id="rId14"/>
    <p:sldId id="370" r:id="rId15"/>
    <p:sldId id="371" r:id="rId16"/>
    <p:sldId id="354" r:id="rId17"/>
    <p:sldId id="360" r:id="rId18"/>
    <p:sldId id="361" r:id="rId19"/>
    <p:sldId id="373" r:id="rId20"/>
    <p:sldId id="372" r:id="rId21"/>
    <p:sldId id="362" r:id="rId22"/>
    <p:sldId id="376" r:id="rId23"/>
    <p:sldId id="377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7" r:id="rId38"/>
    <p:sldId id="398" r:id="rId39"/>
    <p:sldId id="399" r:id="rId40"/>
    <p:sldId id="393" r:id="rId41"/>
    <p:sldId id="394" r:id="rId42"/>
    <p:sldId id="395" r:id="rId43"/>
    <p:sldId id="396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14" r:id="rId54"/>
    <p:sldId id="409" r:id="rId55"/>
    <p:sldId id="410" r:id="rId56"/>
    <p:sldId id="411" r:id="rId57"/>
    <p:sldId id="412" r:id="rId58"/>
    <p:sldId id="413" r:id="rId59"/>
    <p:sldId id="378" r:id="rId6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00"/>
    <a:srgbClr val="808080"/>
    <a:srgbClr val="B2B2B2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629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42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629" y="9720175"/>
            <a:ext cx="3076671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2" y="9720175"/>
            <a:ext cx="3076671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57D4AC8-733D-4611-A61A-EB31AFCA4597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2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629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42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629" y="9720175"/>
            <a:ext cx="3076671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42" y="9720175"/>
            <a:ext cx="3076671" cy="51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F79FAA-C558-477B-BC9D-FEBAF3F7B7F8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3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E5609-11D8-46FA-8AEB-7D2DF2CF6A93}" type="slidenum">
              <a:rPr lang="ar-SA"/>
              <a:pPr/>
              <a:t>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3338" cy="38354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0087"/>
            <a:ext cx="5207386" cy="46045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A3F-A92E-4667-BDE4-AEFA74351D34}" type="slidenum">
              <a:rPr lang="ar-SA"/>
              <a:pPr/>
              <a:t>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3338" cy="38369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1780"/>
            <a:ext cx="5207386" cy="460286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93844-E59A-4976-AAFB-2B73CEE035C3}" type="slidenum">
              <a:rPr lang="ar-SA"/>
              <a:pPr/>
              <a:t>30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3338" cy="3835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0087"/>
            <a:ext cx="5207386" cy="46045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2EEFA-7704-4E9F-9809-2E76B23F6C67}" type="slidenum">
              <a:rPr lang="ar-SA"/>
              <a:pPr/>
              <a:t>58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3338" cy="38354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7" y="4860087"/>
            <a:ext cx="5207386" cy="46045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6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8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9C3BA4-F752-4EF7-ADC4-DF8B2203297B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D563D-AF57-4DEC-9E1D-5002D2D4E22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7AFC1-65AC-4967-8C56-1D6E739A894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AC40F6-3AB2-4BBC-A02D-2F563068897A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C6C61C-3A65-4865-BAF7-B59BF844A11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CA54F-0CFC-4478-BB8E-524F1833F4C7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F4B83-4D58-47F8-9216-6DEB41081B7C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C9AA2-038F-4150-889D-9FD1EF4E711A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441A1-4306-43AD-93A3-0EE5334D1E5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B77D1-3A95-4D7C-A951-9051C99A967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F70F3-77FF-428F-880B-1795463F189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8F0AD-2071-4384-9C4A-E0E311BF909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37A0C-9D3B-44B0-95CA-18189A4D0479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9C9353D-13ED-4298-8898-7685C98B3049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829138D-DF21-4472-BBBF-B092A5850CCB}" type="slidenum">
              <a:rPr lang="ar-SA"/>
              <a:pPr/>
              <a:t>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מבני נתונים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גרפים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571736" y="3786190"/>
            <a:ext cx="4049505" cy="166199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דנה שפירא</a:t>
            </a:r>
          </a:p>
          <a:p>
            <a:pPr algn="ctr"/>
            <a:endParaRPr lang="he-IL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rtl="1"/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תרגום: אלישבע בנש"ק-</a:t>
            </a:r>
            <a:r>
              <a:rPr lang="he-IL" sz="2800" b="1" dirty="0" err="1" smtClean="0">
                <a:latin typeface="Times New Roman" pitchFamily="18" charset="0"/>
                <a:cs typeface="Times New Roman" pitchFamily="18" charset="0"/>
              </a:rPr>
              <a:t>דוקוב</a:t>
            </a:r>
            <a:endParaRPr lang="he-IL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rtl="1"/>
            <a:r>
              <a:rPr lang="he-IL" b="1" dirty="0" smtClean="0">
                <a:latin typeface="Times New Roman" pitchFamily="18" charset="0"/>
                <a:cs typeface="Times New Roman" pitchFamily="18" charset="0"/>
              </a:rPr>
              <a:t>(עם שינויים ותוספות קלים)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EF60-12C0-4026-8529-1DFD254CAC50}" type="slidenum">
              <a:rPr lang="ar-SA"/>
              <a:pPr/>
              <a:t>10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ייצוגים של גרף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8863"/>
            <a:ext cx="8229600" cy="4530725"/>
          </a:xfrm>
        </p:spPr>
        <p:txBody>
          <a:bodyPr/>
          <a:lstStyle/>
          <a:p>
            <a:endParaRPr lang="en-US" sz="2400" b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רשימות סמיכויות (שכנויות)</a:t>
            </a:r>
            <a:endParaRPr lang="en-US" sz="2400" b="1" i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b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b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b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b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מטריצת סמיכויות (שכנויות)</a:t>
            </a:r>
            <a:endParaRPr lang="en-US" sz="2400" b="1" i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9028" name="Group 4"/>
          <p:cNvGrpSpPr>
            <a:grpSpLocks/>
          </p:cNvGrpSpPr>
          <p:nvPr/>
        </p:nvGrpSpPr>
        <p:grpSpPr bwMode="auto">
          <a:xfrm>
            <a:off x="2286000" y="2071688"/>
            <a:ext cx="5708650" cy="1644650"/>
            <a:chOff x="336" y="2880"/>
            <a:chExt cx="3596" cy="1036"/>
          </a:xfrm>
        </p:grpSpPr>
        <p:sp>
          <p:nvSpPr>
            <p:cNvPr id="129029" name="Oval 5"/>
            <p:cNvSpPr>
              <a:spLocks noChangeArrowheads="1"/>
            </p:cNvSpPr>
            <p:nvPr/>
          </p:nvSpPr>
          <p:spPr bwMode="auto">
            <a:xfrm>
              <a:off x="336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9030" name="Oval 6"/>
            <p:cNvSpPr>
              <a:spLocks noChangeArrowheads="1"/>
            </p:cNvSpPr>
            <p:nvPr/>
          </p:nvSpPr>
          <p:spPr bwMode="auto">
            <a:xfrm>
              <a:off x="816" y="34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9031" name="Oval 7"/>
            <p:cNvSpPr>
              <a:spLocks noChangeArrowheads="1"/>
            </p:cNvSpPr>
            <p:nvPr/>
          </p:nvSpPr>
          <p:spPr bwMode="auto">
            <a:xfrm>
              <a:off x="336" y="34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9032" name="Oval 8"/>
            <p:cNvSpPr>
              <a:spLocks noChangeArrowheads="1"/>
            </p:cNvSpPr>
            <p:nvPr/>
          </p:nvSpPr>
          <p:spPr bwMode="auto">
            <a:xfrm>
              <a:off x="816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29033" name="AutoShape 9"/>
            <p:cNvCxnSpPr>
              <a:cxnSpLocks noChangeShapeType="1"/>
              <a:stCxn id="129029" idx="6"/>
              <a:endCxn id="129032" idx="2"/>
            </p:cNvCxnSpPr>
            <p:nvPr/>
          </p:nvCxnSpPr>
          <p:spPr bwMode="auto">
            <a:xfrm>
              <a:off x="528" y="2976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9034" name="AutoShape 10"/>
            <p:cNvCxnSpPr>
              <a:cxnSpLocks noChangeShapeType="1"/>
              <a:stCxn id="129032" idx="4"/>
              <a:endCxn id="129031" idx="7"/>
            </p:cNvCxnSpPr>
            <p:nvPr/>
          </p:nvCxnSpPr>
          <p:spPr bwMode="auto">
            <a:xfrm flipH="1">
              <a:off x="500" y="3072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9035" name="AutoShape 11"/>
            <p:cNvCxnSpPr>
              <a:cxnSpLocks noChangeShapeType="1"/>
              <a:stCxn id="129029" idx="4"/>
              <a:endCxn id="129031" idx="0"/>
            </p:cNvCxnSpPr>
            <p:nvPr/>
          </p:nvCxnSpPr>
          <p:spPr bwMode="auto">
            <a:xfrm>
              <a:off x="432" y="3072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9036" name="AutoShape 12"/>
            <p:cNvCxnSpPr>
              <a:cxnSpLocks noChangeShapeType="1"/>
              <a:stCxn id="129029" idx="5"/>
              <a:endCxn id="129030" idx="1"/>
            </p:cNvCxnSpPr>
            <p:nvPr/>
          </p:nvCxnSpPr>
          <p:spPr bwMode="auto">
            <a:xfrm>
              <a:off x="500" y="3044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29037" name="Text Box 13"/>
            <p:cNvSpPr txBox="1">
              <a:spLocks noChangeArrowheads="1"/>
            </p:cNvSpPr>
            <p:nvPr/>
          </p:nvSpPr>
          <p:spPr bwMode="auto">
            <a:xfrm>
              <a:off x="1728" y="2880"/>
              <a:ext cx="204" cy="102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29038" name="Text Box 14"/>
            <p:cNvSpPr txBox="1">
              <a:spLocks noChangeArrowheads="1"/>
            </p:cNvSpPr>
            <p:nvPr/>
          </p:nvSpPr>
          <p:spPr bwMode="auto">
            <a:xfrm>
              <a:off x="1526" y="288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9039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29040" name="Text Box 16"/>
            <p:cNvSpPr txBox="1">
              <a:spLocks noChangeArrowheads="1"/>
            </p:cNvSpPr>
            <p:nvPr/>
          </p:nvSpPr>
          <p:spPr bwMode="auto">
            <a:xfrm>
              <a:off x="1536" y="3408"/>
              <a:ext cx="1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9041" name="Text Box 17"/>
            <p:cNvSpPr txBox="1">
              <a:spLocks noChangeArrowheads="1"/>
            </p:cNvSpPr>
            <p:nvPr/>
          </p:nvSpPr>
          <p:spPr bwMode="auto">
            <a:xfrm>
              <a:off x="1536" y="364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9042" name="Line 18"/>
            <p:cNvSpPr>
              <a:spLocks noChangeShapeType="1"/>
            </p:cNvSpPr>
            <p:nvPr/>
          </p:nvSpPr>
          <p:spPr bwMode="auto">
            <a:xfrm>
              <a:off x="1728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3" name="Line 19"/>
            <p:cNvSpPr>
              <a:spLocks noChangeShapeType="1"/>
            </p:cNvSpPr>
            <p:nvPr/>
          </p:nvSpPr>
          <p:spPr bwMode="auto">
            <a:xfrm>
              <a:off x="1728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>
              <a:off x="1728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5" name="Text Box 21"/>
            <p:cNvSpPr txBox="1">
              <a:spLocks noChangeArrowheads="1"/>
            </p:cNvSpPr>
            <p:nvPr/>
          </p:nvSpPr>
          <p:spPr bwMode="auto">
            <a:xfrm>
              <a:off x="2064" y="2880"/>
              <a:ext cx="476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>
              <a:off x="2064" y="3144"/>
              <a:ext cx="469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2064" y="3408"/>
              <a:ext cx="476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cxnSp>
          <p:nvCxnSpPr>
            <p:cNvPr id="129048" name="AutoShape 24"/>
            <p:cNvCxnSpPr>
              <a:cxnSpLocks noChangeShapeType="1"/>
              <a:stCxn id="129031" idx="6"/>
              <a:endCxn id="129030" idx="2"/>
            </p:cNvCxnSpPr>
            <p:nvPr/>
          </p:nvCxnSpPr>
          <p:spPr bwMode="auto">
            <a:xfrm>
              <a:off x="528" y="3552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29049" name="Line 25"/>
            <p:cNvSpPr>
              <a:spLocks noChangeShapeType="1"/>
            </p:cNvSpPr>
            <p:nvPr/>
          </p:nvSpPr>
          <p:spPr bwMode="auto">
            <a:xfrm>
              <a:off x="230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26"/>
            <p:cNvSpPr>
              <a:spLocks noChangeShapeType="1"/>
            </p:cNvSpPr>
            <p:nvPr/>
          </p:nvSpPr>
          <p:spPr bwMode="auto">
            <a:xfrm>
              <a:off x="230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Line 27"/>
            <p:cNvSpPr>
              <a:spLocks noChangeShapeType="1"/>
            </p:cNvSpPr>
            <p:nvPr/>
          </p:nvSpPr>
          <p:spPr bwMode="auto">
            <a:xfrm>
              <a:off x="2304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2" name="Text Box 28"/>
            <p:cNvSpPr txBox="1">
              <a:spLocks noChangeArrowheads="1"/>
            </p:cNvSpPr>
            <p:nvPr/>
          </p:nvSpPr>
          <p:spPr bwMode="auto">
            <a:xfrm>
              <a:off x="2736" y="2880"/>
              <a:ext cx="476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d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53" name="Line 29"/>
            <p:cNvSpPr>
              <a:spLocks noChangeShapeType="1"/>
            </p:cNvSpPr>
            <p:nvPr/>
          </p:nvSpPr>
          <p:spPr bwMode="auto">
            <a:xfrm>
              <a:off x="297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Text Box 30"/>
            <p:cNvSpPr txBox="1">
              <a:spLocks noChangeArrowheads="1"/>
            </p:cNvSpPr>
            <p:nvPr/>
          </p:nvSpPr>
          <p:spPr bwMode="auto">
            <a:xfrm>
              <a:off x="3456" y="2880"/>
              <a:ext cx="469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55" name="Line 31"/>
            <p:cNvSpPr>
              <a:spLocks noChangeShapeType="1"/>
            </p:cNvSpPr>
            <p:nvPr/>
          </p:nvSpPr>
          <p:spPr bwMode="auto">
            <a:xfrm>
              <a:off x="3696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>
              <a:off x="1872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7" name="Line 33"/>
            <p:cNvSpPr>
              <a:spLocks noChangeShapeType="1"/>
            </p:cNvSpPr>
            <p:nvPr/>
          </p:nvSpPr>
          <p:spPr bwMode="auto">
            <a:xfrm>
              <a:off x="2448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35"/>
            <p:cNvSpPr>
              <a:spLocks noChangeShapeType="1"/>
            </p:cNvSpPr>
            <p:nvPr/>
          </p:nvSpPr>
          <p:spPr bwMode="auto">
            <a:xfrm flipH="1">
              <a:off x="3744" y="292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36"/>
            <p:cNvSpPr>
              <a:spLocks noChangeShapeType="1"/>
            </p:cNvSpPr>
            <p:nvPr/>
          </p:nvSpPr>
          <p:spPr bwMode="auto">
            <a:xfrm>
              <a:off x="187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Line 37"/>
            <p:cNvSpPr>
              <a:spLocks noChangeShapeType="1"/>
            </p:cNvSpPr>
            <p:nvPr/>
          </p:nvSpPr>
          <p:spPr bwMode="auto">
            <a:xfrm>
              <a:off x="1872" y="35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2" name="Text Box 38"/>
            <p:cNvSpPr txBox="1">
              <a:spLocks noChangeArrowheads="1"/>
            </p:cNvSpPr>
            <p:nvPr/>
          </p:nvSpPr>
          <p:spPr bwMode="auto">
            <a:xfrm>
              <a:off x="2736" y="3144"/>
              <a:ext cx="469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63" name="Line 39"/>
            <p:cNvSpPr>
              <a:spLocks noChangeShapeType="1"/>
            </p:cNvSpPr>
            <p:nvPr/>
          </p:nvSpPr>
          <p:spPr bwMode="auto">
            <a:xfrm>
              <a:off x="2976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Text Box 40"/>
            <p:cNvSpPr txBox="1">
              <a:spLocks noChangeArrowheads="1"/>
            </p:cNvSpPr>
            <p:nvPr/>
          </p:nvSpPr>
          <p:spPr bwMode="auto">
            <a:xfrm>
              <a:off x="2760" y="3408"/>
              <a:ext cx="469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65" name="Line 41"/>
            <p:cNvSpPr>
              <a:spLocks noChangeShapeType="1"/>
            </p:cNvSpPr>
            <p:nvPr/>
          </p:nvSpPr>
          <p:spPr bwMode="auto">
            <a:xfrm>
              <a:off x="297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Text Box 42"/>
            <p:cNvSpPr txBox="1">
              <a:spLocks noChangeArrowheads="1"/>
            </p:cNvSpPr>
            <p:nvPr/>
          </p:nvSpPr>
          <p:spPr bwMode="auto">
            <a:xfrm>
              <a:off x="3456" y="3408"/>
              <a:ext cx="476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67" name="Line 43"/>
            <p:cNvSpPr>
              <a:spLocks noChangeShapeType="1"/>
            </p:cNvSpPr>
            <p:nvPr/>
          </p:nvSpPr>
          <p:spPr bwMode="auto">
            <a:xfrm>
              <a:off x="369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Text Box 44"/>
            <p:cNvSpPr txBox="1">
              <a:spLocks noChangeArrowheads="1"/>
            </p:cNvSpPr>
            <p:nvPr/>
          </p:nvSpPr>
          <p:spPr bwMode="auto">
            <a:xfrm>
              <a:off x="2064" y="3696"/>
              <a:ext cx="469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69" name="Line 45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Text Box 46"/>
            <p:cNvSpPr txBox="1">
              <a:spLocks noChangeArrowheads="1"/>
            </p:cNvSpPr>
            <p:nvPr/>
          </p:nvSpPr>
          <p:spPr bwMode="auto">
            <a:xfrm>
              <a:off x="2760" y="3696"/>
              <a:ext cx="469" cy="2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u="sng">
                  <a:latin typeface="Times New Roman" pitchFamily="18" charset="0"/>
                </a:rPr>
                <a:t>         </a:t>
              </a:r>
            </a:p>
          </p:txBody>
        </p:sp>
        <p:sp>
          <p:nvSpPr>
            <p:cNvPr id="129071" name="Line 47"/>
            <p:cNvSpPr>
              <a:spLocks noChangeShapeType="1"/>
            </p:cNvSpPr>
            <p:nvPr/>
          </p:nvSpPr>
          <p:spPr bwMode="auto">
            <a:xfrm>
              <a:off x="2976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2" name="Line 48"/>
            <p:cNvSpPr>
              <a:spLocks noChangeShapeType="1"/>
            </p:cNvSpPr>
            <p:nvPr/>
          </p:nvSpPr>
          <p:spPr bwMode="auto">
            <a:xfrm>
              <a:off x="2448" y="32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Line 49"/>
            <p:cNvSpPr>
              <a:spLocks noChangeShapeType="1"/>
            </p:cNvSpPr>
            <p:nvPr/>
          </p:nvSpPr>
          <p:spPr bwMode="auto">
            <a:xfrm>
              <a:off x="3120" y="35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50"/>
            <p:cNvSpPr>
              <a:spLocks noChangeShapeType="1"/>
            </p:cNvSpPr>
            <p:nvPr/>
          </p:nvSpPr>
          <p:spPr bwMode="auto">
            <a:xfrm>
              <a:off x="2448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51"/>
            <p:cNvSpPr>
              <a:spLocks noChangeShapeType="1"/>
            </p:cNvSpPr>
            <p:nvPr/>
          </p:nvSpPr>
          <p:spPr bwMode="auto">
            <a:xfrm>
              <a:off x="2448" y="37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Line 52"/>
            <p:cNvSpPr>
              <a:spLocks noChangeShapeType="1"/>
            </p:cNvSpPr>
            <p:nvPr/>
          </p:nvSpPr>
          <p:spPr bwMode="auto">
            <a:xfrm flipH="1">
              <a:off x="3024" y="3168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7" name="Line 53"/>
            <p:cNvSpPr>
              <a:spLocks noChangeShapeType="1"/>
            </p:cNvSpPr>
            <p:nvPr/>
          </p:nvSpPr>
          <p:spPr bwMode="auto">
            <a:xfrm flipH="1">
              <a:off x="3072" y="374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Line 54"/>
            <p:cNvSpPr>
              <a:spLocks noChangeShapeType="1"/>
            </p:cNvSpPr>
            <p:nvPr/>
          </p:nvSpPr>
          <p:spPr bwMode="auto">
            <a:xfrm>
              <a:off x="1872" y="37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079" name="Group 55"/>
          <p:cNvGrpSpPr>
            <a:grpSpLocks/>
          </p:cNvGrpSpPr>
          <p:nvPr/>
        </p:nvGrpSpPr>
        <p:grpSpPr bwMode="auto">
          <a:xfrm>
            <a:off x="2286000" y="4343400"/>
            <a:ext cx="3444875" cy="1692275"/>
            <a:chOff x="240" y="2928"/>
            <a:chExt cx="2170" cy="1066"/>
          </a:xfrm>
        </p:grpSpPr>
        <p:sp>
          <p:nvSpPr>
            <p:cNvPr id="129080" name="Oval 56"/>
            <p:cNvSpPr>
              <a:spLocks noChangeArrowheads="1"/>
            </p:cNvSpPr>
            <p:nvPr/>
          </p:nvSpPr>
          <p:spPr bwMode="auto">
            <a:xfrm>
              <a:off x="336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9081" name="Oval 57"/>
            <p:cNvSpPr>
              <a:spLocks noChangeArrowheads="1"/>
            </p:cNvSpPr>
            <p:nvPr/>
          </p:nvSpPr>
          <p:spPr bwMode="auto">
            <a:xfrm>
              <a:off x="816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29082" name="Oval 58"/>
            <p:cNvSpPr>
              <a:spLocks noChangeArrowheads="1"/>
            </p:cNvSpPr>
            <p:nvPr/>
          </p:nvSpPr>
          <p:spPr bwMode="auto">
            <a:xfrm>
              <a:off x="336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9083" name="Oval 59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29084" name="AutoShape 60"/>
            <p:cNvCxnSpPr>
              <a:cxnSpLocks noChangeShapeType="1"/>
              <a:stCxn id="129080" idx="6"/>
              <a:endCxn id="129083" idx="2"/>
            </p:cNvCxnSpPr>
            <p:nvPr/>
          </p:nvCxnSpPr>
          <p:spPr bwMode="auto">
            <a:xfrm>
              <a:off x="528" y="3168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9085" name="AutoShape 61"/>
            <p:cNvCxnSpPr>
              <a:cxnSpLocks noChangeShapeType="1"/>
              <a:stCxn id="129083" idx="4"/>
              <a:endCxn id="129082" idx="7"/>
            </p:cNvCxnSpPr>
            <p:nvPr/>
          </p:nvCxnSpPr>
          <p:spPr bwMode="auto">
            <a:xfrm flipH="1">
              <a:off x="500" y="3264"/>
              <a:ext cx="412" cy="4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9086" name="AutoShape 62"/>
            <p:cNvCxnSpPr>
              <a:cxnSpLocks noChangeShapeType="1"/>
              <a:stCxn id="129080" idx="4"/>
              <a:endCxn id="129082" idx="0"/>
            </p:cNvCxnSpPr>
            <p:nvPr/>
          </p:nvCxnSpPr>
          <p:spPr bwMode="auto">
            <a:xfrm>
              <a:off x="432" y="3264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9087" name="AutoShape 63"/>
            <p:cNvCxnSpPr>
              <a:cxnSpLocks noChangeShapeType="1"/>
              <a:stCxn id="129080" idx="5"/>
              <a:endCxn id="129081" idx="1"/>
            </p:cNvCxnSpPr>
            <p:nvPr/>
          </p:nvCxnSpPr>
          <p:spPr bwMode="auto">
            <a:xfrm>
              <a:off x="500" y="3236"/>
              <a:ext cx="344" cy="4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cxnSp>
          <p:nvCxnSpPr>
            <p:cNvPr id="129088" name="AutoShape 64"/>
            <p:cNvCxnSpPr>
              <a:cxnSpLocks noChangeShapeType="1"/>
              <a:stCxn id="129082" idx="6"/>
              <a:endCxn id="129081" idx="2"/>
            </p:cNvCxnSpPr>
            <p:nvPr/>
          </p:nvCxnSpPr>
          <p:spPr bwMode="auto">
            <a:xfrm>
              <a:off x="528" y="37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</p:cxnSp>
        <p:sp>
          <p:nvSpPr>
            <p:cNvPr id="129089" name="Text Box 65"/>
            <p:cNvSpPr txBox="1">
              <a:spLocks noChangeArrowheads="1"/>
            </p:cNvSpPr>
            <p:nvPr/>
          </p:nvSpPr>
          <p:spPr bwMode="auto">
            <a:xfrm>
              <a:off x="24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9090" name="Text Box 66"/>
            <p:cNvSpPr txBox="1">
              <a:spLocks noChangeArrowheads="1"/>
            </p:cNvSpPr>
            <p:nvPr/>
          </p:nvSpPr>
          <p:spPr bwMode="auto">
            <a:xfrm>
              <a:off x="960" y="2928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9091" name="Text Box 67"/>
            <p:cNvSpPr txBox="1">
              <a:spLocks noChangeArrowheads="1"/>
            </p:cNvSpPr>
            <p:nvPr/>
          </p:nvSpPr>
          <p:spPr bwMode="auto">
            <a:xfrm>
              <a:off x="24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9092" name="Text Box 68"/>
            <p:cNvSpPr txBox="1">
              <a:spLocks noChangeArrowheads="1"/>
            </p:cNvSpPr>
            <p:nvPr/>
          </p:nvSpPr>
          <p:spPr bwMode="auto">
            <a:xfrm>
              <a:off x="960" y="3744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9093" name="Text Box 69"/>
            <p:cNvSpPr txBox="1">
              <a:spLocks noChangeArrowheads="1"/>
            </p:cNvSpPr>
            <p:nvPr/>
          </p:nvSpPr>
          <p:spPr bwMode="auto">
            <a:xfrm>
              <a:off x="1440" y="2976"/>
              <a:ext cx="956" cy="10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  1   2   3   4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1  0   1   1   1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2  1   0   1   0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3  1   1   0   1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4  1   0   1   0</a:t>
              </a:r>
            </a:p>
          </p:txBody>
        </p:sp>
        <p:sp>
          <p:nvSpPr>
            <p:cNvPr id="129094" name="Line 70"/>
            <p:cNvSpPr>
              <a:spLocks noChangeShapeType="1"/>
            </p:cNvSpPr>
            <p:nvPr/>
          </p:nvSpPr>
          <p:spPr bwMode="auto">
            <a:xfrm>
              <a:off x="1498" y="3207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95" name="Line 71"/>
            <p:cNvSpPr>
              <a:spLocks noChangeShapeType="1"/>
            </p:cNvSpPr>
            <p:nvPr/>
          </p:nvSpPr>
          <p:spPr bwMode="auto">
            <a:xfrm>
              <a:off x="1594" y="3063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096" name="Line 72"/>
          <p:cNvSpPr>
            <a:spLocks noChangeShapeType="1"/>
          </p:cNvSpPr>
          <p:nvPr/>
        </p:nvSpPr>
        <p:spPr bwMode="auto">
          <a:xfrm flipH="1">
            <a:off x="7667625" y="2925068"/>
            <a:ext cx="2174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ניתוח הייצוגים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28268"/>
              </p:ext>
            </p:extLst>
          </p:nvPr>
        </p:nvGraphicFramePr>
        <p:xfrm>
          <a:off x="1428728" y="2000240"/>
          <a:ext cx="6715170" cy="265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34"/>
                <a:gridCol w="1343034"/>
                <a:gridCol w="1343034"/>
                <a:gridCol w="1343034"/>
                <a:gridCol w="1343034"/>
              </a:tblGrid>
              <a:tr h="1466620"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מקום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זמן מחיקת צלע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זמן הוספת צלע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r" rtl="1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זמן חיפוש צלע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9479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Times New Roman"/>
                          <a:cs typeface="Times New Roman"/>
                          <a:sym typeface="Mathematica1"/>
                        </a:rPr>
                        <a:t>Θ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(|V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|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2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)</a:t>
                      </a:r>
                      <a:endParaRPr lang="en-US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O(1)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O(1)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O(1)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מטריצה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4796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Times New Roman"/>
                          <a:cs typeface="Times New Roman"/>
                          <a:sym typeface="Mathematica1"/>
                        </a:rPr>
                        <a:t>Θ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(|V|+|E|)</a:t>
                      </a:r>
                      <a:endParaRPr lang="en-US" baseline="30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O(|V|)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O(1)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  <a:sym typeface="Mathematica1"/>
                        </a:rPr>
                        <a:t>O(|V|)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רשימות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2A8D-B97E-423B-829D-C929E0BEE24D}" type="slidenum">
              <a:rPr lang="ar-SA"/>
              <a:pPr/>
              <a:t>12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חיפוש לרוחב- </a:t>
            </a:r>
            <a:r>
              <a:rPr lang="en-US" dirty="0" smtClean="0"/>
              <a:t>Breadth-First </a:t>
            </a:r>
            <a:r>
              <a:rPr lang="en-US" dirty="0"/>
              <a:t>Search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320116" cy="3733800"/>
          </a:xfrm>
        </p:spPr>
        <p:txBody>
          <a:bodyPr>
            <a:noAutofit/>
          </a:bodyPr>
          <a:lstStyle/>
          <a:p>
            <a:pPr algn="r" rtl="1">
              <a:lnSpc>
                <a:spcPct val="80000"/>
              </a:lnSpc>
            </a:pPr>
            <a:r>
              <a:rPr lang="he-IL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קלט</a:t>
            </a:r>
            <a:r>
              <a:rPr lang="he-IL" sz="20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גרף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V, 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(מכוון או לא מכוון), ו</a:t>
            </a:r>
            <a:r>
              <a:rPr lang="he-IL" sz="2000" b="1" i="1" dirty="0" smtClean="0">
                <a:latin typeface="Times New Roman" pitchFamily="18" charset="0"/>
                <a:cs typeface="Times New Roman" pitchFamily="18" charset="0"/>
              </a:rPr>
              <a:t>קדקוד מקור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>
              <a:lnSpc>
                <a:spcPct val="80000"/>
              </a:lnSpc>
            </a:pPr>
            <a:r>
              <a:rPr lang="he-IL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פלט</a:t>
            </a:r>
            <a:r>
              <a:rPr lang="he-IL" sz="20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e-IL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לכל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he-I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lnSpc>
                <a:spcPct val="80000"/>
              </a:lnSpc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= ה</a:t>
            </a:r>
            <a:r>
              <a:rPr lang="he-IL" sz="1800" b="1" i="1" dirty="0" smtClean="0">
                <a:latin typeface="Times New Roman" pitchFamily="18" charset="0"/>
                <a:cs typeface="Times New Roman" pitchFamily="18" charset="0"/>
              </a:rPr>
              <a:t>מרחק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מ-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(המסלול הקצר ביותר מ-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algn="r" rtl="1">
              <a:lnSpc>
                <a:spcPct val="80000"/>
              </a:lnSpc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= קדקוד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כך שהצלע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היא הצלע האחרונה במסלול הקצר ביותר מ-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בניית </a:t>
            </a:r>
            <a:r>
              <a:rPr lang="he-IL" sz="1800" b="1" i="1" dirty="0" smtClean="0">
                <a:latin typeface="Times New Roman" pitchFamily="18" charset="0"/>
                <a:cs typeface="Times New Roman" pitchFamily="18" charset="0"/>
              </a:rPr>
              <a:t>עץ רוחב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ששורשו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ובו כל הקדקודים הניתנים להגעה מ-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>
              <a:lnSpc>
                <a:spcPct val="80000"/>
              </a:lnSpc>
            </a:pPr>
            <a:endParaRPr lang="he-IL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80000"/>
              </a:lnSpc>
            </a:pP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ניעזר בצביעת הקדקודים לצורך מעקב אחר התקדמות האלגוריתם:</a:t>
            </a:r>
          </a:p>
          <a:p>
            <a:pPr lvl="1" algn="r" rtl="1">
              <a:lnSpc>
                <a:spcPct val="80000"/>
              </a:lnSpc>
            </a:pPr>
            <a:r>
              <a:rPr lang="he-IL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לבן</a:t>
            </a:r>
            <a:r>
              <a:rPr lang="he-I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קדקודים שעדיין לא ביקרנו בהם.</a:t>
            </a:r>
          </a:p>
          <a:p>
            <a:pPr lvl="1" algn="r" rtl="1">
              <a:lnSpc>
                <a:spcPct val="80000"/>
              </a:lnSpc>
            </a:pPr>
            <a:r>
              <a:rPr lang="he-IL" sz="2000" b="1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אפור</a:t>
            </a:r>
            <a:r>
              <a:rPr lang="he-IL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קדקודים שביקרנו בהם אך עדיין לא טיפלנו בהם.</a:t>
            </a:r>
          </a:p>
          <a:p>
            <a:pPr lvl="1" algn="r" rtl="1">
              <a:lnSpc>
                <a:spcPct val="80000"/>
              </a:lnSpc>
            </a:pPr>
            <a:r>
              <a:rPr lang="he-IL" sz="2000" b="1" dirty="0" smtClean="0">
                <a:latin typeface="Times New Roman" pitchFamily="18" charset="0"/>
                <a:cs typeface="Times New Roman" pitchFamily="18" charset="0"/>
              </a:rPr>
              <a:t>שחור-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קדקודים שביקרנו בהם וטיפלנו בהם.</a:t>
            </a:r>
          </a:p>
          <a:p>
            <a:pPr lvl="1" algn="r" rtl="1">
              <a:lnSpc>
                <a:spcPct val="80000"/>
              </a:lnSpc>
              <a:buNone/>
            </a:pPr>
            <a:endParaRPr lang="he-I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80000"/>
              </a:lnSpc>
              <a:buNone/>
            </a:pP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"טיפול" בקדקוד, הכוונה ביקור בכל השכנים שלו.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80000"/>
              </a:lnSpc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41325" y="40036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 u="sng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3C265-8AED-423C-BC6B-40C50208F95F}" type="slidenum">
              <a:rPr lang="ar-SA"/>
              <a:pPr/>
              <a:t>13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למציאת מסלולים קצרים ביותר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947738" y="5795963"/>
            <a:ext cx="139700" cy="150812"/>
          </a:xfrm>
          <a:prstGeom prst="ellipse">
            <a:avLst/>
          </a:prstGeom>
          <a:solidFill>
            <a:schemeClr val="tx1"/>
          </a:solidFill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108075" y="5646738"/>
            <a:ext cx="809838" cy="46166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he-IL" sz="2400" b="1" dirty="0" smtClean="0">
                <a:latin typeface="Times New Roman" pitchFamily="18" charset="0"/>
              </a:rPr>
              <a:t>טוּפל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3568700" y="5761038"/>
            <a:ext cx="139700" cy="150812"/>
          </a:xfrm>
          <a:prstGeom prst="ellipse">
            <a:avLst/>
          </a:prstGeom>
          <a:solidFill>
            <a:srgbClr val="B2B2B2"/>
          </a:solidFill>
          <a:ln w="28575" cap="sq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694113" y="5589588"/>
            <a:ext cx="798617" cy="46166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he-IL" sz="2400" b="1" dirty="0" smtClean="0">
                <a:solidFill>
                  <a:srgbClr val="B2B2B2"/>
                </a:solidFill>
                <a:latin typeface="Times New Roman" pitchFamily="18" charset="0"/>
              </a:rPr>
              <a:t>בוּקר</a:t>
            </a:r>
            <a:endParaRPr lang="en-US" sz="2400" b="1" dirty="0">
              <a:solidFill>
                <a:srgbClr val="B2B2B2"/>
              </a:solidFill>
              <a:latin typeface="Times New Roman" pitchFamily="18" charset="0"/>
            </a:endParaRPr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6376988" y="5808663"/>
            <a:ext cx="128587" cy="139700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516688" y="5622925"/>
            <a:ext cx="1199367" cy="461665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he-IL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לא בוּקר</a:t>
            </a:r>
            <a:endParaRPr lang="en-US" sz="2400" b="1" dirty="0">
              <a:solidFill>
                <a:srgbClr val="FF9933"/>
              </a:solidFill>
              <a:latin typeface="Times New Roman" pitchFamily="18" charset="0"/>
            </a:endParaRPr>
          </a:p>
        </p:txBody>
      </p:sp>
      <p:grpSp>
        <p:nvGrpSpPr>
          <p:cNvPr id="109578" name="Group 10"/>
          <p:cNvGrpSpPr>
            <a:grpSpLocks/>
          </p:cNvGrpSpPr>
          <p:nvPr/>
        </p:nvGrpSpPr>
        <p:grpSpPr bwMode="auto">
          <a:xfrm>
            <a:off x="715963" y="2565400"/>
            <a:ext cx="2185987" cy="2560638"/>
            <a:chOff x="451" y="1616"/>
            <a:chExt cx="1377" cy="1613"/>
          </a:xfrm>
        </p:grpSpPr>
        <p:sp>
          <p:nvSpPr>
            <p:cNvPr id="109579" name="Oval 11"/>
            <p:cNvSpPr>
              <a:spLocks noChangeArrowheads="1"/>
            </p:cNvSpPr>
            <p:nvPr/>
          </p:nvSpPr>
          <p:spPr bwMode="auto">
            <a:xfrm>
              <a:off x="912" y="202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0" name="Oval 12"/>
            <p:cNvSpPr>
              <a:spLocks noChangeArrowheads="1"/>
            </p:cNvSpPr>
            <p:nvPr/>
          </p:nvSpPr>
          <p:spPr bwMode="auto">
            <a:xfrm>
              <a:off x="659" y="2628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581" name="Oval 13"/>
            <p:cNvSpPr>
              <a:spLocks noChangeArrowheads="1"/>
            </p:cNvSpPr>
            <p:nvPr/>
          </p:nvSpPr>
          <p:spPr bwMode="auto">
            <a:xfrm>
              <a:off x="900" y="236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2" name="Oval 14"/>
            <p:cNvSpPr>
              <a:spLocks noChangeArrowheads="1"/>
            </p:cNvSpPr>
            <p:nvPr/>
          </p:nvSpPr>
          <p:spPr bwMode="auto">
            <a:xfrm>
              <a:off x="1321" y="202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3" name="Oval 15"/>
            <p:cNvSpPr>
              <a:spLocks noChangeArrowheads="1"/>
            </p:cNvSpPr>
            <p:nvPr/>
          </p:nvSpPr>
          <p:spPr bwMode="auto">
            <a:xfrm>
              <a:off x="944" y="286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Oval 16"/>
            <p:cNvSpPr>
              <a:spLocks noChangeArrowheads="1"/>
            </p:cNvSpPr>
            <p:nvPr/>
          </p:nvSpPr>
          <p:spPr bwMode="auto">
            <a:xfrm>
              <a:off x="1266" y="3134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 flipV="1">
              <a:off x="736" y="2450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>
              <a:off x="947" y="210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>
              <a:off x="998" y="2450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8" name="Line 20"/>
            <p:cNvSpPr>
              <a:spLocks noChangeShapeType="1"/>
            </p:cNvSpPr>
            <p:nvPr/>
          </p:nvSpPr>
          <p:spPr bwMode="auto">
            <a:xfrm>
              <a:off x="728" y="2713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 flipH="1">
              <a:off x="1019" y="2632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>
              <a:off x="983" y="2065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 flipH="1">
              <a:off x="1245" y="2130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2" name="Oval 24"/>
            <p:cNvSpPr>
              <a:spLocks noChangeArrowheads="1"/>
            </p:cNvSpPr>
            <p:nvPr/>
          </p:nvSpPr>
          <p:spPr bwMode="auto">
            <a:xfrm>
              <a:off x="1507" y="27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3" name="Oval 25"/>
            <p:cNvSpPr>
              <a:spLocks noChangeArrowheads="1"/>
            </p:cNvSpPr>
            <p:nvPr/>
          </p:nvSpPr>
          <p:spPr bwMode="auto">
            <a:xfrm>
              <a:off x="1740" y="224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>
              <a:off x="1405" y="2087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5" name="Line 27"/>
            <p:cNvSpPr>
              <a:spLocks noChangeShapeType="1"/>
            </p:cNvSpPr>
            <p:nvPr/>
          </p:nvSpPr>
          <p:spPr bwMode="auto">
            <a:xfrm>
              <a:off x="1267" y="2610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6" name="Line 28"/>
            <p:cNvSpPr>
              <a:spLocks noChangeShapeType="1"/>
            </p:cNvSpPr>
            <p:nvPr/>
          </p:nvSpPr>
          <p:spPr bwMode="auto">
            <a:xfrm flipV="1">
              <a:off x="1579" y="2341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7" name="Line 29"/>
            <p:cNvSpPr>
              <a:spLocks noChangeShapeType="1"/>
            </p:cNvSpPr>
            <p:nvPr/>
          </p:nvSpPr>
          <p:spPr bwMode="auto">
            <a:xfrm>
              <a:off x="1027" y="2952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Line 30"/>
            <p:cNvSpPr>
              <a:spLocks noChangeShapeType="1"/>
            </p:cNvSpPr>
            <p:nvPr/>
          </p:nvSpPr>
          <p:spPr bwMode="auto">
            <a:xfrm flipH="1">
              <a:off x="1339" y="2821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9" name="Oval 31"/>
            <p:cNvSpPr>
              <a:spLocks noChangeArrowheads="1"/>
            </p:cNvSpPr>
            <p:nvPr/>
          </p:nvSpPr>
          <p:spPr bwMode="auto">
            <a:xfrm>
              <a:off x="516" y="2028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Oval 32"/>
            <p:cNvSpPr>
              <a:spLocks noChangeArrowheads="1"/>
            </p:cNvSpPr>
            <p:nvPr/>
          </p:nvSpPr>
          <p:spPr bwMode="auto">
            <a:xfrm>
              <a:off x="512" y="234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1" name="Oval 33"/>
            <p:cNvSpPr>
              <a:spLocks noChangeArrowheads="1"/>
            </p:cNvSpPr>
            <p:nvPr/>
          </p:nvSpPr>
          <p:spPr bwMode="auto">
            <a:xfrm>
              <a:off x="504" y="16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2" name="Oval 34"/>
            <p:cNvSpPr>
              <a:spLocks noChangeArrowheads="1"/>
            </p:cNvSpPr>
            <p:nvPr/>
          </p:nvSpPr>
          <p:spPr bwMode="auto">
            <a:xfrm>
              <a:off x="898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3" name="Oval 35"/>
            <p:cNvSpPr>
              <a:spLocks noChangeArrowheads="1"/>
            </p:cNvSpPr>
            <p:nvPr/>
          </p:nvSpPr>
          <p:spPr bwMode="auto">
            <a:xfrm>
              <a:off x="1304" y="162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Line 36"/>
            <p:cNvSpPr>
              <a:spLocks noChangeShapeType="1"/>
            </p:cNvSpPr>
            <p:nvPr/>
          </p:nvSpPr>
          <p:spPr bwMode="auto">
            <a:xfrm>
              <a:off x="949" y="173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5" name="Line 37"/>
            <p:cNvSpPr>
              <a:spLocks noChangeShapeType="1"/>
            </p:cNvSpPr>
            <p:nvPr/>
          </p:nvSpPr>
          <p:spPr bwMode="auto">
            <a:xfrm>
              <a:off x="992" y="1674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6" name="Line 38"/>
            <p:cNvSpPr>
              <a:spLocks noChangeShapeType="1"/>
            </p:cNvSpPr>
            <p:nvPr/>
          </p:nvSpPr>
          <p:spPr bwMode="auto">
            <a:xfrm>
              <a:off x="556" y="1761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7" name="Line 39"/>
            <p:cNvSpPr>
              <a:spLocks noChangeShapeType="1"/>
            </p:cNvSpPr>
            <p:nvPr/>
          </p:nvSpPr>
          <p:spPr bwMode="auto">
            <a:xfrm>
              <a:off x="620" y="208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8" name="Line 40"/>
            <p:cNvSpPr>
              <a:spLocks noChangeShapeType="1"/>
            </p:cNvSpPr>
            <p:nvPr/>
          </p:nvSpPr>
          <p:spPr bwMode="auto">
            <a:xfrm>
              <a:off x="579" y="168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9" name="Line 41"/>
            <p:cNvSpPr>
              <a:spLocks noChangeShapeType="1"/>
            </p:cNvSpPr>
            <p:nvPr/>
          </p:nvSpPr>
          <p:spPr bwMode="auto">
            <a:xfrm>
              <a:off x="1336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10" name="Line 42"/>
            <p:cNvSpPr>
              <a:spLocks noChangeShapeType="1"/>
            </p:cNvSpPr>
            <p:nvPr/>
          </p:nvSpPr>
          <p:spPr bwMode="auto">
            <a:xfrm>
              <a:off x="563" y="2110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11" name="Line 43"/>
            <p:cNvSpPr>
              <a:spLocks noChangeShapeType="1"/>
            </p:cNvSpPr>
            <p:nvPr/>
          </p:nvSpPr>
          <p:spPr bwMode="auto">
            <a:xfrm>
              <a:off x="569" y="2443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12" name="Oval 44"/>
            <p:cNvSpPr>
              <a:spLocks noChangeArrowheads="1"/>
            </p:cNvSpPr>
            <p:nvPr/>
          </p:nvSpPr>
          <p:spPr bwMode="auto">
            <a:xfrm>
              <a:off x="451" y="290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13" name="Line 45"/>
            <p:cNvSpPr>
              <a:spLocks noChangeShapeType="1"/>
            </p:cNvSpPr>
            <p:nvPr/>
          </p:nvSpPr>
          <p:spPr bwMode="auto">
            <a:xfrm flipH="1">
              <a:off x="489" y="2443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14" name="Line 46"/>
            <p:cNvSpPr>
              <a:spLocks noChangeShapeType="1"/>
            </p:cNvSpPr>
            <p:nvPr/>
          </p:nvSpPr>
          <p:spPr bwMode="auto">
            <a:xfrm flipV="1">
              <a:off x="532" y="2930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15" name="Text Box 47"/>
            <p:cNvSpPr txBox="1">
              <a:spLocks noChangeArrowheads="1"/>
            </p:cNvSpPr>
            <p:nvPr/>
          </p:nvSpPr>
          <p:spPr bwMode="auto">
            <a:xfrm>
              <a:off x="937" y="2213"/>
              <a:ext cx="259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9616" name="Oval 48"/>
            <p:cNvSpPr>
              <a:spLocks noChangeArrowheads="1"/>
            </p:cNvSpPr>
            <p:nvPr/>
          </p:nvSpPr>
          <p:spPr bwMode="auto">
            <a:xfrm>
              <a:off x="1191" y="2557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17" name="Oval 49"/>
            <p:cNvSpPr>
              <a:spLocks noChangeArrowheads="1"/>
            </p:cNvSpPr>
            <p:nvPr/>
          </p:nvSpPr>
          <p:spPr bwMode="auto">
            <a:xfrm>
              <a:off x="900" y="2026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18" name="Text Box 50"/>
            <p:cNvSpPr txBox="1">
              <a:spLocks noChangeArrowheads="1"/>
            </p:cNvSpPr>
            <p:nvPr/>
          </p:nvSpPr>
          <p:spPr bwMode="auto">
            <a:xfrm>
              <a:off x="1022" y="2453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9619" name="Text Box 51"/>
            <p:cNvSpPr txBox="1">
              <a:spLocks noChangeArrowheads="1"/>
            </p:cNvSpPr>
            <p:nvPr/>
          </p:nvSpPr>
          <p:spPr bwMode="auto">
            <a:xfrm>
              <a:off x="651" y="2368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9620" name="Text Box 52"/>
            <p:cNvSpPr txBox="1">
              <a:spLocks noChangeArrowheads="1"/>
            </p:cNvSpPr>
            <p:nvPr/>
          </p:nvSpPr>
          <p:spPr bwMode="auto">
            <a:xfrm>
              <a:off x="769" y="2061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09621" name="Group 53"/>
          <p:cNvGrpSpPr>
            <a:grpSpLocks/>
          </p:cNvGrpSpPr>
          <p:nvPr/>
        </p:nvGrpSpPr>
        <p:grpSpPr bwMode="auto">
          <a:xfrm>
            <a:off x="3275013" y="2209800"/>
            <a:ext cx="2398712" cy="2895600"/>
            <a:chOff x="2063" y="1392"/>
            <a:chExt cx="1511" cy="1824"/>
          </a:xfrm>
        </p:grpSpPr>
        <p:sp>
          <p:nvSpPr>
            <p:cNvPr id="109622" name="Oval 54"/>
            <p:cNvSpPr>
              <a:spLocks noChangeArrowheads="1"/>
            </p:cNvSpPr>
            <p:nvPr/>
          </p:nvSpPr>
          <p:spPr bwMode="auto">
            <a:xfrm>
              <a:off x="2658" y="201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23" name="Oval 55"/>
            <p:cNvSpPr>
              <a:spLocks noChangeArrowheads="1"/>
            </p:cNvSpPr>
            <p:nvPr/>
          </p:nvSpPr>
          <p:spPr bwMode="auto">
            <a:xfrm>
              <a:off x="2646" y="234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24" name="Oval 56"/>
            <p:cNvSpPr>
              <a:spLocks noChangeArrowheads="1"/>
            </p:cNvSpPr>
            <p:nvPr/>
          </p:nvSpPr>
          <p:spPr bwMode="auto">
            <a:xfrm>
              <a:off x="3012" y="312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25" name="Line 57"/>
            <p:cNvSpPr>
              <a:spLocks noChangeShapeType="1"/>
            </p:cNvSpPr>
            <p:nvPr/>
          </p:nvSpPr>
          <p:spPr bwMode="auto">
            <a:xfrm flipV="1">
              <a:off x="2482" y="2437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26" name="Line 58"/>
            <p:cNvSpPr>
              <a:spLocks noChangeShapeType="1"/>
            </p:cNvSpPr>
            <p:nvPr/>
          </p:nvSpPr>
          <p:spPr bwMode="auto">
            <a:xfrm>
              <a:off x="2693" y="209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27" name="Line 59"/>
            <p:cNvSpPr>
              <a:spLocks noChangeShapeType="1"/>
            </p:cNvSpPr>
            <p:nvPr/>
          </p:nvSpPr>
          <p:spPr bwMode="auto">
            <a:xfrm>
              <a:off x="2744" y="2437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28" name="Line 60"/>
            <p:cNvSpPr>
              <a:spLocks noChangeShapeType="1"/>
            </p:cNvSpPr>
            <p:nvPr/>
          </p:nvSpPr>
          <p:spPr bwMode="auto">
            <a:xfrm>
              <a:off x="2474" y="2700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29" name="Line 61"/>
            <p:cNvSpPr>
              <a:spLocks noChangeShapeType="1"/>
            </p:cNvSpPr>
            <p:nvPr/>
          </p:nvSpPr>
          <p:spPr bwMode="auto">
            <a:xfrm flipH="1">
              <a:off x="2765" y="2619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0" name="Line 62"/>
            <p:cNvSpPr>
              <a:spLocks noChangeShapeType="1"/>
            </p:cNvSpPr>
            <p:nvPr/>
          </p:nvSpPr>
          <p:spPr bwMode="auto">
            <a:xfrm>
              <a:off x="2729" y="205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1" name="Line 63"/>
            <p:cNvSpPr>
              <a:spLocks noChangeShapeType="1"/>
            </p:cNvSpPr>
            <p:nvPr/>
          </p:nvSpPr>
          <p:spPr bwMode="auto">
            <a:xfrm flipH="1">
              <a:off x="2991" y="2117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2" name="Oval 64"/>
            <p:cNvSpPr>
              <a:spLocks noChangeArrowheads="1"/>
            </p:cNvSpPr>
            <p:nvPr/>
          </p:nvSpPr>
          <p:spPr bwMode="auto">
            <a:xfrm>
              <a:off x="3486" y="2235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3" name="Line 65"/>
            <p:cNvSpPr>
              <a:spLocks noChangeShapeType="1"/>
            </p:cNvSpPr>
            <p:nvPr/>
          </p:nvSpPr>
          <p:spPr bwMode="auto">
            <a:xfrm>
              <a:off x="3151" y="2074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4" name="Line 66"/>
            <p:cNvSpPr>
              <a:spLocks noChangeShapeType="1"/>
            </p:cNvSpPr>
            <p:nvPr/>
          </p:nvSpPr>
          <p:spPr bwMode="auto">
            <a:xfrm>
              <a:off x="3013" y="2597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5" name="Line 67"/>
            <p:cNvSpPr>
              <a:spLocks noChangeShapeType="1"/>
            </p:cNvSpPr>
            <p:nvPr/>
          </p:nvSpPr>
          <p:spPr bwMode="auto">
            <a:xfrm flipV="1">
              <a:off x="3325" y="2328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6" name="Line 68"/>
            <p:cNvSpPr>
              <a:spLocks noChangeShapeType="1"/>
            </p:cNvSpPr>
            <p:nvPr/>
          </p:nvSpPr>
          <p:spPr bwMode="auto">
            <a:xfrm>
              <a:off x="2773" y="2939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7" name="Line 69"/>
            <p:cNvSpPr>
              <a:spLocks noChangeShapeType="1"/>
            </p:cNvSpPr>
            <p:nvPr/>
          </p:nvSpPr>
          <p:spPr bwMode="auto">
            <a:xfrm flipH="1">
              <a:off x="3085" y="2808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8" name="Oval 70"/>
            <p:cNvSpPr>
              <a:spLocks noChangeArrowheads="1"/>
            </p:cNvSpPr>
            <p:nvPr/>
          </p:nvSpPr>
          <p:spPr bwMode="auto">
            <a:xfrm>
              <a:off x="2955" y="2541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39" name="Oval 71"/>
            <p:cNvSpPr>
              <a:spLocks noChangeArrowheads="1"/>
            </p:cNvSpPr>
            <p:nvPr/>
          </p:nvSpPr>
          <p:spPr bwMode="auto">
            <a:xfrm>
              <a:off x="2250" y="162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0" name="Oval 72"/>
            <p:cNvSpPr>
              <a:spLocks noChangeArrowheads="1"/>
            </p:cNvSpPr>
            <p:nvPr/>
          </p:nvSpPr>
          <p:spPr bwMode="auto">
            <a:xfrm>
              <a:off x="3050" y="1616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1" name="Line 73"/>
            <p:cNvSpPr>
              <a:spLocks noChangeShapeType="1"/>
            </p:cNvSpPr>
            <p:nvPr/>
          </p:nvSpPr>
          <p:spPr bwMode="auto">
            <a:xfrm>
              <a:off x="2695" y="172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2" name="Line 74"/>
            <p:cNvSpPr>
              <a:spLocks noChangeShapeType="1"/>
            </p:cNvSpPr>
            <p:nvPr/>
          </p:nvSpPr>
          <p:spPr bwMode="auto">
            <a:xfrm>
              <a:off x="2738" y="166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3" name="Line 75"/>
            <p:cNvSpPr>
              <a:spLocks noChangeShapeType="1"/>
            </p:cNvSpPr>
            <p:nvPr/>
          </p:nvSpPr>
          <p:spPr bwMode="auto">
            <a:xfrm>
              <a:off x="2302" y="1748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4" name="Line 76"/>
            <p:cNvSpPr>
              <a:spLocks noChangeShapeType="1"/>
            </p:cNvSpPr>
            <p:nvPr/>
          </p:nvSpPr>
          <p:spPr bwMode="auto">
            <a:xfrm>
              <a:off x="2366" y="2068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5" name="Line 77"/>
            <p:cNvSpPr>
              <a:spLocks noChangeShapeType="1"/>
            </p:cNvSpPr>
            <p:nvPr/>
          </p:nvSpPr>
          <p:spPr bwMode="auto">
            <a:xfrm>
              <a:off x="2325" y="1670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6" name="Line 78"/>
            <p:cNvSpPr>
              <a:spLocks noChangeShapeType="1"/>
            </p:cNvSpPr>
            <p:nvPr/>
          </p:nvSpPr>
          <p:spPr bwMode="auto">
            <a:xfrm>
              <a:off x="3082" y="1735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7" name="Line 79"/>
            <p:cNvSpPr>
              <a:spLocks noChangeShapeType="1"/>
            </p:cNvSpPr>
            <p:nvPr/>
          </p:nvSpPr>
          <p:spPr bwMode="auto">
            <a:xfrm>
              <a:off x="2309" y="2097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8" name="Line 80"/>
            <p:cNvSpPr>
              <a:spLocks noChangeShapeType="1"/>
            </p:cNvSpPr>
            <p:nvPr/>
          </p:nvSpPr>
          <p:spPr bwMode="auto">
            <a:xfrm>
              <a:off x="2315" y="2430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49" name="Oval 81"/>
            <p:cNvSpPr>
              <a:spLocks noChangeArrowheads="1"/>
            </p:cNvSpPr>
            <p:nvPr/>
          </p:nvSpPr>
          <p:spPr bwMode="auto">
            <a:xfrm>
              <a:off x="2197" y="2889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50" name="Line 82"/>
            <p:cNvSpPr>
              <a:spLocks noChangeShapeType="1"/>
            </p:cNvSpPr>
            <p:nvPr/>
          </p:nvSpPr>
          <p:spPr bwMode="auto">
            <a:xfrm flipH="1">
              <a:off x="2235" y="2430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51" name="Line 83"/>
            <p:cNvSpPr>
              <a:spLocks noChangeShapeType="1"/>
            </p:cNvSpPr>
            <p:nvPr/>
          </p:nvSpPr>
          <p:spPr bwMode="auto">
            <a:xfrm flipV="1">
              <a:off x="2278" y="2917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52" name="Text Box 84"/>
            <p:cNvSpPr txBox="1">
              <a:spLocks noChangeArrowheads="1"/>
            </p:cNvSpPr>
            <p:nvPr/>
          </p:nvSpPr>
          <p:spPr bwMode="auto">
            <a:xfrm>
              <a:off x="2683" y="2200"/>
              <a:ext cx="259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9653" name="Oval 85"/>
            <p:cNvSpPr>
              <a:spLocks noChangeArrowheads="1"/>
            </p:cNvSpPr>
            <p:nvPr/>
          </p:nvSpPr>
          <p:spPr bwMode="auto">
            <a:xfrm>
              <a:off x="2398" y="262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54" name="Oval 86"/>
            <p:cNvSpPr>
              <a:spLocks noChangeArrowheads="1"/>
            </p:cNvSpPr>
            <p:nvPr/>
          </p:nvSpPr>
          <p:spPr bwMode="auto">
            <a:xfrm>
              <a:off x="2959" y="2536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55" name="Oval 87"/>
            <p:cNvSpPr>
              <a:spLocks noChangeArrowheads="1"/>
            </p:cNvSpPr>
            <p:nvPr/>
          </p:nvSpPr>
          <p:spPr bwMode="auto">
            <a:xfrm>
              <a:off x="2654" y="20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56" name="Oval 88"/>
            <p:cNvSpPr>
              <a:spLocks noChangeArrowheads="1"/>
            </p:cNvSpPr>
            <p:nvPr/>
          </p:nvSpPr>
          <p:spPr bwMode="auto">
            <a:xfrm>
              <a:off x="2261" y="232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57" name="Oval 89"/>
            <p:cNvSpPr>
              <a:spLocks noChangeArrowheads="1"/>
            </p:cNvSpPr>
            <p:nvPr/>
          </p:nvSpPr>
          <p:spPr bwMode="auto">
            <a:xfrm>
              <a:off x="2248" y="201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58" name="Oval 90"/>
            <p:cNvSpPr>
              <a:spLocks noChangeArrowheads="1"/>
            </p:cNvSpPr>
            <p:nvPr/>
          </p:nvSpPr>
          <p:spPr bwMode="auto">
            <a:xfrm>
              <a:off x="2642" y="16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59" name="Oval 91"/>
            <p:cNvSpPr>
              <a:spLocks noChangeArrowheads="1"/>
            </p:cNvSpPr>
            <p:nvPr/>
          </p:nvSpPr>
          <p:spPr bwMode="auto">
            <a:xfrm>
              <a:off x="3036" y="2002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60" name="Oval 92"/>
            <p:cNvSpPr>
              <a:spLocks noChangeArrowheads="1"/>
            </p:cNvSpPr>
            <p:nvPr/>
          </p:nvSpPr>
          <p:spPr bwMode="auto">
            <a:xfrm>
              <a:off x="3263" y="2694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61" name="Oval 93"/>
            <p:cNvSpPr>
              <a:spLocks noChangeArrowheads="1"/>
            </p:cNvSpPr>
            <p:nvPr/>
          </p:nvSpPr>
          <p:spPr bwMode="auto">
            <a:xfrm>
              <a:off x="2697" y="287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62" name="Text Box 94"/>
            <p:cNvSpPr txBox="1">
              <a:spLocks noChangeArrowheads="1"/>
            </p:cNvSpPr>
            <p:nvPr/>
          </p:nvSpPr>
          <p:spPr bwMode="auto">
            <a:xfrm>
              <a:off x="2091" y="2246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9663" name="Text Box 95"/>
            <p:cNvSpPr txBox="1">
              <a:spLocks noChangeArrowheads="1"/>
            </p:cNvSpPr>
            <p:nvPr/>
          </p:nvSpPr>
          <p:spPr bwMode="auto">
            <a:xfrm>
              <a:off x="2063" y="1928"/>
              <a:ext cx="212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9664" name="Text Box 96"/>
            <p:cNvSpPr txBox="1">
              <a:spLocks noChangeArrowheads="1"/>
            </p:cNvSpPr>
            <p:nvPr/>
          </p:nvSpPr>
          <p:spPr bwMode="auto">
            <a:xfrm>
              <a:off x="2660" y="1392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9665" name="Text Box 97"/>
            <p:cNvSpPr txBox="1">
              <a:spLocks noChangeArrowheads="1"/>
            </p:cNvSpPr>
            <p:nvPr/>
          </p:nvSpPr>
          <p:spPr bwMode="auto">
            <a:xfrm>
              <a:off x="3076" y="1794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9666" name="Text Box 98"/>
            <p:cNvSpPr txBox="1">
              <a:spLocks noChangeArrowheads="1"/>
            </p:cNvSpPr>
            <p:nvPr/>
          </p:nvSpPr>
          <p:spPr bwMode="auto">
            <a:xfrm>
              <a:off x="3317" y="2646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9667" name="Text Box 99"/>
            <p:cNvSpPr txBox="1">
              <a:spLocks noChangeArrowheads="1"/>
            </p:cNvSpPr>
            <p:nvPr/>
          </p:nvSpPr>
          <p:spPr bwMode="auto">
            <a:xfrm>
              <a:off x="2570" y="2879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109668" name="Group 100"/>
          <p:cNvGrpSpPr>
            <a:grpSpLocks/>
          </p:cNvGrpSpPr>
          <p:nvPr/>
        </p:nvGrpSpPr>
        <p:grpSpPr bwMode="auto">
          <a:xfrm>
            <a:off x="6121400" y="2327275"/>
            <a:ext cx="2513013" cy="2751138"/>
            <a:chOff x="3856" y="1466"/>
            <a:chExt cx="1583" cy="1733"/>
          </a:xfrm>
        </p:grpSpPr>
        <p:sp>
          <p:nvSpPr>
            <p:cNvPr id="109669" name="Oval 101"/>
            <p:cNvSpPr>
              <a:spLocks noChangeArrowheads="1"/>
            </p:cNvSpPr>
            <p:nvPr/>
          </p:nvSpPr>
          <p:spPr bwMode="auto">
            <a:xfrm>
              <a:off x="4470" y="196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0" name="Oval 102"/>
            <p:cNvSpPr>
              <a:spLocks noChangeArrowheads="1"/>
            </p:cNvSpPr>
            <p:nvPr/>
          </p:nvSpPr>
          <p:spPr bwMode="auto">
            <a:xfrm>
              <a:off x="4458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1" name="Line 103"/>
            <p:cNvSpPr>
              <a:spLocks noChangeShapeType="1"/>
            </p:cNvSpPr>
            <p:nvPr/>
          </p:nvSpPr>
          <p:spPr bwMode="auto">
            <a:xfrm flipV="1">
              <a:off x="4294" y="2388"/>
              <a:ext cx="174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2" name="Line 104"/>
            <p:cNvSpPr>
              <a:spLocks noChangeShapeType="1"/>
            </p:cNvSpPr>
            <p:nvPr/>
          </p:nvSpPr>
          <p:spPr bwMode="auto">
            <a:xfrm>
              <a:off x="4505" y="2047"/>
              <a:ext cx="0" cy="2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3" name="Line 105"/>
            <p:cNvSpPr>
              <a:spLocks noChangeShapeType="1"/>
            </p:cNvSpPr>
            <p:nvPr/>
          </p:nvSpPr>
          <p:spPr bwMode="auto">
            <a:xfrm>
              <a:off x="4556" y="2388"/>
              <a:ext cx="218" cy="1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4" name="Line 106"/>
            <p:cNvSpPr>
              <a:spLocks noChangeShapeType="1"/>
            </p:cNvSpPr>
            <p:nvPr/>
          </p:nvSpPr>
          <p:spPr bwMode="auto">
            <a:xfrm>
              <a:off x="4286" y="2651"/>
              <a:ext cx="225" cy="1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5" name="Line 107"/>
            <p:cNvSpPr>
              <a:spLocks noChangeShapeType="1"/>
            </p:cNvSpPr>
            <p:nvPr/>
          </p:nvSpPr>
          <p:spPr bwMode="auto">
            <a:xfrm flipH="1">
              <a:off x="4577" y="2570"/>
              <a:ext cx="19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6" name="Line 108"/>
            <p:cNvSpPr>
              <a:spLocks noChangeShapeType="1"/>
            </p:cNvSpPr>
            <p:nvPr/>
          </p:nvSpPr>
          <p:spPr bwMode="auto">
            <a:xfrm>
              <a:off x="4541" y="2003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7" name="Line 109"/>
            <p:cNvSpPr>
              <a:spLocks noChangeShapeType="1"/>
            </p:cNvSpPr>
            <p:nvPr/>
          </p:nvSpPr>
          <p:spPr bwMode="auto">
            <a:xfrm flipH="1">
              <a:off x="4803" y="2068"/>
              <a:ext cx="116" cy="4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8" name="Line 110"/>
            <p:cNvSpPr>
              <a:spLocks noChangeShapeType="1"/>
            </p:cNvSpPr>
            <p:nvPr/>
          </p:nvSpPr>
          <p:spPr bwMode="auto">
            <a:xfrm>
              <a:off x="4963" y="2025"/>
              <a:ext cx="34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79" name="Line 111"/>
            <p:cNvSpPr>
              <a:spLocks noChangeShapeType="1"/>
            </p:cNvSpPr>
            <p:nvPr/>
          </p:nvSpPr>
          <p:spPr bwMode="auto">
            <a:xfrm>
              <a:off x="4825" y="2548"/>
              <a:ext cx="261" cy="1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0" name="Line 112"/>
            <p:cNvSpPr>
              <a:spLocks noChangeShapeType="1"/>
            </p:cNvSpPr>
            <p:nvPr/>
          </p:nvSpPr>
          <p:spPr bwMode="auto">
            <a:xfrm flipV="1">
              <a:off x="5137" y="2279"/>
              <a:ext cx="197" cy="41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1" name="Line 113"/>
            <p:cNvSpPr>
              <a:spLocks noChangeShapeType="1"/>
            </p:cNvSpPr>
            <p:nvPr/>
          </p:nvSpPr>
          <p:spPr bwMode="auto">
            <a:xfrm>
              <a:off x="4585" y="2890"/>
              <a:ext cx="232" cy="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2" name="Line 114"/>
            <p:cNvSpPr>
              <a:spLocks noChangeShapeType="1"/>
            </p:cNvSpPr>
            <p:nvPr/>
          </p:nvSpPr>
          <p:spPr bwMode="auto">
            <a:xfrm flipH="1">
              <a:off x="4897" y="2759"/>
              <a:ext cx="189" cy="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3" name="Oval 115"/>
            <p:cNvSpPr>
              <a:spLocks noChangeArrowheads="1"/>
            </p:cNvSpPr>
            <p:nvPr/>
          </p:nvSpPr>
          <p:spPr bwMode="auto">
            <a:xfrm>
              <a:off x="4767" y="2492"/>
              <a:ext cx="88" cy="95"/>
            </a:xfrm>
            <a:prstGeom prst="ellips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4" name="Line 116"/>
            <p:cNvSpPr>
              <a:spLocks noChangeShapeType="1"/>
            </p:cNvSpPr>
            <p:nvPr/>
          </p:nvSpPr>
          <p:spPr bwMode="auto">
            <a:xfrm>
              <a:off x="4507" y="1677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5" name="Line 117"/>
            <p:cNvSpPr>
              <a:spLocks noChangeShapeType="1"/>
            </p:cNvSpPr>
            <p:nvPr/>
          </p:nvSpPr>
          <p:spPr bwMode="auto">
            <a:xfrm>
              <a:off x="4550" y="1612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6" name="Line 118"/>
            <p:cNvSpPr>
              <a:spLocks noChangeShapeType="1"/>
            </p:cNvSpPr>
            <p:nvPr/>
          </p:nvSpPr>
          <p:spPr bwMode="auto">
            <a:xfrm>
              <a:off x="4114" y="1699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7" name="Line 119"/>
            <p:cNvSpPr>
              <a:spLocks noChangeShapeType="1"/>
            </p:cNvSpPr>
            <p:nvPr/>
          </p:nvSpPr>
          <p:spPr bwMode="auto">
            <a:xfrm>
              <a:off x="4178" y="2019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8" name="Line 120"/>
            <p:cNvSpPr>
              <a:spLocks noChangeShapeType="1"/>
            </p:cNvSpPr>
            <p:nvPr/>
          </p:nvSpPr>
          <p:spPr bwMode="auto">
            <a:xfrm>
              <a:off x="4137" y="1621"/>
              <a:ext cx="3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89" name="Line 121"/>
            <p:cNvSpPr>
              <a:spLocks noChangeShapeType="1"/>
            </p:cNvSpPr>
            <p:nvPr/>
          </p:nvSpPr>
          <p:spPr bwMode="auto">
            <a:xfrm>
              <a:off x="4894" y="1686"/>
              <a:ext cx="0" cy="2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0" name="Line 122"/>
            <p:cNvSpPr>
              <a:spLocks noChangeShapeType="1"/>
            </p:cNvSpPr>
            <p:nvPr/>
          </p:nvSpPr>
          <p:spPr bwMode="auto">
            <a:xfrm>
              <a:off x="4121" y="2048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1" name="Line 123"/>
            <p:cNvSpPr>
              <a:spLocks noChangeShapeType="1"/>
            </p:cNvSpPr>
            <p:nvPr/>
          </p:nvSpPr>
          <p:spPr bwMode="auto">
            <a:xfrm>
              <a:off x="4127" y="2381"/>
              <a:ext cx="109" cy="1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2" name="Line 124"/>
            <p:cNvSpPr>
              <a:spLocks noChangeShapeType="1"/>
            </p:cNvSpPr>
            <p:nvPr/>
          </p:nvSpPr>
          <p:spPr bwMode="auto">
            <a:xfrm flipH="1">
              <a:off x="4047" y="2381"/>
              <a:ext cx="65" cy="4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3" name="Line 125"/>
            <p:cNvSpPr>
              <a:spLocks noChangeShapeType="1"/>
            </p:cNvSpPr>
            <p:nvPr/>
          </p:nvSpPr>
          <p:spPr bwMode="auto">
            <a:xfrm flipV="1">
              <a:off x="4090" y="2868"/>
              <a:ext cx="415" cy="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4" name="Text Box 126"/>
            <p:cNvSpPr txBox="1">
              <a:spLocks noChangeArrowheads="1"/>
            </p:cNvSpPr>
            <p:nvPr/>
          </p:nvSpPr>
          <p:spPr bwMode="auto">
            <a:xfrm>
              <a:off x="4495" y="2151"/>
              <a:ext cx="259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 i="1">
                  <a:solidFill>
                    <a:srgbClr val="3DDE2C"/>
                  </a:solidFill>
                  <a:latin typeface="Times New Roman" pitchFamily="18" charset="0"/>
                </a:rPr>
                <a:t>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9695" name="Oval 127"/>
            <p:cNvSpPr>
              <a:spLocks noChangeArrowheads="1"/>
            </p:cNvSpPr>
            <p:nvPr/>
          </p:nvSpPr>
          <p:spPr bwMode="auto">
            <a:xfrm>
              <a:off x="4210" y="257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6" name="Oval 128"/>
            <p:cNvSpPr>
              <a:spLocks noChangeArrowheads="1"/>
            </p:cNvSpPr>
            <p:nvPr/>
          </p:nvSpPr>
          <p:spPr bwMode="auto">
            <a:xfrm>
              <a:off x="4771" y="248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7" name="Oval 129"/>
            <p:cNvSpPr>
              <a:spLocks noChangeArrowheads="1"/>
            </p:cNvSpPr>
            <p:nvPr/>
          </p:nvSpPr>
          <p:spPr bwMode="auto">
            <a:xfrm>
              <a:off x="4466" y="1972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98" name="Oval 130"/>
            <p:cNvSpPr>
              <a:spLocks noChangeArrowheads="1"/>
            </p:cNvSpPr>
            <p:nvPr/>
          </p:nvSpPr>
          <p:spPr bwMode="auto">
            <a:xfrm>
              <a:off x="4074" y="157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699" name="Oval 131"/>
            <p:cNvSpPr>
              <a:spLocks noChangeArrowheads="1"/>
            </p:cNvSpPr>
            <p:nvPr/>
          </p:nvSpPr>
          <p:spPr bwMode="auto">
            <a:xfrm>
              <a:off x="4847" y="1581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700" name="Oval 132"/>
            <p:cNvSpPr>
              <a:spLocks noChangeArrowheads="1"/>
            </p:cNvSpPr>
            <p:nvPr/>
          </p:nvSpPr>
          <p:spPr bwMode="auto">
            <a:xfrm>
              <a:off x="5277" y="2215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701" name="Oval 133"/>
            <p:cNvSpPr>
              <a:spLocks noChangeArrowheads="1"/>
            </p:cNvSpPr>
            <p:nvPr/>
          </p:nvSpPr>
          <p:spPr bwMode="auto">
            <a:xfrm>
              <a:off x="4813" y="3059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702" name="Oval 134"/>
            <p:cNvSpPr>
              <a:spLocks noChangeArrowheads="1"/>
            </p:cNvSpPr>
            <p:nvPr/>
          </p:nvSpPr>
          <p:spPr bwMode="auto">
            <a:xfrm>
              <a:off x="3986" y="2830"/>
              <a:ext cx="88" cy="95"/>
            </a:xfrm>
            <a:prstGeom prst="ellipse">
              <a:avLst/>
            </a:prstGeom>
            <a:solidFill>
              <a:srgbClr val="B2B2B2"/>
            </a:solidFill>
            <a:ln w="28575" cap="sq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FFCC00"/>
                </a:solidFill>
                <a:latin typeface="Times New Roman" pitchFamily="18" charset="0"/>
              </a:endParaRPr>
            </a:p>
          </p:txBody>
        </p:sp>
        <p:sp>
          <p:nvSpPr>
            <p:cNvPr id="109703" name="Oval 135"/>
            <p:cNvSpPr>
              <a:spLocks noChangeArrowheads="1"/>
            </p:cNvSpPr>
            <p:nvPr/>
          </p:nvSpPr>
          <p:spPr bwMode="auto">
            <a:xfrm>
              <a:off x="4467" y="1580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04" name="Oval 136"/>
            <p:cNvSpPr>
              <a:spLocks noChangeArrowheads="1"/>
            </p:cNvSpPr>
            <p:nvPr/>
          </p:nvSpPr>
          <p:spPr bwMode="auto">
            <a:xfrm>
              <a:off x="4083" y="1967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05" name="Oval 137"/>
            <p:cNvSpPr>
              <a:spLocks noChangeArrowheads="1"/>
            </p:cNvSpPr>
            <p:nvPr/>
          </p:nvSpPr>
          <p:spPr bwMode="auto">
            <a:xfrm>
              <a:off x="4080" y="229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06" name="Oval 138"/>
            <p:cNvSpPr>
              <a:spLocks noChangeArrowheads="1"/>
            </p:cNvSpPr>
            <p:nvPr/>
          </p:nvSpPr>
          <p:spPr bwMode="auto">
            <a:xfrm>
              <a:off x="4509" y="2821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07" name="Oval 139"/>
            <p:cNvSpPr>
              <a:spLocks noChangeArrowheads="1"/>
            </p:cNvSpPr>
            <p:nvPr/>
          </p:nvSpPr>
          <p:spPr bwMode="auto">
            <a:xfrm>
              <a:off x="5042" y="2663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08" name="Oval 140"/>
            <p:cNvSpPr>
              <a:spLocks noChangeArrowheads="1"/>
            </p:cNvSpPr>
            <p:nvPr/>
          </p:nvSpPr>
          <p:spPr bwMode="auto">
            <a:xfrm>
              <a:off x="4860" y="1958"/>
              <a:ext cx="88" cy="95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09" name="Text Box 141"/>
            <p:cNvSpPr txBox="1">
              <a:spLocks noChangeArrowheads="1"/>
            </p:cNvSpPr>
            <p:nvPr/>
          </p:nvSpPr>
          <p:spPr bwMode="auto">
            <a:xfrm>
              <a:off x="3856" y="2859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9710" name="Text Box 142"/>
            <p:cNvSpPr txBox="1">
              <a:spLocks noChangeArrowheads="1"/>
            </p:cNvSpPr>
            <p:nvPr/>
          </p:nvSpPr>
          <p:spPr bwMode="auto">
            <a:xfrm>
              <a:off x="3894" y="1486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9711" name="Text Box 143"/>
            <p:cNvSpPr txBox="1">
              <a:spLocks noChangeArrowheads="1"/>
            </p:cNvSpPr>
            <p:nvPr/>
          </p:nvSpPr>
          <p:spPr bwMode="auto">
            <a:xfrm>
              <a:off x="4913" y="1466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9712" name="Text Box 144"/>
            <p:cNvSpPr txBox="1">
              <a:spLocks noChangeArrowheads="1"/>
            </p:cNvSpPr>
            <p:nvPr/>
          </p:nvSpPr>
          <p:spPr bwMode="auto">
            <a:xfrm>
              <a:off x="5249" y="1946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9713" name="Text Box 145"/>
            <p:cNvSpPr txBox="1">
              <a:spLocks noChangeArrowheads="1"/>
            </p:cNvSpPr>
            <p:nvPr/>
          </p:nvSpPr>
          <p:spPr bwMode="auto">
            <a:xfrm>
              <a:off x="4937" y="2911"/>
              <a:ext cx="190" cy="288"/>
            </a:xfrm>
            <a:prstGeom prst="rect">
              <a:avLst/>
            </a:prstGeom>
            <a:noFill/>
            <a:ln w="28575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D26D-EACC-4733-84DF-A51459B64265}" type="slidenum">
              <a:rPr lang="ar-SA"/>
              <a:pPr/>
              <a:t>14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779463"/>
            <a:ext cx="6019800" cy="545782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u="sng" dirty="0"/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/>
              <a:t>1.	for</a:t>
            </a:r>
            <a:r>
              <a:rPr lang="en-US" sz="1600" dirty="0"/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2		</a:t>
            </a:r>
            <a:r>
              <a:rPr lang="en-US" sz="1600" b="1" dirty="0"/>
              <a:t>do</a:t>
            </a:r>
            <a:r>
              <a:rPr lang="en-US" sz="1600" dirty="0"/>
              <a:t> </a:t>
            </a:r>
            <a:r>
              <a:rPr lang="en-US" sz="1600" i="1" dirty="0"/>
              <a:t>color</a:t>
            </a:r>
            <a:r>
              <a:rPr lang="en-US" sz="1600" dirty="0"/>
              <a:t>[</a:t>
            </a:r>
            <a:r>
              <a:rPr lang="en-US" sz="1600" i="1" dirty="0"/>
              <a:t>u</a:t>
            </a:r>
            <a:r>
              <a:rPr lang="en-US" sz="1600" dirty="0"/>
              <a:t>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3		     </a:t>
            </a:r>
            <a:r>
              <a:rPr lang="en-US" sz="1600" i="1" dirty="0"/>
              <a:t>d</a:t>
            </a:r>
            <a:r>
              <a:rPr lang="en-US" sz="1600" dirty="0"/>
              <a:t>[</a:t>
            </a:r>
            <a:r>
              <a:rPr lang="en-US" sz="1600" i="1" dirty="0"/>
              <a:t>u</a:t>
            </a:r>
            <a:r>
              <a:rPr lang="en-US" sz="1600" dirty="0"/>
              <a:t>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</a:t>
            </a:r>
            <a:endParaRPr 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4		     </a:t>
            </a:r>
            <a:r>
              <a:rPr lang="en-US" sz="1600" dirty="0">
                <a:sym typeface="Symbol" pitchFamily="18" charset="2"/>
              </a:rPr>
              <a:t>[</a:t>
            </a:r>
            <a:r>
              <a:rPr lang="en-US" sz="1600" i="1" dirty="0">
                <a:sym typeface="Symbol" pitchFamily="18" charset="2"/>
              </a:rPr>
              <a:t>u</a:t>
            </a:r>
            <a:r>
              <a:rPr lang="en-US" sz="1600" dirty="0">
                <a:sym typeface="Symbol" pitchFamily="18" charset="2"/>
              </a:rPr>
              <a:t>]  NULL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5	color[</a:t>
            </a:r>
            <a:r>
              <a:rPr lang="en-US" sz="1600" i="1" dirty="0">
                <a:sym typeface="Symbol" pitchFamily="18" charset="2"/>
              </a:rPr>
              <a:t>s</a:t>
            </a:r>
            <a:r>
              <a:rPr lang="en-US" sz="1600" dirty="0"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6	d[</a:t>
            </a:r>
            <a:r>
              <a:rPr lang="en-US" sz="1600" i="1" dirty="0">
                <a:sym typeface="Symbol" pitchFamily="18" charset="2"/>
              </a:rPr>
              <a:t>s</a:t>
            </a:r>
            <a:r>
              <a:rPr lang="en-US" sz="1600" dirty="0"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7	 [</a:t>
            </a:r>
            <a:r>
              <a:rPr lang="en-US" sz="1600" i="1" dirty="0">
                <a:sym typeface="Symbol" pitchFamily="18" charset="2"/>
              </a:rPr>
              <a:t>s</a:t>
            </a:r>
            <a:r>
              <a:rPr lang="en-US" sz="1600" dirty="0">
                <a:sym typeface="Symbol" pitchFamily="18" charset="2"/>
              </a:rPr>
              <a:t>]  NULL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8	</a:t>
            </a:r>
            <a:r>
              <a:rPr lang="en-US" sz="1600" i="1" dirty="0">
                <a:sym typeface="Symbol" pitchFamily="18" charset="2"/>
              </a:rPr>
              <a:t>Q</a:t>
            </a:r>
            <a:r>
              <a:rPr lang="en-US" sz="1600" dirty="0"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9	</a:t>
            </a:r>
            <a:r>
              <a:rPr lang="en-US" sz="1600" dirty="0" err="1">
                <a:sym typeface="Symbol" pitchFamily="18" charset="2"/>
              </a:rPr>
              <a:t>enqueue</a:t>
            </a:r>
            <a:r>
              <a:rPr lang="en-US" sz="1600" dirty="0">
                <a:sym typeface="Symbol" pitchFamily="18" charset="2"/>
              </a:rPr>
              <a:t>(</a:t>
            </a:r>
            <a:r>
              <a:rPr lang="en-US" sz="1600" i="1" dirty="0">
                <a:sym typeface="Symbol" pitchFamily="18" charset="2"/>
              </a:rPr>
              <a:t>Q</a:t>
            </a:r>
            <a:r>
              <a:rPr lang="en-US" sz="1600" dirty="0"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10	</a:t>
            </a:r>
            <a:r>
              <a:rPr lang="en-US" sz="1600" b="1" dirty="0">
                <a:sym typeface="Symbol" pitchFamily="18" charset="2"/>
              </a:rPr>
              <a:t>while</a:t>
            </a:r>
            <a:r>
              <a:rPr lang="en-US" sz="1600" dirty="0"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11		</a:t>
            </a:r>
            <a:r>
              <a:rPr lang="en-US" sz="1600" b="1" dirty="0">
                <a:sym typeface="Symbol" pitchFamily="18" charset="2"/>
              </a:rPr>
              <a:t>do</a:t>
            </a:r>
            <a:r>
              <a:rPr lang="en-US" sz="1600" dirty="0">
                <a:sym typeface="Symbol" pitchFamily="18" charset="2"/>
              </a:rPr>
              <a:t> u  </a:t>
            </a:r>
            <a:r>
              <a:rPr lang="en-US" sz="1600" dirty="0" err="1">
                <a:sym typeface="Symbol" pitchFamily="18" charset="2"/>
              </a:rPr>
              <a:t>dequeue</a:t>
            </a:r>
            <a:r>
              <a:rPr lang="en-US" sz="1600" dirty="0">
                <a:sym typeface="Symbol" pitchFamily="18" charset="2"/>
              </a:rPr>
              <a:t>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12			</a:t>
            </a:r>
            <a:r>
              <a:rPr lang="en-US" sz="1600" b="1" dirty="0">
                <a:sym typeface="Symbol" pitchFamily="18" charset="2"/>
              </a:rPr>
              <a:t>for</a:t>
            </a:r>
            <a:r>
              <a:rPr lang="en-US" sz="1600" dirty="0">
                <a:sym typeface="Symbol" pitchFamily="18" charset="2"/>
              </a:rPr>
              <a:t> each </a:t>
            </a:r>
            <a:r>
              <a:rPr lang="en-US" sz="1600" i="1" dirty="0">
                <a:sym typeface="Symbol" pitchFamily="18" charset="2"/>
              </a:rPr>
              <a:t>v</a:t>
            </a:r>
            <a:r>
              <a:rPr lang="en-US" sz="1600" dirty="0">
                <a:sym typeface="Symbol" pitchFamily="18" charset="2"/>
              </a:rPr>
              <a:t> in </a:t>
            </a:r>
            <a:r>
              <a:rPr lang="en-US" sz="1600" dirty="0" err="1">
                <a:sym typeface="Symbol" pitchFamily="18" charset="2"/>
              </a:rPr>
              <a:t>Adj</a:t>
            </a:r>
            <a:r>
              <a:rPr lang="en-US" sz="1600" dirty="0">
                <a:sym typeface="Symbol" pitchFamily="18" charset="2"/>
              </a:rPr>
              <a:t>[</a:t>
            </a:r>
            <a:r>
              <a:rPr lang="en-US" sz="1600" i="1" dirty="0">
                <a:sym typeface="Symbol" pitchFamily="18" charset="2"/>
              </a:rPr>
              <a:t>u</a:t>
            </a:r>
            <a:r>
              <a:rPr lang="en-US" sz="1600" dirty="0"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13				</a:t>
            </a:r>
            <a:r>
              <a:rPr lang="en-US" sz="1600" b="1" dirty="0">
                <a:sym typeface="Symbol" pitchFamily="18" charset="2"/>
              </a:rPr>
              <a:t>do</a:t>
            </a:r>
            <a:r>
              <a:rPr lang="en-US" sz="1600" dirty="0">
                <a:sym typeface="Symbol" pitchFamily="18" charset="2"/>
              </a:rPr>
              <a:t> </a:t>
            </a:r>
            <a:r>
              <a:rPr lang="en-US" sz="1600" b="1" dirty="0">
                <a:sym typeface="Symbol" pitchFamily="18" charset="2"/>
              </a:rPr>
              <a:t>if</a:t>
            </a:r>
            <a:r>
              <a:rPr lang="en-US" sz="1600" dirty="0">
                <a:sym typeface="Symbol" pitchFamily="18" charset="2"/>
              </a:rPr>
              <a:t> color[</a:t>
            </a:r>
            <a:r>
              <a:rPr lang="en-US" sz="1600" i="1" dirty="0">
                <a:sym typeface="Symbol" pitchFamily="18" charset="2"/>
              </a:rPr>
              <a:t>v</a:t>
            </a:r>
            <a:r>
              <a:rPr lang="en-US" sz="1600" dirty="0"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14					</a:t>
            </a:r>
            <a:r>
              <a:rPr lang="en-US" sz="1600" b="1" dirty="0">
                <a:sym typeface="Symbol" pitchFamily="18" charset="2"/>
              </a:rPr>
              <a:t>then</a:t>
            </a:r>
            <a:r>
              <a:rPr lang="en-US" sz="1600" dirty="0">
                <a:sym typeface="Symbol" pitchFamily="18" charset="2"/>
              </a:rPr>
              <a:t> color[</a:t>
            </a:r>
            <a:r>
              <a:rPr lang="en-US" sz="1600" i="1" dirty="0">
                <a:sym typeface="Symbol" pitchFamily="18" charset="2"/>
              </a:rPr>
              <a:t>v</a:t>
            </a:r>
            <a:r>
              <a:rPr lang="en-US" sz="1600" dirty="0"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15					         </a:t>
            </a:r>
            <a:r>
              <a:rPr lang="en-US" sz="1600" i="1" dirty="0">
                <a:sym typeface="Symbol" pitchFamily="18" charset="2"/>
              </a:rPr>
              <a:t>d</a:t>
            </a:r>
            <a:r>
              <a:rPr lang="en-US" sz="1600" dirty="0">
                <a:sym typeface="Symbol" pitchFamily="18" charset="2"/>
              </a:rPr>
              <a:t>[</a:t>
            </a:r>
            <a:r>
              <a:rPr lang="en-US" sz="1600" i="1" dirty="0">
                <a:sym typeface="Symbol" pitchFamily="18" charset="2"/>
              </a:rPr>
              <a:t>v</a:t>
            </a:r>
            <a:r>
              <a:rPr lang="en-US" sz="1600" dirty="0">
                <a:sym typeface="Symbol" pitchFamily="18" charset="2"/>
              </a:rPr>
              <a:t>]  </a:t>
            </a:r>
            <a:r>
              <a:rPr lang="en-US" sz="1600" i="1" dirty="0">
                <a:sym typeface="Symbol" pitchFamily="18" charset="2"/>
              </a:rPr>
              <a:t>d</a:t>
            </a:r>
            <a:r>
              <a:rPr lang="en-US" sz="1600" dirty="0">
                <a:sym typeface="Symbol" pitchFamily="18" charset="2"/>
              </a:rPr>
              <a:t>[</a:t>
            </a:r>
            <a:r>
              <a:rPr lang="en-US" sz="1600" i="1" dirty="0">
                <a:sym typeface="Symbol" pitchFamily="18" charset="2"/>
              </a:rPr>
              <a:t>u</a:t>
            </a:r>
            <a:r>
              <a:rPr lang="en-US" sz="1600" dirty="0"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16					         [</a:t>
            </a:r>
            <a:r>
              <a:rPr lang="en-US" sz="1600" i="1" dirty="0">
                <a:sym typeface="Symbol" pitchFamily="18" charset="2"/>
              </a:rPr>
              <a:t>v</a:t>
            </a:r>
            <a:r>
              <a:rPr lang="en-US" sz="1600" dirty="0">
                <a:sym typeface="Symbol" pitchFamily="18" charset="2"/>
              </a:rPr>
              <a:t>]  </a:t>
            </a:r>
            <a:r>
              <a:rPr lang="en-US" sz="1600" i="1" dirty="0"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17					         </a:t>
            </a:r>
            <a:r>
              <a:rPr lang="en-US" sz="1600" dirty="0" err="1">
                <a:sym typeface="Symbol" pitchFamily="18" charset="2"/>
              </a:rPr>
              <a:t>enqueue</a:t>
            </a:r>
            <a:r>
              <a:rPr lang="en-US" sz="1600" dirty="0">
                <a:sym typeface="Symbol" pitchFamily="18" charset="2"/>
              </a:rPr>
              <a:t>(</a:t>
            </a:r>
            <a:r>
              <a:rPr lang="en-US" sz="1600" i="1" dirty="0" err="1">
                <a:sym typeface="Symbol" pitchFamily="18" charset="2"/>
              </a:rPr>
              <a:t>Q</a:t>
            </a:r>
            <a:r>
              <a:rPr lang="en-US" sz="1600" dirty="0" err="1">
                <a:sym typeface="Symbol" pitchFamily="18" charset="2"/>
              </a:rPr>
              <a:t>,</a:t>
            </a:r>
            <a:r>
              <a:rPr lang="en-US" sz="1600" i="1" dirty="0" err="1">
                <a:sym typeface="Symbol" pitchFamily="18" charset="2"/>
              </a:rPr>
              <a:t>v</a:t>
            </a:r>
            <a:r>
              <a:rPr lang="en-US" sz="16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>
                <a:sym typeface="Symbol" pitchFamily="18" charset="2"/>
              </a:rPr>
              <a:t>18			color[</a:t>
            </a:r>
            <a:r>
              <a:rPr lang="en-US" sz="1600" i="1" dirty="0">
                <a:sym typeface="Symbol" pitchFamily="18" charset="2"/>
              </a:rPr>
              <a:t>u</a:t>
            </a:r>
            <a:r>
              <a:rPr lang="en-US" sz="1600" dirty="0">
                <a:sym typeface="Symbol" pitchFamily="18" charset="2"/>
              </a:rPr>
              <a:t>]  black</a:t>
            </a:r>
            <a:endParaRPr lang="en-US" sz="2400" dirty="0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5580063" y="3175000"/>
            <a:ext cx="32162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Running time is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V+E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הקוד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nimBg="1"/>
      <p:bldP spid="1515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B16E-0D24-4DA9-84D1-FDEB5E68CCF8}" type="slidenum">
              <a:rPr lang="ar-SA"/>
              <a:pPr/>
              <a:t>15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דוגמא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22" name="Oval 22"/>
          <p:cNvSpPr>
            <a:spLocks noChangeArrowheads="1"/>
          </p:cNvSpPr>
          <p:nvPr/>
        </p:nvSpPr>
        <p:spPr bwMode="auto">
          <a:xfrm rot="21600000">
            <a:off x="232727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53623" name="Oval 23"/>
          <p:cNvSpPr>
            <a:spLocks noChangeArrowheads="1"/>
          </p:cNvSpPr>
          <p:nvPr/>
        </p:nvSpPr>
        <p:spPr bwMode="auto">
          <a:xfrm rot="21600000">
            <a:off x="3206750" y="2976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53624" name="Oval 24"/>
          <p:cNvSpPr>
            <a:spLocks noChangeArrowheads="1"/>
          </p:cNvSpPr>
          <p:nvPr/>
        </p:nvSpPr>
        <p:spPr bwMode="auto">
          <a:xfrm rot="21600000">
            <a:off x="3184525" y="3657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153625" name="Oval 25"/>
          <p:cNvSpPr>
            <a:spLocks noChangeArrowheads="1"/>
          </p:cNvSpPr>
          <p:nvPr/>
        </p:nvSpPr>
        <p:spPr bwMode="auto">
          <a:xfrm rot="21600000">
            <a:off x="4195763" y="33877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3626" name="Oval 26"/>
          <p:cNvSpPr>
            <a:spLocks noChangeArrowheads="1"/>
          </p:cNvSpPr>
          <p:nvPr/>
        </p:nvSpPr>
        <p:spPr bwMode="auto">
          <a:xfrm rot="21600000">
            <a:off x="1422400" y="3013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53627" name="Oval 27"/>
          <p:cNvSpPr>
            <a:spLocks noChangeArrowheads="1"/>
          </p:cNvSpPr>
          <p:nvPr/>
        </p:nvSpPr>
        <p:spPr bwMode="auto">
          <a:xfrm rot="21600000">
            <a:off x="2524125" y="22050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3628" name="Oval 28"/>
          <p:cNvSpPr>
            <a:spLocks noChangeArrowheads="1"/>
          </p:cNvSpPr>
          <p:nvPr/>
        </p:nvSpPr>
        <p:spPr bwMode="auto">
          <a:xfrm rot="21600000">
            <a:off x="4089400" y="2214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3629" name="Oval 29"/>
          <p:cNvSpPr>
            <a:spLocks noChangeArrowheads="1"/>
          </p:cNvSpPr>
          <p:nvPr/>
        </p:nvSpPr>
        <p:spPr bwMode="auto">
          <a:xfrm rot="21600000">
            <a:off x="1879600" y="41957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cxnSp>
        <p:nvCxnSpPr>
          <p:cNvPr id="153630" name="AutoShape 30"/>
          <p:cNvCxnSpPr>
            <a:cxnSpLocks noChangeShapeType="1"/>
            <a:stCxn id="153626" idx="6"/>
            <a:endCxn id="153627" idx="3"/>
          </p:cNvCxnSpPr>
          <p:nvPr/>
        </p:nvCxnSpPr>
        <p:spPr bwMode="auto">
          <a:xfrm flipV="1">
            <a:off x="1736725" y="2473325"/>
            <a:ext cx="831850" cy="692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3631" name="AutoShape 31"/>
          <p:cNvCxnSpPr>
            <a:cxnSpLocks noChangeShapeType="1"/>
            <a:stCxn id="153627" idx="6"/>
            <a:endCxn id="153628" idx="2"/>
          </p:cNvCxnSpPr>
          <p:nvPr/>
        </p:nvCxnSpPr>
        <p:spPr bwMode="auto">
          <a:xfrm>
            <a:off x="2838450" y="2357438"/>
            <a:ext cx="1241425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2" name="AutoShape 32"/>
          <p:cNvCxnSpPr>
            <a:cxnSpLocks noChangeShapeType="1"/>
            <a:stCxn id="153628" idx="3"/>
            <a:endCxn id="153623" idx="6"/>
          </p:cNvCxnSpPr>
          <p:nvPr/>
        </p:nvCxnSpPr>
        <p:spPr bwMode="auto">
          <a:xfrm flipH="1">
            <a:off x="3521075" y="2482850"/>
            <a:ext cx="612775" cy="646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3" name="AutoShape 33"/>
          <p:cNvCxnSpPr>
            <a:cxnSpLocks noChangeShapeType="1"/>
            <a:stCxn id="153626" idx="4"/>
            <a:endCxn id="153629" idx="0"/>
          </p:cNvCxnSpPr>
          <p:nvPr/>
        </p:nvCxnSpPr>
        <p:spPr bwMode="auto">
          <a:xfrm>
            <a:off x="1574800" y="3327400"/>
            <a:ext cx="457200" cy="858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4" name="AutoShape 34"/>
          <p:cNvCxnSpPr>
            <a:cxnSpLocks noChangeShapeType="1"/>
            <a:stCxn id="153626" idx="5"/>
            <a:endCxn id="153622" idx="2"/>
          </p:cNvCxnSpPr>
          <p:nvPr/>
        </p:nvCxnSpPr>
        <p:spPr bwMode="auto">
          <a:xfrm>
            <a:off x="1681163" y="3281363"/>
            <a:ext cx="636587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5" name="AutoShape 35"/>
          <p:cNvCxnSpPr>
            <a:cxnSpLocks noChangeShapeType="1"/>
            <a:stCxn id="153622" idx="7"/>
            <a:endCxn id="153623" idx="3"/>
          </p:cNvCxnSpPr>
          <p:nvPr/>
        </p:nvCxnSpPr>
        <p:spPr bwMode="auto">
          <a:xfrm flipV="1">
            <a:off x="2586038" y="3244850"/>
            <a:ext cx="665162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6" name="AutoShape 36"/>
          <p:cNvCxnSpPr>
            <a:cxnSpLocks noChangeShapeType="1"/>
            <a:stCxn id="153622" idx="6"/>
            <a:endCxn id="153624" idx="2"/>
          </p:cNvCxnSpPr>
          <p:nvPr/>
        </p:nvCxnSpPr>
        <p:spPr bwMode="auto">
          <a:xfrm>
            <a:off x="2641600" y="3505200"/>
            <a:ext cx="5334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3637" name="AutoShape 37"/>
          <p:cNvCxnSpPr>
            <a:cxnSpLocks noChangeShapeType="1"/>
            <a:stCxn id="153624" idx="6"/>
            <a:endCxn id="153625" idx="2"/>
          </p:cNvCxnSpPr>
          <p:nvPr/>
        </p:nvCxnSpPr>
        <p:spPr bwMode="auto">
          <a:xfrm flipV="1">
            <a:off x="3498850" y="3540125"/>
            <a:ext cx="687388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3638" name="AutoShape 38"/>
          <p:cNvCxnSpPr>
            <a:cxnSpLocks noChangeShapeType="1"/>
            <a:stCxn id="153643" idx="0"/>
            <a:endCxn id="153625" idx="3"/>
          </p:cNvCxnSpPr>
          <p:nvPr/>
        </p:nvCxnSpPr>
        <p:spPr bwMode="auto">
          <a:xfrm flipV="1">
            <a:off x="4195763" y="3656013"/>
            <a:ext cx="44450" cy="530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9" name="AutoShape 39"/>
          <p:cNvCxnSpPr>
            <a:cxnSpLocks noChangeShapeType="1"/>
            <a:stCxn id="153624" idx="0"/>
            <a:endCxn id="153623" idx="4"/>
          </p:cNvCxnSpPr>
          <p:nvPr/>
        </p:nvCxnSpPr>
        <p:spPr bwMode="auto">
          <a:xfrm flipV="1">
            <a:off x="3336925" y="3290888"/>
            <a:ext cx="22225" cy="357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40" name="AutoShape 40"/>
          <p:cNvCxnSpPr>
            <a:cxnSpLocks noChangeShapeType="1"/>
            <a:stCxn id="153627" idx="4"/>
            <a:endCxn id="153623" idx="1"/>
          </p:cNvCxnSpPr>
          <p:nvPr/>
        </p:nvCxnSpPr>
        <p:spPr bwMode="auto">
          <a:xfrm>
            <a:off x="2676525" y="2519363"/>
            <a:ext cx="574675" cy="492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3641" name="AutoShape 41"/>
          <p:cNvCxnSpPr>
            <a:cxnSpLocks noChangeShapeType="1"/>
            <a:stCxn id="153643" idx="2"/>
            <a:endCxn id="153629" idx="7"/>
          </p:cNvCxnSpPr>
          <p:nvPr/>
        </p:nvCxnSpPr>
        <p:spPr bwMode="auto">
          <a:xfrm flipH="1" flipV="1">
            <a:off x="2138363" y="4230688"/>
            <a:ext cx="1895475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42" name="AutoShape 42"/>
          <p:cNvCxnSpPr>
            <a:cxnSpLocks noChangeShapeType="1"/>
            <a:stCxn id="153625" idx="0"/>
            <a:endCxn id="153628" idx="5"/>
          </p:cNvCxnSpPr>
          <p:nvPr/>
        </p:nvCxnSpPr>
        <p:spPr bwMode="auto">
          <a:xfrm flipV="1">
            <a:off x="4348163" y="2482850"/>
            <a:ext cx="0" cy="895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53643" name="Oval 43"/>
          <p:cNvSpPr>
            <a:spLocks noChangeArrowheads="1"/>
          </p:cNvSpPr>
          <p:nvPr/>
        </p:nvSpPr>
        <p:spPr bwMode="auto">
          <a:xfrm rot="21600000">
            <a:off x="4043363" y="41957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153644" name="AutoShape 44"/>
          <p:cNvCxnSpPr>
            <a:cxnSpLocks noChangeShapeType="1"/>
            <a:stCxn id="153624" idx="5"/>
            <a:endCxn id="153643" idx="1"/>
          </p:cNvCxnSpPr>
          <p:nvPr/>
        </p:nvCxnSpPr>
        <p:spPr bwMode="auto">
          <a:xfrm>
            <a:off x="3443288" y="3925888"/>
            <a:ext cx="644525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EC7C-F8FB-404B-BAEB-69A08292A416}" type="slidenum">
              <a:rPr lang="ar-SA"/>
              <a:pPr/>
              <a:t>16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96937"/>
          </a:xfrm>
        </p:spPr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נכונות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3200" dirty="0" smtClean="0">
                <a:latin typeface="Times New Roman" pitchFamily="18" charset="0"/>
                <a:cs typeface="Times New Roman" pitchFamily="18" charset="0"/>
              </a:rPr>
              <a:t>(למציאת מסלולים קצרים ביותר)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557338"/>
            <a:ext cx="8243887" cy="4103687"/>
          </a:xfrm>
        </p:spPr>
        <p:txBody>
          <a:bodyPr/>
          <a:lstStyle/>
          <a:p>
            <a:pPr algn="r" rtl="1">
              <a:buNone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יהי גרף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ויהי קדקוד מקור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– א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ורך המסלול הקצר ביותר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(קצר ביותר במובן של מספר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מינימלי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של צלעות)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el-GR" sz="22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אם אין מסלול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מ-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ל-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214810" y="3429000"/>
            <a:ext cx="4662478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למה 1: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s,u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+ 1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3143240" y="4929198"/>
            <a:ext cx="5738800" cy="500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למה 2: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בסיום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מתקיים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d[v] ≥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 rot="21600000">
            <a:off x="2786050" y="414338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 rot="21600000">
            <a:off x="971527" y="33480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 rot="21600000">
            <a:off x="2536802" y="335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AutoShape 31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1285852" y="3500438"/>
            <a:ext cx="1241425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1" name="AutoShape 32"/>
          <p:cNvCxnSpPr>
            <a:cxnSpLocks noChangeShapeType="1"/>
            <a:stCxn id="9" idx="4"/>
            <a:endCxn id="7" idx="0"/>
          </p:cNvCxnSpPr>
          <p:nvPr/>
        </p:nvCxnSpPr>
        <p:spPr bwMode="auto">
          <a:xfrm rot="16200000" flipH="1">
            <a:off x="2573318" y="3778247"/>
            <a:ext cx="481017" cy="2492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  <a:stCxn id="8" idx="5"/>
            <a:endCxn id="7" idx="2"/>
          </p:cNvCxnSpPr>
          <p:nvPr/>
        </p:nvCxnSpPr>
        <p:spPr bwMode="auto">
          <a:xfrm rot="16200000" flipH="1">
            <a:off x="1665081" y="3174810"/>
            <a:ext cx="687579" cy="155436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uiExpand="1" build="p"/>
      <p:bldP spid="132100" grpId="0" animBg="1"/>
      <p:bldP spid="132101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10C6-A110-4F55-9118-486EBB40086E}" type="slidenum">
              <a:rPr lang="ar-SA"/>
              <a:pPr/>
              <a:t>17</a:t>
            </a:fld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898525" y="1844675"/>
            <a:ext cx="7777163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 algn="r" rtl="1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למה 3: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אם בתור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נמצאים הקדקודים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..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כאשר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he-IL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ו-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הם הראש והזנב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בהתאמה, אזי: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d[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] ≤ d[v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] + 1 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=1,2,..,r–1, d[v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] ≤ d[v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900113" y="4364038"/>
            <a:ext cx="7777162" cy="100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 algn="r" rtl="1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מסקנה: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אם במהלך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קדקוד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e-IL" sz="2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הוכנס לתור לפני קדקוד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אזי כאשר מוכנס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מתקיים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d[v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] ≤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d[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00" y="277813"/>
            <a:ext cx="77724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נכונות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BFS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nimBg="1"/>
      <p:bldP spid="1382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0CA1-A9B4-4947-893A-8B0677E243D7}" type="slidenum">
              <a:rPr lang="ar-SA"/>
              <a:pPr/>
              <a:t>18</a:t>
            </a:fld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898525" y="1844675"/>
            <a:ext cx="7777163" cy="2592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 algn="r" rtl="1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משפט:</a:t>
            </a:r>
          </a:p>
          <a:p>
            <a:pPr marL="533400" indent="-533400" algn="r" rtl="1">
              <a:buFont typeface="+mj-lt"/>
              <a:buAutoNum type="arabicPeriod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במהלך הרצתו,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מבקר בכל קדקוד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שניתן להגעה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3400" indent="-533400" algn="r" rtl="1">
              <a:buFont typeface="+mj-lt"/>
              <a:buAutoNum type="arabicPeriod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בסיום הרצת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d[v] =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3400" indent="-533400" algn="r" rtl="1">
              <a:buFont typeface="+mj-lt"/>
              <a:buAutoNum type="arabicPeriod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לכל קדקוד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הניתן להגעה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מלבד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עצמו,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אחד המסלולים הקצרים ביותר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המסלול הקצר ביותר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[v]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ואחריו הצלע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[v],v)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e-IL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277813"/>
            <a:ext cx="77724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נכונות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BFS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A1A4-B374-42D2-A172-A0B70BC856D3}" type="slidenum">
              <a:rPr lang="ar-SA"/>
              <a:pPr/>
              <a:t>19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הוכחה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r" rtl="1">
              <a:lnSpc>
                <a:spcPct val="80000"/>
              </a:lnSpc>
              <a:buFont typeface="+mj-lt"/>
              <a:buAutoNum type="arabicPeriod" startAt="2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על דרך השלילה, נניח שקיימים קדקודים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שעבורם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d[v]≠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ונתבונן 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אחד מהם, עם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מינימלי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 לפי 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למה 2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d[v]&gt;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r" rtl="1">
              <a:lnSpc>
                <a:spcPct val="80000"/>
              </a:lnSpc>
              <a:buFont typeface="+mj-lt"/>
              <a:buAutoNum type="arabicPeriod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 ≠ s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כי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d[s]=0=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s,s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r" rtl="1">
              <a:lnSpc>
                <a:spcPct val="80000"/>
              </a:lnSpc>
              <a:buFont typeface="+mj-lt"/>
              <a:buAutoNum type="arabicPeriod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ניתן להגעה מ-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כי אחרת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∞=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)&lt;d[v]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>
              <a:lnSpc>
                <a:spcPct val="80000"/>
              </a:lnSpc>
            </a:pPr>
            <a:endParaRPr lang="he-IL" sz="22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80000"/>
              </a:lnSpc>
              <a:buNone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יהי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הקדקוד מיד לפני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במסלול קצר ביותר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>
              <a:lnSpc>
                <a:spcPct val="80000"/>
              </a:lnSpc>
            </a:pP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s,u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)+1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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)&lt;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/>
            </a:r>
            <a:br>
              <a:rPr lang="en-US" sz="2000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</a:b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</a:t>
            </a:r>
            <a:r>
              <a:rPr lang="he-IL" sz="2000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d[u] =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he-IL" sz="2000" dirty="0" err="1" smtClean="0">
                <a:latin typeface="Times New Roman" pitchFamily="18" charset="0"/>
                <a:cs typeface="Times New Roman" pitchFamily="18" charset="0"/>
              </a:rPr>
              <a:t>מהמינימליות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של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 algn="r" rtl="1">
              <a:lnSpc>
                <a:spcPct val="80000"/>
              </a:lnSpc>
              <a:buNone/>
            </a:pPr>
            <a:endParaRPr lang="he-IL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lnSpc>
                <a:spcPct val="8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</a:t>
            </a:r>
            <a:r>
              <a:rPr lang="he-IL" sz="2000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d[v]&gt;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s,u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)+1=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d[u] + 1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he-IL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lnSpc>
                <a:spcPct val="80000"/>
              </a:lnSpc>
              <a:buNone/>
            </a:pPr>
            <a:endParaRPr lang="he-IL" sz="22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="1" i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6C88-9B73-4367-8D8F-240EFE6449F0}" type="slidenum">
              <a:rPr lang="ar-SA"/>
              <a:pPr/>
              <a:t>2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גרף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00200"/>
            <a:ext cx="8536016" cy="1828800"/>
          </a:xfrm>
        </p:spPr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גרף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זוג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V,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400" smtClean="0">
                <a:latin typeface="Times New Roman" pitchFamily="18" charset="0"/>
                <a:cs typeface="Times New Roman" pitchFamily="18" charset="0"/>
              </a:rPr>
              <a:t> כאשר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lnSpc>
                <a:spcPct val="9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>
                <a:latin typeface="Times New Roman" pitchFamily="18" charset="0"/>
                <a:ea typeface="+mn-ea"/>
                <a:cs typeface="Times New Roman" pitchFamily="18" charset="0"/>
              </a:rPr>
              <a:t>קבוצה של </a:t>
            </a:r>
            <a:r>
              <a:rPr lang="he-IL" b="1" i="1" dirty="0" smtClean="0">
                <a:solidFill>
                  <a:srgbClr val="FF99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קדקודים</a:t>
            </a:r>
          </a:p>
          <a:p>
            <a:pPr lvl="1" algn="r" rtl="1">
              <a:lnSpc>
                <a:spcPct val="90000"/>
              </a:lnSpc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he-IL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קבוצה של זוגות של קדקודים, הנקראים </a:t>
            </a:r>
            <a:r>
              <a:rPr lang="he-IL" b="1" i="1" dirty="0">
                <a:solidFill>
                  <a:srgbClr val="FF9933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צלעות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algn="r" rtl="1">
              <a:lnSpc>
                <a:spcPct val="90000"/>
              </a:lnSpc>
            </a:pPr>
            <a:r>
              <a:rPr lang="he-I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אם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הצלעות הן </a:t>
            </a:r>
            <a:r>
              <a:rPr lang="he-IL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זוגות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סדורים, הגרף </a:t>
            </a:r>
            <a:r>
              <a:rPr lang="he-IL" b="1" i="1" dirty="0">
                <a:solidFill>
                  <a:srgbClr val="FF9933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מכוון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אחרת, </a:t>
            </a:r>
            <a:r>
              <a:rPr lang="he-IL" b="1" i="1" dirty="0" smtClean="0">
                <a:solidFill>
                  <a:srgbClr val="FF9933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לא-מכוון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 rot="21600000">
            <a:off x="6856413" y="42719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86039" name="Oval 23"/>
          <p:cNvSpPr>
            <a:spLocks noChangeArrowheads="1"/>
          </p:cNvSpPr>
          <p:nvPr/>
        </p:nvSpPr>
        <p:spPr bwMode="auto">
          <a:xfrm rot="21600000">
            <a:off x="5026025" y="42719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 rot="21600000">
            <a:off x="5940425" y="33575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 rot="21600000">
            <a:off x="5940425" y="51863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W</a:t>
            </a:r>
          </a:p>
        </p:txBody>
      </p:sp>
      <p:sp>
        <p:nvSpPr>
          <p:cNvPr id="86042" name="Oval 26"/>
          <p:cNvSpPr>
            <a:spLocks noChangeArrowheads="1"/>
          </p:cNvSpPr>
          <p:nvPr/>
        </p:nvSpPr>
        <p:spPr bwMode="auto">
          <a:xfrm rot="21600000">
            <a:off x="8075613" y="42703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Z</a:t>
            </a:r>
          </a:p>
        </p:txBody>
      </p:sp>
      <p:cxnSp>
        <p:nvCxnSpPr>
          <p:cNvPr id="86043" name="AutoShape 27"/>
          <p:cNvCxnSpPr>
            <a:cxnSpLocks noChangeShapeType="1"/>
            <a:stCxn id="86040" idx="3"/>
            <a:endCxn id="86039" idx="7"/>
          </p:cNvCxnSpPr>
          <p:nvPr/>
        </p:nvCxnSpPr>
        <p:spPr bwMode="auto">
          <a:xfrm flipH="1">
            <a:off x="5414963" y="3756025"/>
            <a:ext cx="592137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86044" name="AutoShape 28"/>
          <p:cNvCxnSpPr>
            <a:cxnSpLocks noChangeShapeType="1"/>
            <a:stCxn id="86041" idx="1"/>
            <a:endCxn id="86039" idx="5"/>
          </p:cNvCxnSpPr>
          <p:nvPr/>
        </p:nvCxnSpPr>
        <p:spPr bwMode="auto">
          <a:xfrm flipH="1" flipV="1">
            <a:off x="5414963" y="4670425"/>
            <a:ext cx="592137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86045" name="AutoShape 29"/>
          <p:cNvCxnSpPr>
            <a:cxnSpLocks noChangeShapeType="1"/>
            <a:stCxn id="86041" idx="7"/>
            <a:endCxn id="86038" idx="3"/>
          </p:cNvCxnSpPr>
          <p:nvPr/>
        </p:nvCxnSpPr>
        <p:spPr bwMode="auto">
          <a:xfrm flipV="1">
            <a:off x="6329363" y="4670425"/>
            <a:ext cx="593725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46" name="AutoShape 30"/>
          <p:cNvCxnSpPr>
            <a:cxnSpLocks noChangeShapeType="1"/>
            <a:stCxn id="86040" idx="5"/>
            <a:endCxn id="86038" idx="1"/>
          </p:cNvCxnSpPr>
          <p:nvPr/>
        </p:nvCxnSpPr>
        <p:spPr bwMode="auto">
          <a:xfrm>
            <a:off x="6329363" y="3756025"/>
            <a:ext cx="593725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47" name="AutoShape 31"/>
          <p:cNvCxnSpPr>
            <a:cxnSpLocks noChangeShapeType="1"/>
            <a:stCxn id="86040" idx="4"/>
            <a:endCxn id="86041" idx="0"/>
          </p:cNvCxnSpPr>
          <p:nvPr/>
        </p:nvCxnSpPr>
        <p:spPr bwMode="auto">
          <a:xfrm>
            <a:off x="6169025" y="3824288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048" name="Oval 32"/>
          <p:cNvSpPr>
            <a:spLocks noChangeArrowheads="1"/>
          </p:cNvSpPr>
          <p:nvPr/>
        </p:nvSpPr>
        <p:spPr bwMode="auto">
          <a:xfrm rot="21600000">
            <a:off x="6865938" y="61007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Y</a:t>
            </a:r>
          </a:p>
        </p:txBody>
      </p:sp>
      <p:cxnSp>
        <p:nvCxnSpPr>
          <p:cNvPr id="86049" name="AutoShape 33"/>
          <p:cNvCxnSpPr>
            <a:cxnSpLocks noChangeShapeType="1"/>
            <a:stCxn id="86041" idx="5"/>
            <a:endCxn id="86048" idx="1"/>
          </p:cNvCxnSpPr>
          <p:nvPr/>
        </p:nvCxnSpPr>
        <p:spPr bwMode="auto">
          <a:xfrm>
            <a:off x="6329363" y="5584825"/>
            <a:ext cx="603250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50" name="AutoShape 34"/>
          <p:cNvCxnSpPr>
            <a:cxnSpLocks noChangeShapeType="1"/>
            <a:stCxn id="86038" idx="4"/>
            <a:endCxn id="86048" idx="0"/>
          </p:cNvCxnSpPr>
          <p:nvPr/>
        </p:nvCxnSpPr>
        <p:spPr bwMode="auto">
          <a:xfrm>
            <a:off x="7085013" y="4738688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6061" name="AutoShape 45"/>
          <p:cNvCxnSpPr>
            <a:cxnSpLocks noChangeShapeType="1"/>
            <a:stCxn id="86038" idx="5"/>
            <a:endCxn id="86042" idx="3"/>
          </p:cNvCxnSpPr>
          <p:nvPr/>
        </p:nvCxnSpPr>
        <p:spPr bwMode="auto">
          <a:xfrm rot="5400000" flipH="1" flipV="1">
            <a:off x="7693025" y="4221163"/>
            <a:ext cx="1587" cy="896938"/>
          </a:xfrm>
          <a:prstGeom prst="curvedConnector3">
            <a:avLst>
              <a:gd name="adj1" fmla="val -18100000"/>
            </a:avLst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86063" name="AutoShape 47"/>
          <p:cNvCxnSpPr>
            <a:cxnSpLocks noChangeShapeType="1"/>
            <a:stCxn id="86042" idx="5"/>
            <a:endCxn id="86042" idx="7"/>
          </p:cNvCxnSpPr>
          <p:nvPr/>
        </p:nvCxnSpPr>
        <p:spPr bwMode="auto">
          <a:xfrm rot="5400000" flipH="1" flipV="1">
            <a:off x="8294687" y="4497388"/>
            <a:ext cx="341313" cy="1588"/>
          </a:xfrm>
          <a:prstGeom prst="curvedConnector5">
            <a:avLst>
              <a:gd name="adj1" fmla="val -84185"/>
              <a:gd name="adj2" fmla="val 39300000"/>
              <a:gd name="adj3" fmla="val 183722"/>
            </a:avLst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86064" name="Line 48"/>
          <p:cNvSpPr>
            <a:spLocks noChangeShapeType="1"/>
          </p:cNvSpPr>
          <p:nvPr/>
        </p:nvSpPr>
        <p:spPr bwMode="auto">
          <a:xfrm>
            <a:off x="7323138" y="4502150"/>
            <a:ext cx="752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93" name="Oval 77"/>
          <p:cNvSpPr>
            <a:spLocks noChangeArrowheads="1"/>
          </p:cNvSpPr>
          <p:nvPr/>
        </p:nvSpPr>
        <p:spPr bwMode="auto">
          <a:xfrm rot="21600000">
            <a:off x="2730500" y="42719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86094" name="Oval 78"/>
          <p:cNvSpPr>
            <a:spLocks noChangeArrowheads="1"/>
          </p:cNvSpPr>
          <p:nvPr/>
        </p:nvSpPr>
        <p:spPr bwMode="auto">
          <a:xfrm rot="21600000">
            <a:off x="900113" y="42719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86095" name="Oval 79"/>
          <p:cNvSpPr>
            <a:spLocks noChangeArrowheads="1"/>
          </p:cNvSpPr>
          <p:nvPr/>
        </p:nvSpPr>
        <p:spPr bwMode="auto">
          <a:xfrm rot="21600000">
            <a:off x="1814513" y="33575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V</a:t>
            </a:r>
          </a:p>
        </p:txBody>
      </p:sp>
      <p:sp>
        <p:nvSpPr>
          <p:cNvPr id="86096" name="Oval 80"/>
          <p:cNvSpPr>
            <a:spLocks noChangeArrowheads="1"/>
          </p:cNvSpPr>
          <p:nvPr/>
        </p:nvSpPr>
        <p:spPr bwMode="auto">
          <a:xfrm rot="21600000">
            <a:off x="1814513" y="51863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W</a:t>
            </a:r>
          </a:p>
        </p:txBody>
      </p:sp>
      <p:sp>
        <p:nvSpPr>
          <p:cNvPr id="86097" name="Oval 81"/>
          <p:cNvSpPr>
            <a:spLocks noChangeArrowheads="1"/>
          </p:cNvSpPr>
          <p:nvPr/>
        </p:nvSpPr>
        <p:spPr bwMode="auto">
          <a:xfrm rot="21600000">
            <a:off x="3949700" y="42703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Z</a:t>
            </a:r>
          </a:p>
        </p:txBody>
      </p:sp>
      <p:cxnSp>
        <p:nvCxnSpPr>
          <p:cNvPr id="86098" name="AutoShape 82"/>
          <p:cNvCxnSpPr>
            <a:cxnSpLocks noChangeShapeType="1"/>
            <a:stCxn id="86095" idx="3"/>
            <a:endCxn id="86094" idx="7"/>
          </p:cNvCxnSpPr>
          <p:nvPr/>
        </p:nvCxnSpPr>
        <p:spPr bwMode="auto">
          <a:xfrm flipH="1">
            <a:off x="1289050" y="3756025"/>
            <a:ext cx="592138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96" idx="1"/>
            <a:endCxn id="86094" idx="5"/>
          </p:cNvCxnSpPr>
          <p:nvPr/>
        </p:nvCxnSpPr>
        <p:spPr bwMode="auto">
          <a:xfrm flipH="1" flipV="1">
            <a:off x="1289050" y="4670425"/>
            <a:ext cx="592138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100" name="AutoShape 84"/>
          <p:cNvCxnSpPr>
            <a:cxnSpLocks noChangeShapeType="1"/>
            <a:stCxn id="86096" idx="7"/>
            <a:endCxn id="86093" idx="3"/>
          </p:cNvCxnSpPr>
          <p:nvPr/>
        </p:nvCxnSpPr>
        <p:spPr bwMode="auto">
          <a:xfrm flipV="1">
            <a:off x="2203450" y="4670425"/>
            <a:ext cx="593725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101" name="AutoShape 85"/>
          <p:cNvCxnSpPr>
            <a:cxnSpLocks noChangeShapeType="1"/>
            <a:stCxn id="86095" idx="5"/>
            <a:endCxn id="86093" idx="1"/>
          </p:cNvCxnSpPr>
          <p:nvPr/>
        </p:nvCxnSpPr>
        <p:spPr bwMode="auto">
          <a:xfrm>
            <a:off x="2203450" y="3756025"/>
            <a:ext cx="593725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102" name="AutoShape 86"/>
          <p:cNvCxnSpPr>
            <a:cxnSpLocks noChangeShapeType="1"/>
            <a:stCxn id="86095" idx="4"/>
            <a:endCxn id="86096" idx="0"/>
          </p:cNvCxnSpPr>
          <p:nvPr/>
        </p:nvCxnSpPr>
        <p:spPr bwMode="auto">
          <a:xfrm>
            <a:off x="2043113" y="3824288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103" name="Oval 87"/>
          <p:cNvSpPr>
            <a:spLocks noChangeArrowheads="1"/>
          </p:cNvSpPr>
          <p:nvPr/>
        </p:nvSpPr>
        <p:spPr bwMode="auto">
          <a:xfrm rot="21600000">
            <a:off x="2740025" y="610076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Y</a:t>
            </a:r>
          </a:p>
        </p:txBody>
      </p:sp>
      <p:cxnSp>
        <p:nvCxnSpPr>
          <p:cNvPr id="86104" name="AutoShape 88"/>
          <p:cNvCxnSpPr>
            <a:cxnSpLocks noChangeShapeType="1"/>
            <a:stCxn id="86096" idx="5"/>
            <a:endCxn id="86103" idx="1"/>
          </p:cNvCxnSpPr>
          <p:nvPr/>
        </p:nvCxnSpPr>
        <p:spPr bwMode="auto">
          <a:xfrm>
            <a:off x="2203450" y="5584825"/>
            <a:ext cx="603250" cy="5730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105" name="AutoShape 89"/>
          <p:cNvCxnSpPr>
            <a:cxnSpLocks noChangeShapeType="1"/>
            <a:stCxn id="86093" idx="4"/>
            <a:endCxn id="86103" idx="0"/>
          </p:cNvCxnSpPr>
          <p:nvPr/>
        </p:nvCxnSpPr>
        <p:spPr bwMode="auto">
          <a:xfrm>
            <a:off x="2959100" y="4738688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108" name="AutoShape 92"/>
          <p:cNvCxnSpPr>
            <a:cxnSpLocks noChangeShapeType="1"/>
            <a:stCxn id="86097" idx="5"/>
            <a:endCxn id="86097" idx="7"/>
          </p:cNvCxnSpPr>
          <p:nvPr/>
        </p:nvCxnSpPr>
        <p:spPr bwMode="auto">
          <a:xfrm rot="5400000" flipH="1" flipV="1">
            <a:off x="4168775" y="4497388"/>
            <a:ext cx="341313" cy="1587"/>
          </a:xfrm>
          <a:prstGeom prst="curvedConnector5">
            <a:avLst>
              <a:gd name="adj1" fmla="val -84185"/>
              <a:gd name="adj2" fmla="val 39300000"/>
              <a:gd name="adj3" fmla="val 183722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109" name="Line 93"/>
          <p:cNvSpPr>
            <a:spLocks noChangeShapeType="1"/>
          </p:cNvSpPr>
          <p:nvPr/>
        </p:nvSpPr>
        <p:spPr bwMode="auto">
          <a:xfrm>
            <a:off x="3197225" y="4502150"/>
            <a:ext cx="752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6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6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6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6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6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6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6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6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6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8" grpId="0" animBg="1"/>
      <p:bldP spid="86039" grpId="0" animBg="1"/>
      <p:bldP spid="86040" grpId="0" animBg="1"/>
      <p:bldP spid="86041" grpId="0" animBg="1"/>
      <p:bldP spid="86042" grpId="0" animBg="1"/>
      <p:bldP spid="86048" grpId="0" animBg="1"/>
      <p:bldP spid="86064" grpId="0" animBg="1"/>
      <p:bldP spid="86093" grpId="0" animBg="1"/>
      <p:bldP spid="86094" grpId="0" animBg="1"/>
      <p:bldP spid="86095" grpId="0" animBg="1"/>
      <p:bldP spid="86096" grpId="0" animBg="1"/>
      <p:bldP spid="86097" grpId="0" animBg="1"/>
      <p:bldP spid="86103" grpId="0" animBg="1"/>
      <p:bldP spid="861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B5CA-A110-45E1-A5C3-E9D339F5E2FB}" type="slidenum">
              <a:rPr lang="ar-SA"/>
              <a:pPr/>
              <a:t>20</a:t>
            </a:fld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443814" cy="4614882"/>
          </a:xfrm>
        </p:spPr>
        <p:txBody>
          <a:bodyPr/>
          <a:lstStyle/>
          <a:p>
            <a:pPr lvl="1" algn="r" rtl="1">
              <a:lnSpc>
                <a:spcPct val="80000"/>
              </a:lnSpc>
              <a:buFont typeface="Wingdings" pitchFamily="2" charset="2"/>
              <a:buNone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נשים לב מה קורה כאשר מוציאים מהתור את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הקדקוד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הוא או לבן, או אפור, או שחור:</a:t>
            </a:r>
          </a:p>
          <a:p>
            <a:pPr lvl="2" algn="r" rtl="1">
              <a:lnSpc>
                <a:spcPct val="8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לבן: אז בשורה 15,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d[v]=d[u]+1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בסתירה ל*.</a:t>
            </a:r>
          </a:p>
          <a:p>
            <a:pPr lvl="2" algn="r" rtl="1">
              <a:lnSpc>
                <a:spcPct val="8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אפור: קיים קדקוד אחר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V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שהוצא מהתור לפני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</a:t>
            </a:r>
            <a:r>
              <a:rPr lang="he-IL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d[v]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d[w]+1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אבל מהמסקנה,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d[w]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d[u] 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</a:t>
            </a:r>
            <a:r>
              <a:rPr lang="he-IL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d[v]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d[u]+1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בסתירה ל*.</a:t>
            </a:r>
          </a:p>
          <a:p>
            <a:pPr lvl="2" algn="r" rtl="1">
              <a:lnSpc>
                <a:spcPct val="8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שחור: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כבר הוצא מהתור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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(לפי המסקנה)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d[v]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d[u]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ולכן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d[v]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d[u]+1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בסתירה ל*.</a:t>
            </a:r>
          </a:p>
          <a:p>
            <a:pPr lvl="1" algn="r" rtl="1">
              <a:lnSpc>
                <a:spcPct val="80000"/>
              </a:lnSpc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s,v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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lnSpc>
                <a:spcPct val="8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r" rtl="1">
              <a:lnSpc>
                <a:spcPct val="80000"/>
              </a:lnSpc>
              <a:buFont typeface="+mj-lt"/>
              <a:buAutoNum type="arabicPeriod" startAt="3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אם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[v]=u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אזי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d[v]=d[u]+1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 לכן, המסלול הקצר ביותר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יתקבל על ידי לקיחת המסלול הקצר ביותר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ל-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[v]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והוספת הצלע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[v],v) 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</p:txBody>
      </p:sp>
      <p:sp>
        <p:nvSpPr>
          <p:cNvPr id="5" name="מלבן 4"/>
          <p:cNvSpPr/>
          <p:nvPr/>
        </p:nvSpPr>
        <p:spPr>
          <a:xfrm>
            <a:off x="285720" y="6357958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*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]&gt;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)+1=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+ 1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הוכחה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84F-262B-4AC4-8722-ED8F0FA5979A}" type="slidenum">
              <a:rPr lang="ar-SA"/>
              <a:pPr/>
              <a:t>21</a:t>
            </a:fld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1628775"/>
            <a:ext cx="7923241" cy="2586043"/>
          </a:xfrm>
        </p:spPr>
        <p:txBody>
          <a:bodyPr/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עבור גרף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V, 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עם מקור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תת-גרף הקודמים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של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כאשר:</a:t>
            </a:r>
          </a:p>
          <a:p>
            <a:pPr lvl="1" algn="r" rtl="1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NULL}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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={(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דוגמא:</a:t>
            </a:r>
          </a:p>
          <a:p>
            <a:pPr algn="r" rtl="1">
              <a:buNone/>
            </a:pP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5771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2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תת גרף הקודמים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30" name="קבוצה 29"/>
          <p:cNvGrpSpPr/>
          <p:nvPr/>
        </p:nvGrpSpPr>
        <p:grpSpPr>
          <a:xfrm>
            <a:off x="1000100" y="3643314"/>
            <a:ext cx="3078163" cy="2295525"/>
            <a:chOff x="1422400" y="2205038"/>
            <a:chExt cx="3078163" cy="2295525"/>
          </a:xfrm>
        </p:grpSpPr>
        <p:sp>
          <p:nvSpPr>
            <p:cNvPr id="7" name="Oval 22"/>
            <p:cNvSpPr>
              <a:spLocks noChangeArrowheads="1"/>
            </p:cNvSpPr>
            <p:nvPr/>
          </p:nvSpPr>
          <p:spPr bwMode="auto">
            <a:xfrm rot="21600000">
              <a:off x="2327275" y="3352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8" name="Oval 23"/>
            <p:cNvSpPr>
              <a:spLocks noChangeArrowheads="1"/>
            </p:cNvSpPr>
            <p:nvPr/>
          </p:nvSpPr>
          <p:spPr bwMode="auto">
            <a:xfrm rot="21600000">
              <a:off x="3206750" y="2976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 rot="21600000">
              <a:off x="3184525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 rot="21600000">
              <a:off x="4195763" y="33877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 rot="21600000">
              <a:off x="1422400" y="30130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2" name="Oval 27"/>
            <p:cNvSpPr>
              <a:spLocks noChangeArrowheads="1"/>
            </p:cNvSpPr>
            <p:nvPr/>
          </p:nvSpPr>
          <p:spPr bwMode="auto">
            <a:xfrm rot="21600000">
              <a:off x="2524125" y="22050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 rot="21600000">
              <a:off x="4089400" y="2214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4" name="Oval 29"/>
            <p:cNvSpPr>
              <a:spLocks noChangeArrowheads="1"/>
            </p:cNvSpPr>
            <p:nvPr/>
          </p:nvSpPr>
          <p:spPr bwMode="auto">
            <a:xfrm rot="21600000">
              <a:off x="1879600" y="41957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5" name="AutoShape 30"/>
            <p:cNvCxnSpPr>
              <a:cxnSpLocks noChangeShapeType="1"/>
              <a:stCxn id="11" idx="6"/>
              <a:endCxn id="12" idx="3"/>
            </p:cNvCxnSpPr>
            <p:nvPr/>
          </p:nvCxnSpPr>
          <p:spPr bwMode="auto">
            <a:xfrm flipV="1">
              <a:off x="1736725" y="2473325"/>
              <a:ext cx="831850" cy="692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6" name="AutoShape 31"/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>
              <a:off x="2838450" y="2357438"/>
              <a:ext cx="1241425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2"/>
            <p:cNvCxnSpPr>
              <a:cxnSpLocks noChangeShapeType="1"/>
              <a:stCxn id="13" idx="3"/>
              <a:endCxn id="8" idx="6"/>
            </p:cNvCxnSpPr>
            <p:nvPr/>
          </p:nvCxnSpPr>
          <p:spPr bwMode="auto">
            <a:xfrm flipH="1">
              <a:off x="3521075" y="2482850"/>
              <a:ext cx="612775" cy="646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33"/>
            <p:cNvCxnSpPr>
              <a:cxnSpLocks noChangeShapeType="1"/>
              <a:stCxn id="11" idx="4"/>
              <a:endCxn id="14" idx="0"/>
            </p:cNvCxnSpPr>
            <p:nvPr/>
          </p:nvCxnSpPr>
          <p:spPr bwMode="auto">
            <a:xfrm>
              <a:off x="1574800" y="3327400"/>
              <a:ext cx="457200" cy="8588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34"/>
            <p:cNvCxnSpPr>
              <a:cxnSpLocks noChangeShapeType="1"/>
              <a:stCxn id="11" idx="5"/>
              <a:endCxn id="7" idx="2"/>
            </p:cNvCxnSpPr>
            <p:nvPr/>
          </p:nvCxnSpPr>
          <p:spPr bwMode="auto">
            <a:xfrm>
              <a:off x="1681163" y="3281363"/>
              <a:ext cx="636587" cy="223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35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2586038" y="3244850"/>
              <a:ext cx="665162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36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2641600" y="3505200"/>
              <a:ext cx="5334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2" name="AutoShape 37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 flipV="1">
              <a:off x="3498850" y="3540125"/>
              <a:ext cx="687388" cy="269875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3" name="AutoShape 38"/>
            <p:cNvCxnSpPr>
              <a:cxnSpLocks noChangeShapeType="1"/>
              <a:stCxn id="28" idx="0"/>
              <a:endCxn id="10" idx="3"/>
            </p:cNvCxnSpPr>
            <p:nvPr/>
          </p:nvCxnSpPr>
          <p:spPr bwMode="auto">
            <a:xfrm flipV="1">
              <a:off x="4195763" y="3656013"/>
              <a:ext cx="44450" cy="530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39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3336925" y="3290888"/>
              <a:ext cx="22225" cy="357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40"/>
            <p:cNvCxnSpPr>
              <a:cxnSpLocks noChangeShapeType="1"/>
              <a:stCxn id="12" idx="4"/>
              <a:endCxn id="8" idx="1"/>
            </p:cNvCxnSpPr>
            <p:nvPr/>
          </p:nvCxnSpPr>
          <p:spPr bwMode="auto">
            <a:xfrm>
              <a:off x="2676525" y="2519363"/>
              <a:ext cx="574675" cy="492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26" name="AutoShape 41"/>
            <p:cNvCxnSpPr>
              <a:cxnSpLocks noChangeShapeType="1"/>
              <a:stCxn id="28" idx="2"/>
              <a:endCxn id="14" idx="7"/>
            </p:cNvCxnSpPr>
            <p:nvPr/>
          </p:nvCxnSpPr>
          <p:spPr bwMode="auto">
            <a:xfrm flipH="1" flipV="1">
              <a:off x="2138363" y="4230688"/>
              <a:ext cx="1895475" cy="117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42"/>
            <p:cNvCxnSpPr>
              <a:cxnSpLocks noChangeShapeType="1"/>
              <a:stCxn id="10" idx="0"/>
              <a:endCxn id="13" idx="5"/>
            </p:cNvCxnSpPr>
            <p:nvPr/>
          </p:nvCxnSpPr>
          <p:spPr bwMode="auto">
            <a:xfrm flipV="1">
              <a:off x="4348163" y="2482850"/>
              <a:ext cx="0" cy="895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28" name="Oval 43"/>
            <p:cNvSpPr>
              <a:spLocks noChangeArrowheads="1"/>
            </p:cNvSpPr>
            <p:nvPr/>
          </p:nvSpPr>
          <p:spPr bwMode="auto">
            <a:xfrm rot="21600000">
              <a:off x="4043363" y="41957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29" name="AutoShape 44"/>
            <p:cNvCxnSpPr>
              <a:cxnSpLocks noChangeShapeType="1"/>
              <a:stCxn id="9" idx="5"/>
              <a:endCxn id="28" idx="1"/>
            </p:cNvCxnSpPr>
            <p:nvPr/>
          </p:nvCxnSpPr>
          <p:spPr bwMode="auto">
            <a:xfrm>
              <a:off x="3443288" y="3925888"/>
              <a:ext cx="644525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</p:grpSp>
      <p:graphicFrame>
        <p:nvGraphicFramePr>
          <p:cNvPr id="31" name="טבלה 30"/>
          <p:cNvGraphicFramePr>
            <a:graphicFrameLocks noGrp="1"/>
          </p:cNvGraphicFramePr>
          <p:nvPr/>
        </p:nvGraphicFramePr>
        <p:xfrm>
          <a:off x="4214808" y="4143380"/>
          <a:ext cx="47386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8"/>
                <a:gridCol w="407264"/>
                <a:gridCol w="428628"/>
                <a:gridCol w="395272"/>
                <a:gridCol w="473868"/>
                <a:gridCol w="473868"/>
                <a:gridCol w="473868"/>
                <a:gridCol w="473868"/>
                <a:gridCol w="473868"/>
                <a:gridCol w="473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en-US" sz="2000" kern="1200" dirty="0">
                        <a:solidFill>
                          <a:srgbClr val="FF9933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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b="1" kern="1200" dirty="0" smtClean="0">
                          <a:solidFill>
                            <a:srgbClr val="FF9933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מלבן 31"/>
          <p:cNvSpPr/>
          <p:nvPr/>
        </p:nvSpPr>
        <p:spPr>
          <a:xfrm>
            <a:off x="4214810" y="5143512"/>
            <a:ext cx="4714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s=A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={A,B,C,E,F,H,I,J}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={(A,B),(B,C),(F,E),(A,F),(C,H),(H,I),(H,J)}</a:t>
            </a:r>
          </a:p>
          <a:p>
            <a:endParaRPr lang="he-IL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קבוצה 32"/>
          <p:cNvGrpSpPr/>
          <p:nvPr/>
        </p:nvGrpSpPr>
        <p:grpSpPr>
          <a:xfrm>
            <a:off x="1000100" y="3643314"/>
            <a:ext cx="3078163" cy="2295525"/>
            <a:chOff x="1422400" y="2205038"/>
            <a:chExt cx="3078163" cy="22955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Oval 22"/>
            <p:cNvSpPr>
              <a:spLocks noChangeArrowheads="1"/>
            </p:cNvSpPr>
            <p:nvPr/>
          </p:nvSpPr>
          <p:spPr bwMode="auto">
            <a:xfrm rot="21600000">
              <a:off x="2327275" y="3352800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 rot="21600000">
              <a:off x="3206750" y="29765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36" name="Oval 24"/>
            <p:cNvSpPr>
              <a:spLocks noChangeArrowheads="1"/>
            </p:cNvSpPr>
            <p:nvPr/>
          </p:nvSpPr>
          <p:spPr bwMode="auto">
            <a:xfrm rot="21600000">
              <a:off x="3184525" y="3657600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37" name="Oval 25"/>
            <p:cNvSpPr>
              <a:spLocks noChangeArrowheads="1"/>
            </p:cNvSpPr>
            <p:nvPr/>
          </p:nvSpPr>
          <p:spPr bwMode="auto">
            <a:xfrm rot="21600000">
              <a:off x="4195763" y="3387725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 rot="21600000">
              <a:off x="1422400" y="3013075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 rot="21600000">
              <a:off x="2524125" y="2205038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0" name="Oval 28"/>
            <p:cNvSpPr>
              <a:spLocks noChangeArrowheads="1"/>
            </p:cNvSpPr>
            <p:nvPr/>
          </p:nvSpPr>
          <p:spPr bwMode="auto">
            <a:xfrm rot="21600000">
              <a:off x="4089400" y="22145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 rot="21600000">
              <a:off x="1879600" y="41957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42" name="AutoShape 30"/>
            <p:cNvCxnSpPr>
              <a:cxnSpLocks noChangeShapeType="1"/>
              <a:stCxn id="38" idx="6"/>
              <a:endCxn id="39" idx="3"/>
            </p:cNvCxnSpPr>
            <p:nvPr/>
          </p:nvCxnSpPr>
          <p:spPr bwMode="auto">
            <a:xfrm flipV="1">
              <a:off x="1736725" y="2473325"/>
              <a:ext cx="831850" cy="69215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43" name="AutoShape 31"/>
            <p:cNvCxnSpPr>
              <a:cxnSpLocks noChangeShapeType="1"/>
              <a:stCxn id="39" idx="6"/>
              <a:endCxn id="40" idx="2"/>
            </p:cNvCxnSpPr>
            <p:nvPr/>
          </p:nvCxnSpPr>
          <p:spPr bwMode="auto">
            <a:xfrm>
              <a:off x="2838450" y="2357438"/>
              <a:ext cx="1241425" cy="9525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33"/>
            <p:cNvCxnSpPr>
              <a:cxnSpLocks noChangeShapeType="1"/>
              <a:stCxn id="38" idx="4"/>
              <a:endCxn id="41" idx="0"/>
            </p:cNvCxnSpPr>
            <p:nvPr/>
          </p:nvCxnSpPr>
          <p:spPr bwMode="auto">
            <a:xfrm>
              <a:off x="1574800" y="3327400"/>
              <a:ext cx="457200" cy="85883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36"/>
            <p:cNvCxnSpPr>
              <a:cxnSpLocks noChangeShapeType="1"/>
              <a:stCxn id="34" idx="6"/>
              <a:endCxn id="36" idx="2"/>
            </p:cNvCxnSpPr>
            <p:nvPr/>
          </p:nvCxnSpPr>
          <p:spPr bwMode="auto">
            <a:xfrm>
              <a:off x="2641600" y="3505200"/>
              <a:ext cx="533400" cy="30480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1" name="AutoShape 39"/>
            <p:cNvCxnSpPr>
              <a:cxnSpLocks noChangeShapeType="1"/>
              <a:stCxn id="36" idx="0"/>
              <a:endCxn id="35" idx="4"/>
            </p:cNvCxnSpPr>
            <p:nvPr/>
          </p:nvCxnSpPr>
          <p:spPr bwMode="auto">
            <a:xfrm flipV="1">
              <a:off x="3336925" y="3290888"/>
              <a:ext cx="22225" cy="357187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42"/>
            <p:cNvCxnSpPr>
              <a:cxnSpLocks noChangeShapeType="1"/>
              <a:stCxn id="37" idx="0"/>
              <a:endCxn id="40" idx="5"/>
            </p:cNvCxnSpPr>
            <p:nvPr/>
          </p:nvCxnSpPr>
          <p:spPr bwMode="auto">
            <a:xfrm flipV="1">
              <a:off x="4348163" y="2482850"/>
              <a:ext cx="0" cy="89535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uiExpand="1" build="p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22</a:t>
            </a:fld>
            <a:endParaRPr lang="en-US"/>
          </a:p>
        </p:txBody>
      </p:sp>
      <p:sp>
        <p:nvSpPr>
          <p:cNvPr id="3" name="מלבן 2"/>
          <p:cNvSpPr/>
          <p:nvPr/>
        </p:nvSpPr>
        <p:spPr>
          <a:xfrm>
            <a:off x="2928926" y="1797784"/>
            <a:ext cx="585791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תת-גרף הקודמים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עץ רוחב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אם:</a:t>
            </a:r>
          </a:p>
          <a:p>
            <a:pPr marL="741600" lvl="1" indent="-457200" algn="r" rtl="1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מורכב מכל הקדקודים הניתנים להגעה מהמקור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1600" lvl="1" indent="-457200" algn="r" rtl="1">
              <a:buClr>
                <a:schemeClr val="accent1"/>
              </a:buClr>
              <a:buFont typeface="Wingdings" pitchFamily="2" charset="2"/>
              <a:buChar char=""/>
            </a:pP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לכל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, קיים מסלול פשוט יחיד מ-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he-IL" sz="22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שהינו גם מסלול קצר ביותר מ-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2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5771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2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עץ רוחב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5" name="קבוצה 4"/>
          <p:cNvGrpSpPr/>
          <p:nvPr/>
        </p:nvGrpSpPr>
        <p:grpSpPr>
          <a:xfrm>
            <a:off x="714348" y="4000504"/>
            <a:ext cx="2500330" cy="1864609"/>
            <a:chOff x="1422400" y="2205038"/>
            <a:chExt cx="3078163" cy="22955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22"/>
            <p:cNvSpPr>
              <a:spLocks noChangeArrowheads="1"/>
            </p:cNvSpPr>
            <p:nvPr/>
          </p:nvSpPr>
          <p:spPr bwMode="auto">
            <a:xfrm rot="21600000">
              <a:off x="2327275" y="3352800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" name="Oval 23"/>
            <p:cNvSpPr>
              <a:spLocks noChangeArrowheads="1"/>
            </p:cNvSpPr>
            <p:nvPr/>
          </p:nvSpPr>
          <p:spPr bwMode="auto">
            <a:xfrm rot="21600000">
              <a:off x="3206750" y="29765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8" name="Oval 24"/>
            <p:cNvSpPr>
              <a:spLocks noChangeArrowheads="1"/>
            </p:cNvSpPr>
            <p:nvPr/>
          </p:nvSpPr>
          <p:spPr bwMode="auto">
            <a:xfrm rot="21600000">
              <a:off x="3184525" y="3657600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 rot="21600000">
              <a:off x="4195763" y="3387725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 rot="21600000">
              <a:off x="1422400" y="3013075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 rot="21600000">
              <a:off x="2524125" y="2205038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 rot="21600000">
              <a:off x="4089400" y="22145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 rot="21600000">
              <a:off x="1879600" y="41957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14" name="AutoShape 30"/>
            <p:cNvCxnSpPr>
              <a:cxnSpLocks noChangeShapeType="1"/>
              <a:stCxn id="10" idx="6"/>
              <a:endCxn id="11" idx="3"/>
            </p:cNvCxnSpPr>
            <p:nvPr/>
          </p:nvCxnSpPr>
          <p:spPr bwMode="auto">
            <a:xfrm flipV="1">
              <a:off x="1736725" y="2473325"/>
              <a:ext cx="831850" cy="69215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5" name="AutoShape 31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2838450" y="2357438"/>
              <a:ext cx="1241425" cy="9525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3"/>
            <p:cNvCxnSpPr>
              <a:cxnSpLocks noChangeShapeType="1"/>
              <a:stCxn id="10" idx="4"/>
              <a:endCxn id="13" idx="0"/>
            </p:cNvCxnSpPr>
            <p:nvPr/>
          </p:nvCxnSpPr>
          <p:spPr bwMode="auto">
            <a:xfrm>
              <a:off x="1574800" y="3327400"/>
              <a:ext cx="457200" cy="85883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6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2641600" y="3505200"/>
              <a:ext cx="533400" cy="30480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8" name="AutoShape 39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3336925" y="3290888"/>
              <a:ext cx="22225" cy="357187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42"/>
            <p:cNvCxnSpPr>
              <a:cxnSpLocks noChangeShapeType="1"/>
              <a:stCxn id="9" idx="0"/>
              <a:endCxn id="12" idx="5"/>
            </p:cNvCxnSpPr>
            <p:nvPr/>
          </p:nvCxnSpPr>
          <p:spPr bwMode="auto">
            <a:xfrm flipV="1">
              <a:off x="4348163" y="2482850"/>
              <a:ext cx="0" cy="89535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</p:grpSp>
      <p:grpSp>
        <p:nvGrpSpPr>
          <p:cNvPr id="20" name="קבוצה 19"/>
          <p:cNvGrpSpPr/>
          <p:nvPr/>
        </p:nvGrpSpPr>
        <p:grpSpPr>
          <a:xfrm>
            <a:off x="3357554" y="4071942"/>
            <a:ext cx="2500330" cy="1427470"/>
            <a:chOff x="1422400" y="2205038"/>
            <a:chExt cx="3078163" cy="1757362"/>
          </a:xfrm>
        </p:grpSpPr>
        <p:sp>
          <p:nvSpPr>
            <p:cNvPr id="22" name="Oval 23"/>
            <p:cNvSpPr>
              <a:spLocks noChangeArrowheads="1"/>
            </p:cNvSpPr>
            <p:nvPr/>
          </p:nvSpPr>
          <p:spPr bwMode="auto">
            <a:xfrm rot="21600000">
              <a:off x="3206750" y="2976563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 rot="21600000">
              <a:off x="3184525" y="365760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 rot="21600000">
              <a:off x="4195763" y="3387725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 rot="21600000">
              <a:off x="1422400" y="3013075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 rot="21600000">
              <a:off x="2524125" y="2205038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 rot="21600000">
              <a:off x="4089400" y="2214563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cxnSp>
          <p:nvCxnSpPr>
            <p:cNvPr id="29" name="AutoShape 30"/>
            <p:cNvCxnSpPr>
              <a:cxnSpLocks noChangeShapeType="1"/>
              <a:stCxn id="25" idx="6"/>
              <a:endCxn id="26" idx="3"/>
            </p:cNvCxnSpPr>
            <p:nvPr/>
          </p:nvCxnSpPr>
          <p:spPr bwMode="auto">
            <a:xfrm flipV="1">
              <a:off x="1736725" y="2473325"/>
              <a:ext cx="831850" cy="69215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30" name="AutoShape 31"/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2838450" y="2357438"/>
              <a:ext cx="1241425" cy="9525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32"/>
            <p:cNvCxnSpPr>
              <a:cxnSpLocks noChangeShapeType="1"/>
              <a:stCxn id="27" idx="3"/>
              <a:endCxn id="22" idx="6"/>
            </p:cNvCxnSpPr>
            <p:nvPr/>
          </p:nvCxnSpPr>
          <p:spPr bwMode="auto">
            <a:xfrm flipH="1">
              <a:off x="3521075" y="2482850"/>
              <a:ext cx="612775" cy="646113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37"/>
            <p:cNvCxnSpPr>
              <a:cxnSpLocks noChangeShapeType="1"/>
              <a:stCxn id="23" idx="6"/>
              <a:endCxn id="24" idx="2"/>
            </p:cNvCxnSpPr>
            <p:nvPr/>
          </p:nvCxnSpPr>
          <p:spPr bwMode="auto">
            <a:xfrm flipV="1">
              <a:off x="3498850" y="3540125"/>
              <a:ext cx="687388" cy="269875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41" name="AutoShape 42"/>
            <p:cNvCxnSpPr>
              <a:cxnSpLocks noChangeShapeType="1"/>
              <a:stCxn id="24" idx="0"/>
              <a:endCxn id="27" idx="5"/>
            </p:cNvCxnSpPr>
            <p:nvPr/>
          </p:nvCxnSpPr>
          <p:spPr bwMode="auto">
            <a:xfrm flipV="1">
              <a:off x="4348163" y="2482850"/>
              <a:ext cx="0" cy="89535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</p:grpSp>
      <p:grpSp>
        <p:nvGrpSpPr>
          <p:cNvPr id="44" name="קבוצה 43"/>
          <p:cNvGrpSpPr/>
          <p:nvPr/>
        </p:nvGrpSpPr>
        <p:grpSpPr>
          <a:xfrm>
            <a:off x="642910" y="1857364"/>
            <a:ext cx="2500330" cy="1864609"/>
            <a:chOff x="1422400" y="2205038"/>
            <a:chExt cx="3078163" cy="2295525"/>
          </a:xfrm>
        </p:grpSpPr>
        <p:sp>
          <p:nvSpPr>
            <p:cNvPr id="45" name="Oval 22"/>
            <p:cNvSpPr>
              <a:spLocks noChangeArrowheads="1"/>
            </p:cNvSpPr>
            <p:nvPr/>
          </p:nvSpPr>
          <p:spPr bwMode="auto">
            <a:xfrm rot="21600000">
              <a:off x="2327275" y="3352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6" name="Oval 23"/>
            <p:cNvSpPr>
              <a:spLocks noChangeArrowheads="1"/>
            </p:cNvSpPr>
            <p:nvPr/>
          </p:nvSpPr>
          <p:spPr bwMode="auto">
            <a:xfrm rot="21600000">
              <a:off x="3206750" y="2976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7" name="Oval 24"/>
            <p:cNvSpPr>
              <a:spLocks noChangeArrowheads="1"/>
            </p:cNvSpPr>
            <p:nvPr/>
          </p:nvSpPr>
          <p:spPr bwMode="auto">
            <a:xfrm rot="21600000">
              <a:off x="3184525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auto">
            <a:xfrm rot="21600000">
              <a:off x="4195763" y="33877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auto">
            <a:xfrm rot="21600000">
              <a:off x="1422400" y="301307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auto">
            <a:xfrm rot="21600000">
              <a:off x="2524125" y="22050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" name="Oval 28"/>
            <p:cNvSpPr>
              <a:spLocks noChangeArrowheads="1"/>
            </p:cNvSpPr>
            <p:nvPr/>
          </p:nvSpPr>
          <p:spPr bwMode="auto">
            <a:xfrm rot="21600000">
              <a:off x="4089400" y="22145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2" name="Oval 29"/>
            <p:cNvSpPr>
              <a:spLocks noChangeArrowheads="1"/>
            </p:cNvSpPr>
            <p:nvPr/>
          </p:nvSpPr>
          <p:spPr bwMode="auto">
            <a:xfrm rot="21600000">
              <a:off x="1879600" y="41957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53" name="AutoShape 30"/>
            <p:cNvCxnSpPr>
              <a:cxnSpLocks noChangeShapeType="1"/>
              <a:stCxn id="49" idx="6"/>
              <a:endCxn id="50" idx="3"/>
            </p:cNvCxnSpPr>
            <p:nvPr/>
          </p:nvCxnSpPr>
          <p:spPr bwMode="auto">
            <a:xfrm flipV="1">
              <a:off x="1736725" y="2473325"/>
              <a:ext cx="831850" cy="692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50" idx="6"/>
              <a:endCxn id="51" idx="2"/>
            </p:cNvCxnSpPr>
            <p:nvPr/>
          </p:nvCxnSpPr>
          <p:spPr bwMode="auto">
            <a:xfrm>
              <a:off x="2838450" y="2357438"/>
              <a:ext cx="1241425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2"/>
            <p:cNvCxnSpPr>
              <a:cxnSpLocks noChangeShapeType="1"/>
              <a:stCxn id="51" idx="3"/>
              <a:endCxn id="46" idx="6"/>
            </p:cNvCxnSpPr>
            <p:nvPr/>
          </p:nvCxnSpPr>
          <p:spPr bwMode="auto">
            <a:xfrm flipH="1">
              <a:off x="3521075" y="2482850"/>
              <a:ext cx="612775" cy="646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3"/>
            <p:cNvCxnSpPr>
              <a:cxnSpLocks noChangeShapeType="1"/>
              <a:stCxn id="49" idx="4"/>
              <a:endCxn id="52" idx="0"/>
            </p:cNvCxnSpPr>
            <p:nvPr/>
          </p:nvCxnSpPr>
          <p:spPr bwMode="auto">
            <a:xfrm>
              <a:off x="1574800" y="3327400"/>
              <a:ext cx="457200" cy="8588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4"/>
            <p:cNvCxnSpPr>
              <a:cxnSpLocks noChangeShapeType="1"/>
              <a:stCxn id="49" idx="5"/>
              <a:endCxn id="45" idx="2"/>
            </p:cNvCxnSpPr>
            <p:nvPr/>
          </p:nvCxnSpPr>
          <p:spPr bwMode="auto">
            <a:xfrm>
              <a:off x="1681163" y="3281363"/>
              <a:ext cx="636587" cy="223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5"/>
            <p:cNvCxnSpPr>
              <a:cxnSpLocks noChangeShapeType="1"/>
              <a:stCxn id="45" idx="7"/>
              <a:endCxn id="46" idx="3"/>
            </p:cNvCxnSpPr>
            <p:nvPr/>
          </p:nvCxnSpPr>
          <p:spPr bwMode="auto">
            <a:xfrm flipV="1">
              <a:off x="2586038" y="3244850"/>
              <a:ext cx="665162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6"/>
            <p:cNvCxnSpPr>
              <a:cxnSpLocks noChangeShapeType="1"/>
              <a:stCxn id="45" idx="6"/>
              <a:endCxn id="47" idx="2"/>
            </p:cNvCxnSpPr>
            <p:nvPr/>
          </p:nvCxnSpPr>
          <p:spPr bwMode="auto">
            <a:xfrm>
              <a:off x="2641600" y="3505200"/>
              <a:ext cx="5334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60" name="AutoShape 37"/>
            <p:cNvCxnSpPr>
              <a:cxnSpLocks noChangeShapeType="1"/>
              <a:stCxn id="47" idx="6"/>
              <a:endCxn id="48" idx="2"/>
            </p:cNvCxnSpPr>
            <p:nvPr/>
          </p:nvCxnSpPr>
          <p:spPr bwMode="auto">
            <a:xfrm flipV="1">
              <a:off x="3498850" y="3540125"/>
              <a:ext cx="687388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61" name="AutoShape 38"/>
            <p:cNvCxnSpPr>
              <a:cxnSpLocks noChangeShapeType="1"/>
              <a:stCxn id="66" idx="0"/>
              <a:endCxn id="48" idx="3"/>
            </p:cNvCxnSpPr>
            <p:nvPr/>
          </p:nvCxnSpPr>
          <p:spPr bwMode="auto">
            <a:xfrm flipV="1">
              <a:off x="4195763" y="3656013"/>
              <a:ext cx="44450" cy="530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9"/>
            <p:cNvCxnSpPr>
              <a:cxnSpLocks noChangeShapeType="1"/>
              <a:stCxn id="47" idx="0"/>
              <a:endCxn id="46" idx="4"/>
            </p:cNvCxnSpPr>
            <p:nvPr/>
          </p:nvCxnSpPr>
          <p:spPr bwMode="auto">
            <a:xfrm flipV="1">
              <a:off x="3336925" y="3290888"/>
              <a:ext cx="22225" cy="357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40"/>
            <p:cNvCxnSpPr>
              <a:cxnSpLocks noChangeShapeType="1"/>
              <a:stCxn id="50" idx="4"/>
              <a:endCxn id="46" idx="1"/>
            </p:cNvCxnSpPr>
            <p:nvPr/>
          </p:nvCxnSpPr>
          <p:spPr bwMode="auto">
            <a:xfrm>
              <a:off x="2676525" y="2519363"/>
              <a:ext cx="574675" cy="492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64" name="AutoShape 41"/>
            <p:cNvCxnSpPr>
              <a:cxnSpLocks noChangeShapeType="1"/>
              <a:stCxn id="66" idx="2"/>
              <a:endCxn id="52" idx="7"/>
            </p:cNvCxnSpPr>
            <p:nvPr/>
          </p:nvCxnSpPr>
          <p:spPr bwMode="auto">
            <a:xfrm flipH="1" flipV="1">
              <a:off x="2138363" y="4230688"/>
              <a:ext cx="1895475" cy="117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42"/>
            <p:cNvCxnSpPr>
              <a:cxnSpLocks noChangeShapeType="1"/>
              <a:stCxn id="48" idx="0"/>
              <a:endCxn id="51" idx="5"/>
            </p:cNvCxnSpPr>
            <p:nvPr/>
          </p:nvCxnSpPr>
          <p:spPr bwMode="auto">
            <a:xfrm flipV="1">
              <a:off x="4348163" y="2482850"/>
              <a:ext cx="0" cy="895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66" name="Oval 43"/>
            <p:cNvSpPr>
              <a:spLocks noChangeArrowheads="1"/>
            </p:cNvSpPr>
            <p:nvPr/>
          </p:nvSpPr>
          <p:spPr bwMode="auto">
            <a:xfrm rot="21600000">
              <a:off x="4043363" y="419576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67" name="AutoShape 44"/>
            <p:cNvCxnSpPr>
              <a:cxnSpLocks noChangeShapeType="1"/>
              <a:stCxn id="47" idx="5"/>
              <a:endCxn id="66" idx="1"/>
            </p:cNvCxnSpPr>
            <p:nvPr/>
          </p:nvCxnSpPr>
          <p:spPr bwMode="auto">
            <a:xfrm>
              <a:off x="3443288" y="3925888"/>
              <a:ext cx="644525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</p:grpSp>
      <p:grpSp>
        <p:nvGrpSpPr>
          <p:cNvPr id="68" name="קבוצה 67"/>
          <p:cNvGrpSpPr/>
          <p:nvPr/>
        </p:nvGrpSpPr>
        <p:grpSpPr>
          <a:xfrm>
            <a:off x="6143636" y="4143380"/>
            <a:ext cx="2500330" cy="1864609"/>
            <a:chOff x="1422400" y="2205038"/>
            <a:chExt cx="3078163" cy="22955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9" name="Oval 22"/>
            <p:cNvSpPr>
              <a:spLocks noChangeArrowheads="1"/>
            </p:cNvSpPr>
            <p:nvPr/>
          </p:nvSpPr>
          <p:spPr bwMode="auto">
            <a:xfrm rot="21600000">
              <a:off x="2327275" y="3352800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0" name="Oval 23"/>
            <p:cNvSpPr>
              <a:spLocks noChangeArrowheads="1"/>
            </p:cNvSpPr>
            <p:nvPr/>
          </p:nvSpPr>
          <p:spPr bwMode="auto">
            <a:xfrm rot="21600000">
              <a:off x="3206750" y="29765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 rot="21600000">
              <a:off x="3184525" y="3657600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72" name="Oval 25"/>
            <p:cNvSpPr>
              <a:spLocks noChangeArrowheads="1"/>
            </p:cNvSpPr>
            <p:nvPr/>
          </p:nvSpPr>
          <p:spPr bwMode="auto">
            <a:xfrm rot="21600000">
              <a:off x="4195763" y="3387725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3" name="Oval 26"/>
            <p:cNvSpPr>
              <a:spLocks noChangeArrowheads="1"/>
            </p:cNvSpPr>
            <p:nvPr/>
          </p:nvSpPr>
          <p:spPr bwMode="auto">
            <a:xfrm rot="21600000">
              <a:off x="1422400" y="3013075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4" name="Oval 27"/>
            <p:cNvSpPr>
              <a:spLocks noChangeArrowheads="1"/>
            </p:cNvSpPr>
            <p:nvPr/>
          </p:nvSpPr>
          <p:spPr bwMode="auto">
            <a:xfrm rot="21600000">
              <a:off x="2524125" y="2205038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5" name="Oval 28"/>
            <p:cNvSpPr>
              <a:spLocks noChangeArrowheads="1"/>
            </p:cNvSpPr>
            <p:nvPr/>
          </p:nvSpPr>
          <p:spPr bwMode="auto">
            <a:xfrm rot="21600000">
              <a:off x="4089400" y="22145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6" name="Oval 29"/>
            <p:cNvSpPr>
              <a:spLocks noChangeArrowheads="1"/>
            </p:cNvSpPr>
            <p:nvPr/>
          </p:nvSpPr>
          <p:spPr bwMode="auto">
            <a:xfrm rot="21600000">
              <a:off x="1879600" y="4195763"/>
              <a:ext cx="304800" cy="30480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77" name="AutoShape 30"/>
            <p:cNvCxnSpPr>
              <a:cxnSpLocks noChangeShapeType="1"/>
              <a:stCxn id="73" idx="6"/>
              <a:endCxn id="74" idx="3"/>
            </p:cNvCxnSpPr>
            <p:nvPr/>
          </p:nvCxnSpPr>
          <p:spPr bwMode="auto">
            <a:xfrm flipV="1">
              <a:off x="1736725" y="2473325"/>
              <a:ext cx="831850" cy="69215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78" name="AutoShape 31"/>
            <p:cNvCxnSpPr>
              <a:cxnSpLocks noChangeShapeType="1"/>
              <a:stCxn id="74" idx="6"/>
              <a:endCxn id="75" idx="2"/>
            </p:cNvCxnSpPr>
            <p:nvPr/>
          </p:nvCxnSpPr>
          <p:spPr bwMode="auto">
            <a:xfrm>
              <a:off x="2838450" y="2357438"/>
              <a:ext cx="1241425" cy="9525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2"/>
            <p:cNvCxnSpPr>
              <a:cxnSpLocks noChangeShapeType="1"/>
              <a:stCxn id="75" idx="3"/>
              <a:endCxn id="70" idx="6"/>
            </p:cNvCxnSpPr>
            <p:nvPr/>
          </p:nvCxnSpPr>
          <p:spPr bwMode="auto">
            <a:xfrm flipH="1">
              <a:off x="3521075" y="2482850"/>
              <a:ext cx="612775" cy="646113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0" name="AutoShape 33"/>
            <p:cNvCxnSpPr>
              <a:cxnSpLocks noChangeShapeType="1"/>
              <a:stCxn id="73" idx="4"/>
              <a:endCxn id="76" idx="0"/>
            </p:cNvCxnSpPr>
            <p:nvPr/>
          </p:nvCxnSpPr>
          <p:spPr bwMode="auto">
            <a:xfrm>
              <a:off x="1574800" y="3327400"/>
              <a:ext cx="457200" cy="85883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1" name="AutoShape 34"/>
            <p:cNvCxnSpPr>
              <a:cxnSpLocks noChangeShapeType="1"/>
              <a:stCxn id="73" idx="5"/>
              <a:endCxn id="69" idx="2"/>
            </p:cNvCxnSpPr>
            <p:nvPr/>
          </p:nvCxnSpPr>
          <p:spPr bwMode="auto">
            <a:xfrm>
              <a:off x="1681163" y="3281363"/>
              <a:ext cx="636587" cy="223837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4" name="AutoShape 37"/>
            <p:cNvCxnSpPr>
              <a:cxnSpLocks noChangeShapeType="1"/>
              <a:stCxn id="71" idx="6"/>
              <a:endCxn id="72" idx="2"/>
            </p:cNvCxnSpPr>
            <p:nvPr/>
          </p:nvCxnSpPr>
          <p:spPr bwMode="auto">
            <a:xfrm flipV="1">
              <a:off x="3498850" y="3540125"/>
              <a:ext cx="687388" cy="269875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89" name="AutoShape 42"/>
            <p:cNvCxnSpPr>
              <a:cxnSpLocks noChangeShapeType="1"/>
              <a:stCxn id="72" idx="0"/>
              <a:endCxn id="75" idx="5"/>
            </p:cNvCxnSpPr>
            <p:nvPr/>
          </p:nvCxnSpPr>
          <p:spPr bwMode="auto">
            <a:xfrm flipV="1">
              <a:off x="4348163" y="2482850"/>
              <a:ext cx="0" cy="895350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</p:cxnSp>
      </p:grpSp>
      <p:cxnSp>
        <p:nvCxnSpPr>
          <p:cNvPr id="82" name="AutoShape 37"/>
          <p:cNvCxnSpPr>
            <a:cxnSpLocks noChangeShapeType="1"/>
            <a:stCxn id="8" idx="6"/>
          </p:cNvCxnSpPr>
          <p:nvPr/>
        </p:nvCxnSpPr>
        <p:spPr bwMode="auto">
          <a:xfrm flipV="1">
            <a:off x="2393270" y="5072075"/>
            <a:ext cx="580102" cy="23210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23</a:t>
            </a:fld>
            <a:endParaRPr lang="en-US"/>
          </a:p>
        </p:txBody>
      </p:sp>
      <p:sp>
        <p:nvSpPr>
          <p:cNvPr id="3" name="מלבן 2"/>
          <p:cNvSpPr/>
          <p:nvPr/>
        </p:nvSpPr>
        <p:spPr>
          <a:xfrm>
            <a:off x="2286000" y="1785926"/>
            <a:ext cx="6357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הצלעות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הנמצאות 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נקראות 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צלעות עץ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algn="r" rtl="1"/>
            <a:endParaRPr lang="he-IL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/>
            <a:endParaRPr lang="he-IL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מהגדרת </a:t>
            </a:r>
            <a:r>
              <a:rPr lang="he-IL" sz="24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תת-גרף הקודמים,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מתקיים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|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וכאשר בנוסף יש קשירות (כפי שנדרש בהגדרת עץ רוחב), אזי מתקיימת הגדרת עץ.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5771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200" kern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BFS</a:t>
            </a:r>
            <a:r>
              <a:rPr lang="he-IL" sz="4200" kern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he-IL" sz="42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יוצר עץ רוחב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71E-AA54-4059-83B4-5ABE0DCCAAA8}" type="slidenum">
              <a:rPr lang="ar-SA">
                <a:latin typeface="+mj-lt"/>
              </a:rPr>
              <a:pPr/>
              <a:t>24</a:t>
            </a:fld>
            <a:endParaRPr lang="en-US">
              <a:latin typeface="+mj-lt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חיפוש לעומק-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Depth-First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1628775"/>
            <a:ext cx="846299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he-IL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קלט</a:t>
            </a:r>
            <a:r>
              <a:rPr kumimoji="0" lang="he-IL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kumimoji="0" lang="he-I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גרף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V, 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he-I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(מכוון או לא מכוון)</a:t>
            </a:r>
            <a:r>
              <a:rPr kumimoji="0" lang="he-I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he-IL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פלט</a:t>
            </a:r>
            <a:r>
              <a:rPr kumimoji="0" lang="he-IL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he-I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he-I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לכל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endParaRPr kumimoji="0" lang="he-IL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0" 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he-IL" sz="2000" b="1" i="1" kern="0" dirty="0" smtClean="0">
                <a:latin typeface="Times New Roman" pitchFamily="18" charset="0"/>
                <a:cs typeface="Times New Roman" pitchFamily="18" charset="0"/>
              </a:rPr>
              <a:t>זמן הגילוי </a:t>
            </a:r>
            <a:r>
              <a:rPr lang="he-IL" sz="2000" kern="0" dirty="0" smtClean="0">
                <a:latin typeface="Times New Roman" pitchFamily="18" charset="0"/>
                <a:cs typeface="Times New Roman" pitchFamily="18" charset="0"/>
              </a:rPr>
              <a:t>של הקדקוד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he-IL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(הזמן בו הקדקוד הופך מלבן לאפור).</a:t>
            </a: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0" 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he-IL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זמן הסיום </a:t>
            </a:r>
            <a:r>
              <a:rPr lang="he-IL" sz="2000" kern="0" dirty="0" smtClean="0">
                <a:latin typeface="Times New Roman" pitchFamily="18" charset="0"/>
                <a:cs typeface="Times New Roman" pitchFamily="18" charset="0"/>
              </a:rPr>
              <a:t>של הקדקוד </a:t>
            </a:r>
            <a:r>
              <a:rPr lang="en-US" sz="2000" i="1" kern="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kern="0" dirty="0" smtClean="0">
                <a:latin typeface="Times New Roman" pitchFamily="18" charset="0"/>
                <a:cs typeface="Times New Roman" pitchFamily="18" charset="0"/>
              </a:rPr>
              <a:t>(הזמן בו הקדקוד הופך מאפור לשחור).</a:t>
            </a: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= קדקוד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שהוא קודם של הקדקוד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כך ש-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התגלה תוך סריקת רשימת הסמיכויות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בניית </a:t>
            </a:r>
            <a:r>
              <a:rPr lang="he-IL" sz="2000" b="1" i="1" kern="0" dirty="0" smtClean="0">
                <a:latin typeface="Times New Roman" pitchFamily="18" charset="0"/>
                <a:cs typeface="Times New Roman" pitchFamily="18" charset="0"/>
              </a:rPr>
              <a:t>יער</a:t>
            </a:r>
            <a:r>
              <a:rPr kumimoji="0" 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he-IL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עצי עומק</a:t>
            </a:r>
            <a:r>
              <a:rPr lang="he-IL" sz="2000" i="1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he-IL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he-IL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תת-גרף</a:t>
            </a:r>
            <a:r>
              <a:rPr kumimoji="0" lang="he-IL" sz="2400" b="1" i="1" u="none" strike="noStrike" kern="0" cap="none" spc="0" normalizeH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הקודמים </a:t>
            </a:r>
            <a:r>
              <a:rPr kumimoji="0" lang="he-IL" sz="24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של </a:t>
            </a:r>
            <a:r>
              <a:rPr kumimoji="0" lang="en-US" sz="24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DFS</a:t>
            </a:r>
            <a:r>
              <a:rPr kumimoji="0" lang="he-IL" sz="24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מוגדר קצת אחרת, והוא יוצר </a:t>
            </a:r>
            <a:r>
              <a:rPr kumimoji="0" lang="he-IL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יער עצי</a:t>
            </a:r>
            <a:r>
              <a:rPr kumimoji="0" lang="he-IL" sz="2400" b="1" i="1" u="none" strike="noStrike" kern="0" cap="none" spc="0" normalizeH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עומק</a:t>
            </a:r>
            <a:r>
              <a:rPr kumimoji="0" lang="he-IL" sz="240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</a:p>
          <a:p>
            <a:pPr marL="741600" lvl="1" indent="-457200" algn="r" rtl="1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l-GR" sz="2400" i="1" kern="0" baseline="-25000" dirty="0">
                <a:latin typeface="Times New Roman" pitchFamily="18" charset="0"/>
                <a:cs typeface="Times New Roman" pitchFamily="18" charset="0"/>
              </a:rPr>
              <a:t> π</a:t>
            </a:r>
            <a:r>
              <a:rPr lang="en-US" sz="2400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V, E</a:t>
            </a:r>
            <a:r>
              <a:rPr lang="el-GR" sz="2400" i="1" kern="0" baseline="-25000" dirty="0">
                <a:latin typeface="Times New Roman" pitchFamily="18" charset="0"/>
                <a:cs typeface="Times New Roman" pitchFamily="18" charset="0"/>
              </a:rPr>
              <a:t> π</a:t>
            </a:r>
            <a:r>
              <a:rPr lang="en-US" sz="2400" i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41600" lvl="1" indent="-457200" algn="r" rtl="1">
              <a:buClr>
                <a:schemeClr val="accent1"/>
              </a:buClr>
              <a:buFont typeface="Wingdings" pitchFamily="2" charset="2"/>
              <a:buChar char="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l-GR" sz="2400" i="1" kern="0" baseline="-25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l-GR" sz="2400" i="1" kern="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[v],v), 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400" i="1" kern="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[v] ≠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200" i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F2A-9689-4B71-866F-07F7CEC0843A}" type="slidenum">
              <a:rPr lang="ar-SA"/>
              <a:pPr/>
              <a:t>25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DFS(G)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87625"/>
            <a:ext cx="3733800" cy="257016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1.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None/>
            </a:pPr>
            <a:r>
              <a:rPr lang="en-US" sz="2000" dirty="0"/>
              <a:t>2.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10000"/>
                </a:solidFill>
              </a:rPr>
              <a:t>WHITE</a:t>
            </a: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3.            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NULL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4.  </a:t>
            </a:r>
            <a:r>
              <a:rPr lang="en-US" sz="2000" i="1" dirty="0"/>
              <a:t>time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5.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None/>
            </a:pPr>
            <a:r>
              <a:rPr lang="en-US" sz="2000" dirty="0"/>
              <a:t>6. 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010000"/>
                </a:solidFill>
              </a:rPr>
              <a:t>WHITE</a:t>
            </a: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7.                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b="1" dirty="0"/>
              <a:t>DFS-Visit(</a:t>
            </a:r>
            <a:r>
              <a:rPr lang="en-US" sz="2000" b="1" i="1" dirty="0"/>
              <a:t>u</a:t>
            </a:r>
            <a:r>
              <a:rPr lang="en-US" sz="2000" b="1" dirty="0"/>
              <a:t>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191000" y="1889125"/>
            <a:ext cx="48006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u="sng" dirty="0">
                <a:solidFill>
                  <a:srgbClr val="010000"/>
                </a:solidFill>
              </a:rPr>
              <a:t>DFS-Visit(</a:t>
            </a:r>
            <a:r>
              <a:rPr lang="en-US" sz="2000" b="1" i="1" u="sng" dirty="0">
                <a:solidFill>
                  <a:srgbClr val="010000"/>
                </a:solidFill>
              </a:rPr>
              <a:t>u</a:t>
            </a:r>
            <a:r>
              <a:rPr lang="en-US" sz="2000" b="1" u="sng" dirty="0">
                <a:solidFill>
                  <a:srgbClr val="010000"/>
                </a:solidFill>
              </a:rPr>
              <a:t>)</a:t>
            </a:r>
            <a:endParaRPr lang="en-US" sz="2000" b="1" i="1" u="sng" dirty="0">
              <a:solidFill>
                <a:srgbClr val="010000"/>
              </a:solidFill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dirty="0">
                <a:solidFill>
                  <a:srgbClr val="010000"/>
                </a:solidFill>
              </a:rPr>
              <a:t>color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GRAY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sz="2000" i="1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 + 1</a:t>
            </a:r>
            <a:endParaRPr lang="en-US" sz="1400" i="1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d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time</a:t>
            </a:r>
            <a:endParaRPr lang="en-US" sz="2000" dirty="0">
              <a:solidFill>
                <a:srgbClr val="010000"/>
              </a:solidFill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b="1" dirty="0">
                <a:solidFill>
                  <a:srgbClr val="010000"/>
                </a:solidFill>
              </a:rPr>
              <a:t>for</a:t>
            </a:r>
            <a:r>
              <a:rPr lang="en-US" sz="2000" dirty="0">
                <a:solidFill>
                  <a:srgbClr val="010000"/>
                </a:solidFill>
              </a:rPr>
              <a:t> each </a:t>
            </a:r>
            <a:r>
              <a:rPr lang="en-US" sz="2000" i="1" dirty="0">
                <a:solidFill>
                  <a:srgbClr val="010000"/>
                </a:solidFill>
              </a:rPr>
              <a:t>v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</a:t>
            </a:r>
            <a:r>
              <a:rPr lang="en-US" sz="2000" i="1" dirty="0">
                <a:solidFill>
                  <a:srgbClr val="010000"/>
                </a:solidFill>
              </a:rPr>
              <a:t> </a:t>
            </a:r>
            <a:r>
              <a:rPr lang="en-US" sz="2000" i="1" dirty="0" err="1">
                <a:solidFill>
                  <a:srgbClr val="010000"/>
                </a:solidFill>
              </a:rPr>
              <a:t>Adj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     </a:t>
            </a:r>
            <a:r>
              <a:rPr lang="en-US" sz="2000" b="1" dirty="0">
                <a:solidFill>
                  <a:srgbClr val="010000"/>
                </a:solidFill>
              </a:rPr>
              <a:t>do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b="1" dirty="0">
                <a:solidFill>
                  <a:srgbClr val="010000"/>
                </a:solidFill>
              </a:rPr>
              <a:t>if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color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v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010000"/>
                </a:solidFill>
              </a:rPr>
              <a:t> WHITE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               </a:t>
            </a:r>
            <a:r>
              <a:rPr lang="en-US" sz="2000" b="1" dirty="0">
                <a:solidFill>
                  <a:srgbClr val="010000"/>
                </a:solidFill>
              </a:rPr>
              <a:t>then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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v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endParaRPr lang="en-US" sz="2000" dirty="0">
              <a:solidFill>
                <a:srgbClr val="010000"/>
              </a:solidFill>
            </a:endParaRP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                        DFS-Visit(</a:t>
            </a:r>
            <a:r>
              <a:rPr lang="en-US" sz="2000" i="1" dirty="0">
                <a:solidFill>
                  <a:srgbClr val="010000"/>
                </a:solidFill>
              </a:rPr>
              <a:t>v</a:t>
            </a:r>
            <a:r>
              <a:rPr lang="en-US" sz="2000" dirty="0">
                <a:solidFill>
                  <a:srgbClr val="010000"/>
                </a:solidFill>
              </a:rPr>
              <a:t>)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</a:t>
            </a:r>
            <a:r>
              <a:rPr lang="en-US" sz="2000" i="1" dirty="0">
                <a:solidFill>
                  <a:srgbClr val="010000"/>
                </a:solidFill>
              </a:rPr>
              <a:t>color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BLACK    </a:t>
            </a:r>
          </a:p>
          <a:p>
            <a:pPr marL="609600" indent="-6096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010000"/>
                </a:solidFill>
              </a:rPr>
              <a:t>  </a:t>
            </a:r>
            <a:r>
              <a:rPr lang="en-US" sz="2000" i="1" dirty="0">
                <a:solidFill>
                  <a:srgbClr val="010000"/>
                </a:solidFill>
              </a:rPr>
              <a:t>f</a:t>
            </a:r>
            <a:r>
              <a:rPr lang="en-US" sz="2000" dirty="0">
                <a:solidFill>
                  <a:srgbClr val="010000"/>
                </a:solidFill>
              </a:rPr>
              <a:t>[</a:t>
            </a:r>
            <a:r>
              <a:rPr lang="en-US" sz="2000" i="1" dirty="0">
                <a:solidFill>
                  <a:srgbClr val="010000"/>
                </a:solidFill>
              </a:rPr>
              <a:t>u</a:t>
            </a:r>
            <a:r>
              <a:rPr lang="en-US" sz="2000" dirty="0">
                <a:solidFill>
                  <a:srgbClr val="010000"/>
                </a:solidFill>
              </a:rPr>
              <a:t>]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10000"/>
                </a:solidFill>
              </a:rPr>
              <a:t> </a:t>
            </a:r>
            <a:r>
              <a:rPr lang="en-US" sz="2000" i="1" dirty="0">
                <a:solidFill>
                  <a:srgbClr val="010000"/>
                </a:solidFill>
              </a:rPr>
              <a:t>time </a:t>
            </a:r>
            <a:r>
              <a:rPr lang="en-US" sz="2000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dirty="0">
                <a:solidFill>
                  <a:srgbClr val="010000"/>
                </a:solidFill>
              </a:rPr>
              <a:t> time </a:t>
            </a:r>
            <a:r>
              <a:rPr lang="en-US" sz="2000" dirty="0">
                <a:solidFill>
                  <a:srgbClr val="010000"/>
                </a:solidFill>
              </a:rPr>
              <a:t>+ 1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00034" y="5583238"/>
            <a:ext cx="342902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Running time is</a:t>
            </a:r>
            <a:r>
              <a:rPr lang="en-US" sz="2400" i="1" dirty="0"/>
              <a:t> </a:t>
            </a:r>
            <a:r>
              <a:rPr lang="en-US" sz="2400" i="1" dirty="0">
                <a:sym typeface="Symbol" pitchFamily="18" charset="2"/>
              </a:rPr>
              <a:t></a:t>
            </a:r>
            <a:r>
              <a:rPr lang="en-US" sz="2400" dirty="0"/>
              <a:t>(</a:t>
            </a:r>
            <a:r>
              <a:rPr lang="en-US" sz="2400" i="1" dirty="0"/>
              <a:t>V+E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6FE6-0552-4F8C-9D22-9D034D529084}" type="slidenum">
              <a:rPr lang="ar-SA"/>
              <a:pPr/>
              <a:t>26</a:t>
            </a:fld>
            <a:endParaRPr lang="en-US"/>
          </a:p>
        </p:txBody>
      </p:sp>
      <p:sp>
        <p:nvSpPr>
          <p:cNvPr id="156675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743200" y="2303463"/>
            <a:ext cx="46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ym typeface="Symbol" pitchFamily="18" charset="2"/>
              </a:rPr>
              <a:t>1/</a:t>
            </a:r>
            <a:endParaRPr lang="en-US" sz="2800" b="1"/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2678113" y="3719513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4159250" y="3713163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3254375" y="4008438"/>
            <a:ext cx="923925" cy="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Oval 8"/>
          <p:cNvSpPr>
            <a:spLocks noChangeArrowheads="1"/>
          </p:cNvSpPr>
          <p:nvPr/>
        </p:nvSpPr>
        <p:spPr bwMode="auto">
          <a:xfrm>
            <a:off x="5640388" y="3722688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Oval 9"/>
          <p:cNvSpPr>
            <a:spLocks noChangeArrowheads="1"/>
          </p:cNvSpPr>
          <p:nvPr/>
        </p:nvSpPr>
        <p:spPr bwMode="auto">
          <a:xfrm>
            <a:off x="4154488" y="2308225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5635625" y="2317750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2844800" y="1855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u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4311650" y="18653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v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5778500" y="187483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w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2811463" y="41513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x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4306888" y="4160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y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5788025" y="4156075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z</a:t>
            </a:r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695" name="AutoShape 23"/>
          <p:cNvCxnSpPr>
            <a:cxnSpLocks noChangeShapeType="1"/>
            <a:stCxn id="156680" idx="7"/>
            <a:endCxn id="156680" idx="5"/>
          </p:cNvCxnSpPr>
          <p:nvPr/>
        </p:nvCxnSpPr>
        <p:spPr bwMode="auto">
          <a:xfrm rot="5400000" flipV="1">
            <a:off x="5927726" y="4010025"/>
            <a:ext cx="436562" cy="1587"/>
          </a:xfrm>
          <a:prstGeom prst="curvedConnector5">
            <a:avLst>
              <a:gd name="adj1" fmla="val -68366"/>
              <a:gd name="adj2" fmla="val 46200000"/>
              <a:gd name="adj3" fmla="val 168000"/>
            </a:avLst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דוגמא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B547-15B7-4ECD-97A0-825FD84E2FC4}" type="slidenum">
              <a:rPr lang="ar-SA"/>
              <a:pPr/>
              <a:t>27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דוגמא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00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716213" y="2390775"/>
            <a:ext cx="5413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sym typeface="Symbol" pitchFamily="18" charset="2"/>
              </a:rPr>
              <a:t>1/8</a:t>
            </a:r>
            <a:endParaRPr lang="en-US" sz="2200" b="1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2773363" y="37036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800" b="1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>
            <a:off x="3314700" y="3975100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2965450" y="2881313"/>
            <a:ext cx="0" cy="8429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4446588" y="2890838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5927725" y="2900363"/>
            <a:ext cx="0" cy="8429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V="1">
            <a:off x="3173413" y="2757488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44800" y="1855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u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311650" y="18653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v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5778500" y="187483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w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1463" y="41513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x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4306888" y="4160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y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788025" y="4156075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z</a:t>
            </a:r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3263900" y="2617788"/>
            <a:ext cx="9239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 flipV="1">
            <a:off x="4681538" y="2779713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5" name="Oval 19"/>
          <p:cNvSpPr>
            <a:spLocks noChangeArrowheads="1"/>
          </p:cNvSpPr>
          <p:nvPr/>
        </p:nvSpPr>
        <p:spPr bwMode="auto">
          <a:xfrm>
            <a:off x="2678113" y="2303463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2638425" y="2390775"/>
            <a:ext cx="541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sym typeface="Symbol" pitchFamily="18" charset="2"/>
              </a:rPr>
              <a:t>1/8</a:t>
            </a:r>
            <a:endParaRPr lang="en-US" sz="2200" b="1"/>
          </a:p>
        </p:txBody>
      </p:sp>
      <p:sp>
        <p:nvSpPr>
          <p:cNvPr id="157717" name="Oval 21"/>
          <p:cNvSpPr>
            <a:spLocks noChangeArrowheads="1"/>
          </p:cNvSpPr>
          <p:nvPr/>
        </p:nvSpPr>
        <p:spPr bwMode="auto">
          <a:xfrm>
            <a:off x="2686050" y="3719513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2773363" y="370363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800" b="1"/>
          </a:p>
        </p:txBody>
      </p:sp>
      <p:sp>
        <p:nvSpPr>
          <p:cNvPr id="157719" name="Oval 23"/>
          <p:cNvSpPr>
            <a:spLocks noChangeArrowheads="1"/>
          </p:cNvSpPr>
          <p:nvPr/>
        </p:nvSpPr>
        <p:spPr bwMode="auto">
          <a:xfrm>
            <a:off x="4159250" y="3733800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>
            <a:off x="3316288" y="3968750"/>
            <a:ext cx="923925" cy="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1" name="Oval 25"/>
          <p:cNvSpPr>
            <a:spLocks noChangeArrowheads="1"/>
          </p:cNvSpPr>
          <p:nvPr/>
        </p:nvSpPr>
        <p:spPr bwMode="auto">
          <a:xfrm>
            <a:off x="5640388" y="3810000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2" name="Oval 26"/>
          <p:cNvSpPr>
            <a:spLocks noChangeArrowheads="1"/>
          </p:cNvSpPr>
          <p:nvPr/>
        </p:nvSpPr>
        <p:spPr bwMode="auto">
          <a:xfrm>
            <a:off x="4154488" y="2319338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3" name="Oval 27"/>
          <p:cNvSpPr>
            <a:spLocks noChangeArrowheads="1"/>
          </p:cNvSpPr>
          <p:nvPr/>
        </p:nvSpPr>
        <p:spPr bwMode="auto">
          <a:xfrm>
            <a:off x="5638800" y="2319338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2967038" y="2874963"/>
            <a:ext cx="0" cy="842962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5" name="Line 29"/>
          <p:cNvSpPr>
            <a:spLocks noChangeShapeType="1"/>
          </p:cNvSpPr>
          <p:nvPr/>
        </p:nvSpPr>
        <p:spPr bwMode="auto">
          <a:xfrm>
            <a:off x="4448175" y="2884488"/>
            <a:ext cx="0" cy="842962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6" name="Line 30"/>
          <p:cNvSpPr>
            <a:spLocks noChangeShapeType="1"/>
          </p:cNvSpPr>
          <p:nvPr/>
        </p:nvSpPr>
        <p:spPr bwMode="auto">
          <a:xfrm>
            <a:off x="5929313" y="2894013"/>
            <a:ext cx="0" cy="842962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7" name="Line 31"/>
          <p:cNvSpPr>
            <a:spLocks noChangeShapeType="1"/>
          </p:cNvSpPr>
          <p:nvPr/>
        </p:nvSpPr>
        <p:spPr bwMode="auto">
          <a:xfrm flipV="1">
            <a:off x="3175000" y="2751138"/>
            <a:ext cx="1023938" cy="102870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2844800" y="1855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u</a:t>
            </a:r>
          </a:p>
        </p:txBody>
      </p:sp>
      <p:sp>
        <p:nvSpPr>
          <p:cNvPr id="157729" name="Text Box 33"/>
          <p:cNvSpPr txBox="1">
            <a:spLocks noChangeArrowheads="1"/>
          </p:cNvSpPr>
          <p:nvPr/>
        </p:nvSpPr>
        <p:spPr bwMode="auto">
          <a:xfrm>
            <a:off x="4311650" y="18653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v</a:t>
            </a:r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5778500" y="187483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w</a:t>
            </a:r>
          </a:p>
        </p:txBody>
      </p:sp>
      <p:sp>
        <p:nvSpPr>
          <p:cNvPr id="157731" name="Text Box 35"/>
          <p:cNvSpPr txBox="1">
            <a:spLocks noChangeArrowheads="1"/>
          </p:cNvSpPr>
          <p:nvPr/>
        </p:nvSpPr>
        <p:spPr bwMode="auto">
          <a:xfrm>
            <a:off x="2811463" y="41513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x</a:t>
            </a:r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4306888" y="41608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y</a:t>
            </a:r>
          </a:p>
        </p:txBody>
      </p:sp>
      <p:sp>
        <p:nvSpPr>
          <p:cNvPr id="157733" name="Text Box 37"/>
          <p:cNvSpPr txBox="1">
            <a:spLocks noChangeArrowheads="1"/>
          </p:cNvSpPr>
          <p:nvPr/>
        </p:nvSpPr>
        <p:spPr bwMode="auto">
          <a:xfrm>
            <a:off x="5788025" y="4156075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z</a:t>
            </a:r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3265488" y="2611438"/>
            <a:ext cx="923925" cy="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 flipV="1">
            <a:off x="4683125" y="2773363"/>
            <a:ext cx="1023938" cy="1028700"/>
          </a:xfrm>
          <a:prstGeom prst="line">
            <a:avLst/>
          </a:prstGeom>
          <a:noFill/>
          <a:ln w="38100">
            <a:solidFill>
              <a:srgbClr val="6666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7736" name="AutoShape 40"/>
          <p:cNvCxnSpPr>
            <a:cxnSpLocks noChangeShapeType="1"/>
          </p:cNvCxnSpPr>
          <p:nvPr/>
        </p:nvCxnSpPr>
        <p:spPr bwMode="auto">
          <a:xfrm rot="5400000" flipV="1">
            <a:off x="5929313" y="4003675"/>
            <a:ext cx="436562" cy="1588"/>
          </a:xfrm>
          <a:prstGeom prst="curvedConnector5">
            <a:avLst>
              <a:gd name="adj1" fmla="val -68366"/>
              <a:gd name="adj2" fmla="val 46200000"/>
              <a:gd name="adj3" fmla="val 168366"/>
            </a:avLst>
          </a:prstGeom>
          <a:noFill/>
          <a:ln w="38100">
            <a:solidFill>
              <a:srgbClr val="666633"/>
            </a:solidFill>
            <a:round/>
            <a:headEnd/>
            <a:tailEnd type="triangle" w="med" len="med"/>
          </a:ln>
          <a:effectLst/>
        </p:spPr>
      </p:cxnSp>
      <p:sp>
        <p:nvSpPr>
          <p:cNvPr id="157737" name="Text Box 41"/>
          <p:cNvSpPr txBox="1">
            <a:spLocks noChangeArrowheads="1"/>
          </p:cNvSpPr>
          <p:nvPr/>
        </p:nvSpPr>
        <p:spPr bwMode="auto">
          <a:xfrm>
            <a:off x="5551488" y="3860800"/>
            <a:ext cx="820737" cy="4270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/>
              <a:t>10/11</a:t>
            </a: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5619750" y="2374900"/>
            <a:ext cx="681038" cy="4270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/>
              <a:t>9/12</a:t>
            </a: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4175125" y="2420938"/>
            <a:ext cx="541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sym typeface="Symbol" pitchFamily="18" charset="2"/>
              </a:rPr>
              <a:t>2/7</a:t>
            </a:r>
            <a:endParaRPr lang="en-US" sz="2200" b="1"/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2698750" y="3789363"/>
            <a:ext cx="541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sym typeface="Symbol" pitchFamily="18" charset="2"/>
              </a:rPr>
              <a:t>4/5</a:t>
            </a:r>
            <a:endParaRPr lang="en-US" sz="2200" b="1"/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4175125" y="3789363"/>
            <a:ext cx="541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sym typeface="Symbol" pitchFamily="18" charset="2"/>
              </a:rPr>
              <a:t>3/6</a:t>
            </a:r>
            <a:endParaRPr lang="en-US"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5225-1877-4777-95BF-17A87E714824}" type="slidenum">
              <a:rPr lang="ar-SA"/>
              <a:pPr/>
              <a:t>28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משפט הסוגריים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2366962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r" rtl="1">
              <a:buFont typeface="Wingdings" pitchFamily="2" charset="2"/>
              <a:buNone/>
            </a:pPr>
            <a:r>
              <a:rPr lang="he-IL" sz="2000" b="1" u="sng" dirty="0" smtClean="0">
                <a:latin typeface="Times New Roman" pitchFamily="18" charset="0"/>
                <a:cs typeface="Times New Roman" pitchFamily="18" charset="0"/>
              </a:rPr>
              <a:t>משפט</a:t>
            </a:r>
          </a:p>
          <a:p>
            <a:pPr algn="r" rtl="1">
              <a:buFont typeface="Wingdings" pitchFamily="2" charset="2"/>
              <a:buNone/>
            </a:pP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לכל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בדיוק אחת מהאפשרויות הבאות מתקיימות:</a:t>
            </a:r>
          </a:p>
          <a:p>
            <a:pPr marL="457200" indent="-457200" algn="r" rtl="1">
              <a:buClrTx/>
              <a:buFont typeface="+mj-lt"/>
              <a:buAutoNum type="arabicPeriod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]&lt;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 [u]&lt;d[v]&lt;f [v]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או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ו-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אינו צאצא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וכן להפך.</a:t>
            </a:r>
          </a:p>
          <a:p>
            <a:pPr marL="457200" indent="-457200" algn="r" rtl="1">
              <a:buClrTx/>
              <a:buFont typeface="+mj-lt"/>
              <a:buAutoNum type="arabicPeriod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ו-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r" rtl="1">
              <a:buClrTx/>
              <a:buFont typeface="+mj-lt"/>
              <a:buAutoNum type="arabicPeriod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ו-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r" rtl="1">
              <a:buClrTx/>
              <a:buFont typeface="+mj-lt"/>
              <a:buAutoNum type="arabicPeriod"/>
            </a:pPr>
            <a:endParaRPr lang="he-IL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r" rtl="1">
              <a:buClrTx/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00034" y="5068888"/>
            <a:ext cx="828680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r" rtl="1" eaLnBrk="0" hangingPunct="0">
              <a:spcBef>
                <a:spcPct val="20000"/>
              </a:spcBef>
              <a:buFont typeface="Wingdings" pitchFamily="2" charset="2"/>
              <a:buChar char="w"/>
            </a:pP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המצב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d[u]&lt;d[v]&lt;f [u]&lt;f [v]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אינו אפשרי.</a:t>
            </a:r>
          </a:p>
          <a:p>
            <a:pPr marL="342900" indent="-342900" algn="r" rtl="1" eaLnBrk="0" hangingPunct="0">
              <a:spcBef>
                <a:spcPct val="20000"/>
              </a:spcBef>
              <a:buFont typeface="Wingdings" pitchFamily="2" charset="2"/>
              <a:buChar char="w"/>
            </a:pPr>
            <a:r>
              <a:rPr lang="he-IL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מסקנה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r" rtl="1" eaLnBrk="0" hangingPunct="0">
              <a:spcBef>
                <a:spcPct val="20000"/>
              </a:spcBef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EB45-58FA-41DC-B6B1-EF12C6C3C266}" type="slidenum">
              <a:rPr lang="ar-SA"/>
              <a:pPr/>
              <a:t>29</a:t>
            </a:fld>
            <a:endParaRPr lang="en-US"/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928813" y="2146300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938338" y="22098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ym typeface="Symbol" pitchFamily="18" charset="2"/>
              </a:rPr>
              <a:t>3/6</a:t>
            </a:r>
            <a:endParaRPr lang="en-US" sz="2400" b="1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28813" y="3562350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4/5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024063" y="3597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 b="1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409950" y="3556000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7/8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505075" y="3851275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891088" y="3565525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12/13</a:t>
            </a:r>
            <a:endParaRPr lang="en-US" sz="2400" b="1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405188" y="2151063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2/9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4886325" y="2160588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1/10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216150" y="2755900"/>
            <a:ext cx="0" cy="842963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697288" y="2765425"/>
            <a:ext cx="0" cy="842963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178425" y="274320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2424113" y="2600325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095500" y="1749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y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3562350" y="175895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z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029200" y="17684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s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051050" y="4076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x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3557588" y="40544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w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5038725" y="4049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v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514600" y="2492375"/>
            <a:ext cx="923925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3932238" y="2622550"/>
            <a:ext cx="1023937" cy="10287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608263" y="2794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4122738" y="27940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F</a:t>
            </a:r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6386513" y="3589338"/>
            <a:ext cx="590550" cy="576262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14/15</a:t>
            </a:r>
            <a:endParaRPr lang="en-US" sz="2400" b="1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381750" y="2184400"/>
            <a:ext cx="590550" cy="576263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11/16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6602413" y="2798763"/>
            <a:ext cx="0" cy="842962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6534150" y="4073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u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V="1">
            <a:off x="5427663" y="2678113"/>
            <a:ext cx="1023937" cy="10287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6467475" y="1763713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9933"/>
                </a:solidFill>
              </a:rPr>
              <a:t>t</a:t>
            </a: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3981450" y="2487613"/>
            <a:ext cx="923925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2779713" y="37734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3971925" y="3846513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246563" y="3768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5438775" y="3841750"/>
            <a:ext cx="9239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5713413" y="37639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5160963" y="28638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6797675" y="2762250"/>
            <a:ext cx="0" cy="8429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6834188" y="2936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1822450" y="5173663"/>
            <a:ext cx="528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(s (z (y (x x) y) (w w) z) s) (t (v v) (u u) t)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דוגמא למשפט הסוגריים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2209-435F-4106-98F7-6E65E2C8D34B}" type="slidenum">
              <a:rPr lang="ar-SA"/>
              <a:pPr/>
              <a:t>3</a:t>
            </a:fld>
            <a:endParaRPr lang="en-US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539750" y="1571612"/>
            <a:ext cx="74168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rtl="1">
              <a:spcBef>
                <a:spcPct val="4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מסלול</a:t>
            </a:r>
          </a:p>
          <a:p>
            <a:pPr marL="800100" lvl="1" indent="-342900" algn="r" rtl="1">
              <a:spcBef>
                <a:spcPct val="4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סדרה של קדקודים			כאשר		   . </a:t>
            </a:r>
          </a:p>
          <a:p>
            <a:pPr marL="342900" indent="-342900" algn="r" rtl="1">
              <a:spcBef>
                <a:spcPct val="4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מסלול 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פשוט</a:t>
            </a:r>
          </a:p>
          <a:p>
            <a:pPr marL="800100" lvl="1" indent="-342900" algn="r" rtl="1">
              <a:spcBef>
                <a:spcPct val="4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מסלול אשר כל הקדקודים בו מופיעים 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רק פעם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אחת.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מסלולים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3428992" y="2071678"/>
          <a:ext cx="15843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3" name="Equation" r:id="rId3" imgW="812447" imgH="279279" progId="">
                  <p:embed/>
                </p:oleObj>
              </mc:Choice>
              <mc:Fallback>
                <p:oleObj name="Equation" r:id="rId3" imgW="812447" imgH="279279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071678"/>
                        <a:ext cx="15843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1214414" y="2114544"/>
          <a:ext cx="136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4" name="Equation" r:id="rId5" imgW="774364" imgH="253890" progId="">
                  <p:embed/>
                </p:oleObj>
              </mc:Choice>
              <mc:Fallback>
                <p:oleObj name="Equation" r:id="rId5" imgW="774364" imgH="25389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114544"/>
                        <a:ext cx="1368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20" name="Freeform 16"/>
          <p:cNvSpPr>
            <a:spLocks/>
          </p:cNvSpPr>
          <p:nvPr/>
        </p:nvSpPr>
        <p:spPr bwMode="auto">
          <a:xfrm>
            <a:off x="3694113" y="4043363"/>
            <a:ext cx="1570037" cy="2149475"/>
          </a:xfrm>
          <a:custGeom>
            <a:avLst/>
            <a:gdLst/>
            <a:ahLst/>
            <a:cxnLst>
              <a:cxn ang="0">
                <a:pos x="468" y="0"/>
              </a:cxn>
              <a:cxn ang="0">
                <a:pos x="516" y="852"/>
              </a:cxn>
              <a:cxn ang="0">
                <a:pos x="930" y="1296"/>
              </a:cxn>
              <a:cxn ang="0">
                <a:pos x="870" y="504"/>
              </a:cxn>
              <a:cxn ang="0">
                <a:pos x="438" y="804"/>
              </a:cxn>
              <a:cxn ang="0">
                <a:pos x="0" y="480"/>
              </a:cxn>
            </a:cxnLst>
            <a:rect l="0" t="0" r="r" b="b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rgbClr val="FF9933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5132388" y="3957638"/>
            <a:ext cx="463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P</a:t>
            </a:r>
            <a:r>
              <a:rPr lang="en-US" sz="2400" baseline="-2500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23922" name="Freeform 18"/>
          <p:cNvSpPr>
            <a:spLocks/>
          </p:cNvSpPr>
          <p:nvPr/>
        </p:nvSpPr>
        <p:spPr bwMode="auto">
          <a:xfrm>
            <a:off x="4627563" y="3862388"/>
            <a:ext cx="1638300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2" y="396"/>
              </a:cxn>
              <a:cxn ang="0">
                <a:pos x="1032" y="408"/>
              </a:cxn>
            </a:cxnLst>
            <a:rect l="0" t="0" r="r" b="b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3" name="Oval 19"/>
          <p:cNvSpPr>
            <a:spLocks noChangeArrowheads="1"/>
          </p:cNvSpPr>
          <p:nvPr/>
        </p:nvSpPr>
        <p:spPr bwMode="auto">
          <a:xfrm>
            <a:off x="5056188" y="44148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X</a:t>
            </a:r>
          </a:p>
        </p:txBody>
      </p:sp>
      <p:sp>
        <p:nvSpPr>
          <p:cNvPr id="123924" name="Oval 20"/>
          <p:cNvSpPr>
            <a:spLocks noChangeArrowheads="1"/>
          </p:cNvSpPr>
          <p:nvPr/>
        </p:nvSpPr>
        <p:spPr bwMode="auto">
          <a:xfrm>
            <a:off x="3227388" y="44148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U</a:t>
            </a:r>
          </a:p>
        </p:txBody>
      </p:sp>
      <p:sp>
        <p:nvSpPr>
          <p:cNvPr id="123925" name="Oval 21"/>
          <p:cNvSpPr>
            <a:spLocks noChangeArrowheads="1"/>
          </p:cNvSpPr>
          <p:nvPr/>
        </p:nvSpPr>
        <p:spPr bwMode="auto">
          <a:xfrm>
            <a:off x="4141788" y="35004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V</a:t>
            </a:r>
          </a:p>
        </p:txBody>
      </p:sp>
      <p:sp>
        <p:nvSpPr>
          <p:cNvPr id="123926" name="Oval 22"/>
          <p:cNvSpPr>
            <a:spLocks noChangeArrowheads="1"/>
          </p:cNvSpPr>
          <p:nvPr/>
        </p:nvSpPr>
        <p:spPr bwMode="auto">
          <a:xfrm>
            <a:off x="4141788" y="53292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W</a:t>
            </a:r>
          </a:p>
        </p:txBody>
      </p:sp>
      <p:sp>
        <p:nvSpPr>
          <p:cNvPr id="123927" name="Oval 23"/>
          <p:cNvSpPr>
            <a:spLocks noChangeArrowheads="1"/>
          </p:cNvSpPr>
          <p:nvPr/>
        </p:nvSpPr>
        <p:spPr bwMode="auto">
          <a:xfrm>
            <a:off x="6275388" y="44148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Z</a:t>
            </a:r>
          </a:p>
        </p:txBody>
      </p:sp>
      <p:cxnSp>
        <p:nvCxnSpPr>
          <p:cNvPr id="123928" name="AutoShape 24"/>
          <p:cNvCxnSpPr>
            <a:cxnSpLocks noChangeShapeType="1"/>
            <a:stCxn id="123925" idx="3"/>
            <a:endCxn id="123924" idx="7"/>
          </p:cNvCxnSpPr>
          <p:nvPr/>
        </p:nvCxnSpPr>
        <p:spPr bwMode="auto">
          <a:xfrm flipH="1">
            <a:off x="3617913" y="39004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929" name="AutoShape 25"/>
          <p:cNvCxnSpPr>
            <a:cxnSpLocks noChangeShapeType="1"/>
            <a:stCxn id="123926" idx="1"/>
            <a:endCxn id="123924" idx="5"/>
          </p:cNvCxnSpPr>
          <p:nvPr/>
        </p:nvCxnSpPr>
        <p:spPr bwMode="auto">
          <a:xfrm flipH="1" flipV="1">
            <a:off x="3617913" y="48148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930" name="AutoShape 26"/>
          <p:cNvCxnSpPr>
            <a:cxnSpLocks noChangeShapeType="1"/>
            <a:stCxn id="123926" idx="7"/>
            <a:endCxn id="123923" idx="3"/>
          </p:cNvCxnSpPr>
          <p:nvPr/>
        </p:nvCxnSpPr>
        <p:spPr bwMode="auto">
          <a:xfrm flipV="1">
            <a:off x="4532313" y="48148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931" name="AutoShape 27"/>
          <p:cNvCxnSpPr>
            <a:cxnSpLocks noChangeShapeType="1"/>
            <a:stCxn id="123923" idx="6"/>
            <a:endCxn id="123927" idx="2"/>
          </p:cNvCxnSpPr>
          <p:nvPr/>
        </p:nvCxnSpPr>
        <p:spPr bwMode="auto">
          <a:xfrm>
            <a:off x="5522913" y="4643438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932" name="AutoShape 28"/>
          <p:cNvCxnSpPr>
            <a:cxnSpLocks noChangeShapeType="1"/>
            <a:stCxn id="123925" idx="5"/>
            <a:endCxn id="123923" idx="1"/>
          </p:cNvCxnSpPr>
          <p:nvPr/>
        </p:nvCxnSpPr>
        <p:spPr bwMode="auto">
          <a:xfrm>
            <a:off x="4532313" y="39004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933" name="AutoShape 29"/>
          <p:cNvCxnSpPr>
            <a:cxnSpLocks noChangeShapeType="1"/>
            <a:stCxn id="123925" idx="4"/>
            <a:endCxn id="123926" idx="0"/>
          </p:cNvCxnSpPr>
          <p:nvPr/>
        </p:nvCxnSpPr>
        <p:spPr bwMode="auto">
          <a:xfrm>
            <a:off x="4370388" y="3967163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934" name="Oval 30"/>
          <p:cNvSpPr>
            <a:spLocks noChangeArrowheads="1"/>
          </p:cNvSpPr>
          <p:nvPr/>
        </p:nvSpPr>
        <p:spPr bwMode="auto">
          <a:xfrm>
            <a:off x="4897438" y="62436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Y</a:t>
            </a:r>
          </a:p>
        </p:txBody>
      </p:sp>
      <p:cxnSp>
        <p:nvCxnSpPr>
          <p:cNvPr id="123935" name="AutoShape 31"/>
          <p:cNvCxnSpPr>
            <a:cxnSpLocks noChangeShapeType="1"/>
            <a:stCxn id="123926" idx="5"/>
            <a:endCxn id="123934" idx="1"/>
          </p:cNvCxnSpPr>
          <p:nvPr/>
        </p:nvCxnSpPr>
        <p:spPr bwMode="auto">
          <a:xfrm>
            <a:off x="4532313" y="5729288"/>
            <a:ext cx="43180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936" name="AutoShape 32"/>
          <p:cNvCxnSpPr>
            <a:cxnSpLocks noChangeShapeType="1"/>
            <a:stCxn id="123923" idx="4"/>
            <a:endCxn id="123934" idx="0"/>
          </p:cNvCxnSpPr>
          <p:nvPr/>
        </p:nvCxnSpPr>
        <p:spPr bwMode="auto">
          <a:xfrm flipH="1">
            <a:off x="5126038" y="4881563"/>
            <a:ext cx="15875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3617913" y="3738563"/>
            <a:ext cx="3444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a</a:t>
            </a:r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3605213" y="4881563"/>
            <a:ext cx="32543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c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827588" y="3729038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b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4751388" y="4948238"/>
            <a:ext cx="3444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e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065588" y="4262438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d</a:t>
            </a: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4605338" y="5948363"/>
            <a:ext cx="2809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f</a:t>
            </a: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5246688" y="5386388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g</a:t>
            </a:r>
          </a:p>
        </p:txBody>
      </p:sp>
      <p:sp>
        <p:nvSpPr>
          <p:cNvPr id="123944" name="Text Box 40"/>
          <p:cNvSpPr txBox="1">
            <a:spLocks noChangeArrowheads="1"/>
          </p:cNvSpPr>
          <p:nvPr/>
        </p:nvSpPr>
        <p:spPr bwMode="auto">
          <a:xfrm>
            <a:off x="5751513" y="4643438"/>
            <a:ext cx="3524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h</a:t>
            </a:r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3913188" y="4643438"/>
            <a:ext cx="463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ahoma" pitchFamily="34" charset="0"/>
              </a:rPr>
              <a:t>P</a:t>
            </a:r>
            <a:r>
              <a:rPr lang="en-US" sz="2400" baseline="-25000">
                <a:latin typeface="Tahoma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001E-C852-4341-90F9-CC404D40B78D}" type="slidenum">
              <a:rPr lang="ar-SA"/>
              <a:pPr/>
              <a:t>30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משפט המסלול הלבן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2176463"/>
            <a:ext cx="7637462" cy="2038355"/>
          </a:xfrm>
          <a:solidFill>
            <a:srgbClr val="FF9933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r" rtl="1">
              <a:lnSpc>
                <a:spcPct val="80000"/>
              </a:lnSpc>
              <a:buFont typeface="Wingdings" pitchFamily="2" charset="2"/>
              <a:buNone/>
            </a:pPr>
            <a:r>
              <a:rPr lang="he-IL" b="1" u="sng" dirty="0" smtClean="0">
                <a:latin typeface="Times New Roman" pitchFamily="18" charset="0"/>
                <a:cs typeface="Times New Roman" pitchFamily="18" charset="0"/>
              </a:rPr>
              <a:t>משפט</a:t>
            </a:r>
          </a:p>
          <a:p>
            <a:pPr algn="r" rtl="1">
              <a:lnSpc>
                <a:spcPct val="80000"/>
              </a:lnSpc>
              <a:buFont typeface="Wingdings" pitchFamily="2" charset="2"/>
              <a:buNone/>
            </a:pPr>
            <a:endParaRPr lang="he-IL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80000"/>
              </a:lnSpc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בזמן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, קיים מסלול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	u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המורכב כולו מקדקודים לבנים.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2" name="Freeform 4"/>
          <p:cNvSpPr>
            <a:spLocks/>
          </p:cNvSpPr>
          <p:nvPr/>
        </p:nvSpPr>
        <p:spPr bwMode="auto">
          <a:xfrm>
            <a:off x="2214546" y="3214686"/>
            <a:ext cx="38100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  <a:cxn ang="0">
                <a:pos x="144" y="0"/>
              </a:cxn>
              <a:cxn ang="0">
                <a:pos x="240" y="48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F5B5-786A-4FC0-B060-03FADC690F89}" type="slidenum">
              <a:rPr lang="ar-SA"/>
              <a:pPr/>
              <a:t>31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סיווג קשתות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752996"/>
          </a:xfrm>
        </p:spPr>
        <p:txBody>
          <a:bodyPr/>
          <a:lstStyle/>
          <a:p>
            <a:pPr algn="r" rtl="1"/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צלע עץ (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Tree edge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r" rtl="1"/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צלע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אשר דרכה נתגלה הקדקוד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(כלומר, צלע ב-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l-GR" sz="1800" i="1" baseline="-25000" dirty="0">
                <a:latin typeface="Times New Roman" pitchFamily="18" charset="0"/>
                <a:cs typeface="Times New Roman" pitchFamily="18" charset="0"/>
              </a:rPr>
              <a:t> π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/>
            <a:endParaRPr lang="he-IL" sz="2400" b="1" i="1" dirty="0" smtClean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צלע אחורה (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Back edge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r" rtl="1"/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צלע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כאשר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ב-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l-GR" sz="2000" i="1" baseline="-25000" dirty="0">
                <a:latin typeface="Times New Roman" pitchFamily="18" charset="0"/>
                <a:cs typeface="Times New Roman" pitchFamily="18" charset="0"/>
              </a:rPr>
              <a:t> π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.</a:t>
            </a:r>
          </a:p>
          <a:p>
            <a:pPr lvl="1" algn="r" rtl="1"/>
            <a:endParaRPr lang="he-IL" sz="2000" i="1" dirty="0" smtClean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algn="r" rtl="1"/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צלע קדימה (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Forward edge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r" rtl="1"/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צלע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כאשר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אך אינו ב-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l-GR" sz="2000" i="1" baseline="-25000" dirty="0">
                <a:latin typeface="Times New Roman" pitchFamily="18" charset="0"/>
                <a:cs typeface="Times New Roman" pitchFamily="18" charset="0"/>
              </a:rPr>
              <a:t> π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.</a:t>
            </a:r>
          </a:p>
          <a:p>
            <a:pPr lvl="1" algn="r" rtl="1"/>
            <a:endParaRPr lang="he-IL" sz="2000" i="1" dirty="0" smtClean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algn="r" rtl="1"/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Mathematica1"/>
              </a:rPr>
              <a:t>צלע חוצה (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Mathematica1"/>
              </a:rPr>
              <a:t>Cross edge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Mathematica1"/>
              </a:rPr>
              <a:t>)</a:t>
            </a:r>
            <a:endParaRPr lang="en-US" sz="2400" b="1" i="1" dirty="0" smtClean="0">
              <a:solidFill>
                <a:srgbClr val="FF9933"/>
              </a:solidFill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lvl="1" algn="r" rtl="1"/>
            <a:r>
              <a:rPr lang="he-IL" sz="20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כל צלע אחרת (יכולה לחבר בין קדקודים באותו עץ עומק, או בין קדקודים בעצי עומק שונים).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11A1-7503-4F56-813A-3EBC49A34BBC}" type="slidenum">
              <a:rPr lang="ar-SA"/>
              <a:pPr/>
              <a:t>32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סיווג צלעות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257559"/>
          </a:xfrm>
        </p:spPr>
        <p:txBody>
          <a:bodyPr/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אפשר לסווג כל קשת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כאשר מגלים אותה בפעם הראשונה בהרצת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הסיווג נעשה על בסיס צבעו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לבן- צלע עץ.</a:t>
            </a: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אפור- צלע אחורה.</a:t>
            </a: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שחור- צלע קדימה או צלע חוצה.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25DB-98C7-4160-AF89-FADE3492E173}" type="slidenum">
              <a:rPr lang="ar-SA"/>
              <a:pPr/>
              <a:t>33</a:t>
            </a:fld>
            <a:endParaRPr lang="en-US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27038" y="1844675"/>
            <a:ext cx="8321675" cy="1200329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r" rtl="1" eaLnBrk="0" hangingPunct="0"/>
            <a:r>
              <a:rPr lang="he-IL" sz="2400" b="1" u="sng" dirty="0" smtClean="0">
                <a:latin typeface="Times New Roman" pitchFamily="18" charset="0"/>
                <a:cs typeface="Times New Roman" pitchFamily="18" charset="0"/>
              </a:rPr>
              <a:t>משפט:</a:t>
            </a:r>
          </a:p>
          <a:p>
            <a:pPr algn="r" rtl="1"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בהרצת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על גרף לא מכוון, מתקבלות רק צלעות עץ וצלעות אחורה. לא מתקבלות צלעות קדימה או צלעות חוצות.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792163" y="3284538"/>
            <a:ext cx="802798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הוכחה:</a:t>
            </a:r>
          </a:p>
          <a:p>
            <a:pPr algn="r" rt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תהי צלע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 ב.ה.כ. נניח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 אזי,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יתגלה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ויסויים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לפני ש-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יסויים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אם על הצלע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עוברים קודם בכיוון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אזי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הוא לבן עד אותו זמן, ולכן הצלע היא הצלע עץ.</a:t>
            </a:r>
          </a:p>
          <a:p>
            <a:pPr algn="r" rt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אם על הצלע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עוברים קודם בכיוון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אזי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עדיין אפור בזמן זה, ולכן הצלע היא צלע אחורה.</a:t>
            </a:r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סיווג צלעות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E645-187E-432B-9DE1-80252F500EF5}" type="slidenum">
              <a:rPr lang="ar-SA"/>
              <a:pPr/>
              <a:t>34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latin typeface="Times New Roman" pitchFamily="18" charset="0"/>
                <a:cs typeface="Times New Roman" pitchFamily="18" charset="0"/>
              </a:rPr>
              <a:t>Directed Acyclic Graph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DAG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e-IL" dirty="0" smtClean="0">
                <a:latin typeface="Times New Roman" pitchFamily="18" charset="0"/>
                <a:cs typeface="Times New Roman" pitchFamily="18" charset="0"/>
              </a:rPr>
            </a:br>
            <a:r>
              <a:rPr lang="he-IL" dirty="0" err="1" smtClean="0">
                <a:latin typeface="Times New Roman" pitchFamily="18" charset="0"/>
                <a:cs typeface="Times New Roman" pitchFamily="18" charset="0"/>
              </a:rPr>
              <a:t>גמ"ל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- גרף מכוון ללא מעגלים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50" name="Picture 6" descr="imag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5174" y="2643182"/>
            <a:ext cx="3716418" cy="2214578"/>
          </a:xfrm>
          <a:prstGeom prst="rect">
            <a:avLst/>
          </a:prstGeom>
          <a:noFill/>
        </p:spPr>
      </p:pic>
      <p:pic>
        <p:nvPicPr>
          <p:cNvPr id="152578" name="Picture 2" descr="cartoon illustration of dromedary camel for coloring book Stock Photo - 98416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7" y="2714620"/>
            <a:ext cx="3393305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0C7A-7D2D-4051-8576-5944E8DF3D4F}" type="slidenum">
              <a:rPr lang="ar-SA"/>
              <a:pPr/>
              <a:t>35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122629"/>
            <a:ext cx="7729566" cy="2949577"/>
          </a:xfrm>
        </p:spPr>
        <p:txBody>
          <a:bodyPr/>
          <a:lstStyle/>
          <a:p>
            <a:pPr algn="r" rtl="1">
              <a:buFont typeface="Wingdings" pitchFamily="2" charset="2"/>
              <a:buNone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הוכחה:</a:t>
            </a:r>
          </a:p>
          <a:p>
            <a:pPr algn="r" rt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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בדרך השלילה, נניח שכן קיימת צלע אחורה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 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אזי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הוא אב קדמון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ביער עצי העומק.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לכן, ישנו מסלול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כך ש-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	u	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הינו מעגל, בסתירה לנתון.</a:t>
            </a: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sz="2400" u="sng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85785" y="1643050"/>
            <a:ext cx="7858181" cy="1200329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r" rtl="1" eaLnBrk="0" hangingPunct="0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למה</a:t>
            </a:r>
          </a:p>
          <a:p>
            <a:pPr algn="r" rtl="1"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גרף מכוון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ללא מעגלים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הרצת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לא מניבה צלעות אחורה.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>
            <a:off x="5857884" y="4857760"/>
            <a:ext cx="38100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  <a:cxn ang="0">
                <a:pos x="144" y="0"/>
              </a:cxn>
              <a:cxn ang="0">
                <a:pos x="240" y="48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3143240" y="4857760"/>
            <a:ext cx="642942" cy="112396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  <a:cxn ang="0">
                <a:pos x="144" y="0"/>
              </a:cxn>
              <a:cxn ang="0">
                <a:pos x="240" y="48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143000" y="516572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i="1" dirty="0">
                <a:latin typeface="+mj-lt"/>
              </a:rPr>
              <a:t>v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209800" y="516572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3352800" y="516572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4495800" y="5165725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i="1" dirty="0">
                <a:latin typeface="+mj-lt"/>
              </a:rPr>
              <a:t>u</a:t>
            </a:r>
          </a:p>
        </p:txBody>
      </p:sp>
      <p:cxnSp>
        <p:nvCxnSpPr>
          <p:cNvPr id="58380" name="AutoShape 12"/>
          <p:cNvCxnSpPr>
            <a:cxnSpLocks noChangeShapeType="1"/>
            <a:stCxn id="58376" idx="6"/>
            <a:endCxn id="58377" idx="2"/>
          </p:cNvCxnSpPr>
          <p:nvPr/>
        </p:nvCxnSpPr>
        <p:spPr bwMode="auto">
          <a:xfrm>
            <a:off x="1524000" y="5356225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58381" name="AutoShape 13"/>
          <p:cNvCxnSpPr>
            <a:cxnSpLocks noChangeShapeType="1"/>
            <a:stCxn id="58377" idx="6"/>
            <a:endCxn id="58378" idx="2"/>
          </p:cNvCxnSpPr>
          <p:nvPr/>
        </p:nvCxnSpPr>
        <p:spPr bwMode="auto">
          <a:xfrm>
            <a:off x="2590800" y="535622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58382" name="AutoShape 14"/>
          <p:cNvCxnSpPr>
            <a:cxnSpLocks noChangeShapeType="1"/>
            <a:stCxn id="58378" idx="6"/>
            <a:endCxn id="58379" idx="2"/>
          </p:cNvCxnSpPr>
          <p:nvPr/>
        </p:nvCxnSpPr>
        <p:spPr bwMode="auto">
          <a:xfrm>
            <a:off x="3733800" y="535622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58383" name="AutoShape 15"/>
          <p:cNvCxnSpPr>
            <a:cxnSpLocks noChangeShapeType="1"/>
            <a:stCxn id="58379" idx="4"/>
            <a:endCxn id="58376" idx="4"/>
          </p:cNvCxnSpPr>
          <p:nvPr/>
        </p:nvCxnSpPr>
        <p:spPr bwMode="auto">
          <a:xfrm rot="5400000">
            <a:off x="3009106" y="3871119"/>
            <a:ext cx="1588" cy="3352800"/>
          </a:xfrm>
          <a:prstGeom prst="curved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819400" y="5702300"/>
            <a:ext cx="35618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FF6600"/>
                </a:solidFill>
                <a:latin typeface="+mj-lt"/>
              </a:rPr>
              <a:t>B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algn="r" rtl="1"/>
            <a:r>
              <a:rPr lang="he-IL" dirty="0" err="1" smtClean="0">
                <a:latin typeface="Times New Roman" pitchFamily="18" charset="0"/>
                <a:cs typeface="Times New Roman" pitchFamily="18" charset="0"/>
              </a:rPr>
              <a:t>איפיון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מחבר חץ ישר 21"/>
          <p:cNvCxnSpPr/>
          <p:nvPr/>
        </p:nvCxnSpPr>
        <p:spPr>
          <a:xfrm>
            <a:off x="4071934" y="492919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3" grpId="0" animBg="1"/>
      <p:bldP spid="58374" grpId="0" animBg="1"/>
      <p:bldP spid="58375" grpId="0" animBg="1"/>
      <p:bldP spid="58376" grpId="0" animBg="1"/>
      <p:bldP spid="58377" grpId="0" animBg="1"/>
      <p:bldP spid="58378" grpId="0" animBg="1"/>
      <p:bldP spid="58379" grpId="0" animBg="1"/>
      <p:bldP spid="583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00100" y="3000372"/>
            <a:ext cx="772956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המשך הוכחה: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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he-I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: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</a:br>
            <a:r>
              <a:rPr kumimoji="0" lang="he-I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בדרך השלילה, נניח שכן קיים מעגל</a:t>
            </a:r>
            <a:r>
              <a:rPr kumimoji="0" lang="he-I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he-I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he-IL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בגרף</a:t>
            </a:r>
            <a:r>
              <a:rPr kumimoji="0" lang="he-I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he-IL" sz="24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. נסמן ב-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he-IL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את הקדקוד הראשון שנתגלה במעגל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כאשר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u,v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היא הצלע שלפני קדקוד זה במעגל.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בזמן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הקדקודים של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יוצרים מסלול לבן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	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342900" lvl="0" indent="-342900" algn="r" rtl="1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kumimoji="0" lang="he-I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לפי משפט המסלול הלבן, </a:t>
            </a:r>
            <a:r>
              <a:rPr kumimoji="0" lang="en-US" sz="2400" b="0" i="1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kumimoji="0" lang="he-IL" sz="2400" b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הוא צאצא של </a:t>
            </a:r>
            <a:r>
              <a:rPr kumimoji="0" lang="en-US" sz="2400" b="0" i="1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he-IL" sz="2400" b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ביער עצי העומק.</a:t>
            </a:r>
            <a:r>
              <a:rPr kumimoji="0" lang="en-US" sz="2400" b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kumimoji="0" lang="en-US" sz="2400" b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kumimoji="0" lang="he-IL" sz="2400" b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לכן,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u,v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היא צלע אחורה, בסתירה לנתון.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F1D7-B276-49C1-A0B0-9E43A6742EE8}" type="slidenum">
              <a:rPr lang="ar-SA"/>
              <a:pPr/>
              <a:t>36</a:t>
            </a:fld>
            <a:endParaRPr lang="en-US"/>
          </a:p>
        </p:txBody>
      </p:sp>
      <p:sp>
        <p:nvSpPr>
          <p:cNvPr id="59398" name="Freeform 6"/>
          <p:cNvSpPr>
            <a:spLocks/>
          </p:cNvSpPr>
          <p:nvPr/>
        </p:nvSpPr>
        <p:spPr bwMode="auto">
          <a:xfrm>
            <a:off x="2966864" y="5157192"/>
            <a:ext cx="38100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  <a:cxn ang="0">
                <a:pos x="144" y="0"/>
              </a:cxn>
              <a:cxn ang="0">
                <a:pos x="240" y="48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123820" y="5786454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i="1" dirty="0">
                <a:latin typeface="+mj-lt"/>
              </a:rPr>
              <a:t>v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1190620" y="5786454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333620" y="5786454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476620" y="5786454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i="1" dirty="0">
                <a:latin typeface="+mj-lt"/>
              </a:rPr>
              <a:t>u</a:t>
            </a:r>
          </a:p>
        </p:txBody>
      </p:sp>
      <p:cxnSp>
        <p:nvCxnSpPr>
          <p:cNvPr id="59403" name="AutoShape 11"/>
          <p:cNvCxnSpPr>
            <a:cxnSpLocks noChangeShapeType="1"/>
            <a:stCxn id="59399" idx="6"/>
            <a:endCxn id="59400" idx="2"/>
          </p:cNvCxnSpPr>
          <p:nvPr/>
        </p:nvCxnSpPr>
        <p:spPr bwMode="auto">
          <a:xfrm>
            <a:off x="504820" y="5976954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59404" name="AutoShape 12"/>
          <p:cNvCxnSpPr>
            <a:cxnSpLocks noChangeShapeType="1"/>
            <a:stCxn id="59400" idx="6"/>
            <a:endCxn id="59401" idx="2"/>
          </p:cNvCxnSpPr>
          <p:nvPr/>
        </p:nvCxnSpPr>
        <p:spPr bwMode="auto">
          <a:xfrm>
            <a:off x="1571620" y="5976954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59405" name="AutoShape 13"/>
          <p:cNvCxnSpPr>
            <a:cxnSpLocks noChangeShapeType="1"/>
            <a:stCxn id="59401" idx="6"/>
            <a:endCxn id="59402" idx="2"/>
          </p:cNvCxnSpPr>
          <p:nvPr/>
        </p:nvCxnSpPr>
        <p:spPr bwMode="auto">
          <a:xfrm>
            <a:off x="2714620" y="5976954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59406" name="AutoShape 14"/>
          <p:cNvCxnSpPr>
            <a:cxnSpLocks noChangeShapeType="1"/>
            <a:stCxn id="59402" idx="4"/>
            <a:endCxn id="59399" idx="4"/>
          </p:cNvCxnSpPr>
          <p:nvPr/>
        </p:nvCxnSpPr>
        <p:spPr bwMode="auto">
          <a:xfrm rot="5400000">
            <a:off x="1989926" y="4491848"/>
            <a:ext cx="1587" cy="3352800"/>
          </a:xfrm>
          <a:prstGeom prst="curved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800220" y="6369066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FF6600"/>
                </a:solidFill>
                <a:latin typeface="+mj-lt"/>
              </a:rPr>
              <a:t>B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algn="r" rtl="1"/>
            <a:r>
              <a:rPr lang="he-IL" dirty="0" err="1" smtClean="0">
                <a:latin typeface="Times New Roman" pitchFamily="18" charset="0"/>
                <a:cs typeface="Times New Roman" pitchFamily="18" charset="0"/>
              </a:rPr>
              <a:t>איפיון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85785" y="1643050"/>
            <a:ext cx="7858181" cy="1200329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r" rtl="1" eaLnBrk="0" hangingPunct="0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למה</a:t>
            </a:r>
          </a:p>
          <a:p>
            <a:pPr algn="r" rtl="1"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גרף מכוון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ללא מעגלים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הרצת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לא מניבה צלעות אחורה.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9398" grpId="0" animBg="1"/>
      <p:bldP spid="59399" grpId="0" animBg="1"/>
      <p:bldP spid="59400" grpId="0" animBg="1"/>
      <p:bldP spid="59401" grpId="0" animBg="1"/>
      <p:bldP spid="59402" grpId="0" animBg="1"/>
      <p:bldP spid="59407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37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868" y="3214687"/>
            <a:ext cx="5072098" cy="3357586"/>
          </a:xfrm>
          <a:prstGeom prst="rect">
            <a:avLst/>
          </a:prstGeom>
        </p:spPr>
        <p:txBody>
          <a:bodyPr/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נשים לב: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60000"/>
              <a:buFont typeface="Wingdings" pitchFamily="2" charset="2"/>
              <a:buChar char="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ייתכן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400" b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&lt;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גם אם אין צלע מ-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ל-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מתוך הטרנזיטיביות של יחס סדר. למשל, בגרף משמאל, מתקיים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a&lt;e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למרות ש-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a,e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)E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60000"/>
              <a:buFont typeface="Wingdings" pitchFamily="2" charset="2"/>
              <a:buChar char="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זהו יחס סדר </a:t>
            </a:r>
            <a:r>
              <a:rPr lang="he-IL" sz="2400" b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חלקי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 למשל, בגרף משמאל, עבור הקדקודים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ו-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לא מתקיים לא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a&lt;c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ולא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c&lt;a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he-IL" sz="2400" b="1" kern="0" dirty="0" smtClean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יחס סדר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7" name="קבוצה 26"/>
          <p:cNvGrpSpPr/>
          <p:nvPr/>
        </p:nvGrpSpPr>
        <p:grpSpPr>
          <a:xfrm>
            <a:off x="857224" y="3929066"/>
            <a:ext cx="2401999" cy="1922514"/>
            <a:chOff x="2678113" y="1855788"/>
            <a:chExt cx="3564765" cy="2853169"/>
          </a:xfrm>
          <a:solidFill>
            <a:srgbClr val="FFC000"/>
          </a:solidFill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2678113" y="2303463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678113" y="3719513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159250" y="3713163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254375" y="4008438"/>
              <a:ext cx="92392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0388" y="3722688"/>
              <a:ext cx="590550" cy="57626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154488" y="2308225"/>
              <a:ext cx="590550" cy="57626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5635625" y="2317750"/>
              <a:ext cx="590550" cy="57626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65450" y="2881313"/>
              <a:ext cx="0" cy="8429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46588" y="2890838"/>
              <a:ext cx="0" cy="8429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927725" y="2900363"/>
              <a:ext cx="0" cy="8429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173413" y="2757488"/>
              <a:ext cx="1023937" cy="10287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844799" y="1855788"/>
              <a:ext cx="464378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311650" y="1865313"/>
              <a:ext cx="483410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778500" y="1874838"/>
              <a:ext cx="464378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811462" y="4151312"/>
              <a:ext cx="483410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306888" y="4160838"/>
              <a:ext cx="464378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e</a:t>
              </a:r>
              <a:endParaRPr lang="en-US" b="1" dirty="0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5788024" y="4156074"/>
              <a:ext cx="388251" cy="548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263900" y="2617788"/>
              <a:ext cx="92392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681538" y="2779713"/>
              <a:ext cx="1023937" cy="10287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26" name="AutoShape 23"/>
            <p:cNvCxnSpPr>
              <a:cxnSpLocks noChangeShapeType="1"/>
              <a:stCxn id="11" idx="7"/>
              <a:endCxn id="11" idx="5"/>
            </p:cNvCxnSpPr>
            <p:nvPr/>
          </p:nvCxnSpPr>
          <p:spPr bwMode="auto">
            <a:xfrm rot="5400000" flipV="1">
              <a:off x="5927726" y="4010025"/>
              <a:ext cx="436562" cy="1587"/>
            </a:xfrm>
            <a:prstGeom prst="curvedConnector5">
              <a:avLst>
                <a:gd name="adj1" fmla="val -68366"/>
                <a:gd name="adj2" fmla="val 46200000"/>
                <a:gd name="adj3" fmla="val 168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" name="מלבן 27"/>
          <p:cNvSpPr/>
          <p:nvPr/>
        </p:nvSpPr>
        <p:spPr>
          <a:xfrm>
            <a:off x="1214414" y="1714488"/>
            <a:ext cx="74295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err="1" smtClean="0">
                <a:latin typeface="Times New Roman" pitchFamily="18" charset="0"/>
                <a:cs typeface="Times New Roman" pitchFamily="18" charset="0"/>
              </a:rPr>
              <a:t>בהנתן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גרף מכוון ללא מעגלים (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, ניתן להגדיר </a:t>
            </a:r>
            <a:r>
              <a:rPr lang="he-IL" sz="2400" b="1" kern="0" dirty="0" smtClean="0">
                <a:latin typeface="Times New Roman" pitchFamily="18" charset="0"/>
                <a:cs typeface="Times New Roman" pitchFamily="18" charset="0"/>
              </a:rPr>
              <a:t>יחס סדר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&lt;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על הקדקודים באופן הבא: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	אם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E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אז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&lt;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844" y="5929330"/>
            <a:ext cx="3773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b="1" dirty="0" smtClean="0">
                <a:solidFill>
                  <a:srgbClr val="C00000"/>
                </a:solidFill>
                <a:latin typeface="Guttman Yad-Brush" pitchFamily="2" charset="-79"/>
                <a:cs typeface="Guttman Yad-Brush" pitchFamily="2" charset="-79"/>
              </a:rPr>
              <a:t>מדוע הגדרת יחס סדר כזה תקפה רק עבור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Guttman Yad-Brush" pitchFamily="2" charset="-79"/>
              </a:rPr>
              <a:t>DAG</a:t>
            </a:r>
            <a:r>
              <a:rPr lang="he-IL" sz="2000" b="1" dirty="0" smtClean="0">
                <a:solidFill>
                  <a:srgbClr val="C00000"/>
                </a:solidFill>
                <a:latin typeface="Guttman Yad-Brush" pitchFamily="2" charset="-79"/>
                <a:cs typeface="Guttman Yad-Brush" pitchFamily="2" charset="-79"/>
              </a:rPr>
              <a:t>?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Guttman Yad-Brush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38</a:t>
            </a:fld>
            <a:endParaRPr lang="en-US"/>
          </a:p>
        </p:txBody>
      </p:sp>
      <p:sp>
        <p:nvSpPr>
          <p:cNvPr id="3" name="מלבן 2"/>
          <p:cNvSpPr/>
          <p:nvPr/>
        </p:nvSpPr>
        <p:spPr>
          <a:xfrm>
            <a:off x="785786" y="1857364"/>
            <a:ext cx="79296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המטרה: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למיין (לסדר) את הקדקודים של גרף נתון (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), כך שהסדר המושרה על ידי הצלעות, יישמר.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	כלומר, רוצים להפוך את יחס הסדר החלקי ליחס סדר </a:t>
            </a:r>
            <a:r>
              <a:rPr lang="he-IL" sz="2400" b="1" kern="0" dirty="0" smtClean="0">
                <a:latin typeface="Times New Roman" pitchFamily="18" charset="0"/>
                <a:cs typeface="Times New Roman" pitchFamily="18" charset="0"/>
              </a:rPr>
              <a:t>מלא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- שנוכל עבור כל שני קדקודים 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kern="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, לומר או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u&lt;v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או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v&lt;u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he-IL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he-IL" sz="2400" b="1" kern="0" dirty="0" smtClean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קלט: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b="1" kern="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פלט: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רשימה ליניארית של כל הקדקודים ב-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, הממוינת לפי יחס סדר מלא שהוא הרחבה של יחס הסדר החלקי המושרה על ידי הצלעות ב-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המטרה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שימוש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785786" y="1500174"/>
            <a:ext cx="792961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בהינתן רשימת מטלות לביצוע, כאשר עבור חלקן נתונים אילוצי קדימות, אפשר לתאר זאת על ידי גרף: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8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קדקודים = מטלות</a:t>
            </a:r>
          </a:p>
          <a:p>
            <a:pPr marL="800100" lvl="1" indent="-342900" algn="r" rtl="1">
              <a:spcBef>
                <a:spcPct val="20000"/>
              </a:spcBef>
              <a:buClr>
                <a:srgbClr val="FFC000"/>
              </a:buClr>
              <a:buSzPct val="8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צלעות = לפי אילוצי קדימות</a:t>
            </a:r>
          </a:p>
          <a:p>
            <a:pPr marL="342900" indent="-342900" algn="r" rtl="1">
              <a:spcBef>
                <a:spcPct val="20000"/>
              </a:spcBef>
              <a:buClr>
                <a:srgbClr val="B2B2B2"/>
              </a:buClr>
              <a:buSzPct val="90000"/>
              <a:buFont typeface="Wingdings" pitchFamily="2" charset="2"/>
              <a:buChar char="n"/>
              <a:defRPr/>
            </a:pP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נרצה לקבל סדר ביצוע עבור כל המטלות, כך שהאילוצים יישמרו </a:t>
            </a:r>
            <a:r>
              <a:rPr lang="he-IL" sz="2000" kern="0" dirty="0" smtClean="0">
                <a:latin typeface="Times New Roman" pitchFamily="18" charset="0"/>
                <a:cs typeface="Times New Roman" pitchFamily="18" charset="0"/>
              </a:rPr>
              <a:t>(כמובן שנוכל לעשות זאת רק אם הגרף המתקבל הוא 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2000" kern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קבוצה 23"/>
          <p:cNvGrpSpPr/>
          <p:nvPr/>
        </p:nvGrpSpPr>
        <p:grpSpPr>
          <a:xfrm>
            <a:off x="4429124" y="4003492"/>
            <a:ext cx="3857652" cy="2711656"/>
            <a:chOff x="2066925" y="2205038"/>
            <a:chExt cx="5049838" cy="3549679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44975" y="2205038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B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370513" y="3303588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E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335588" y="2228850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/>
                <a:t>D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599113" y="2692400"/>
              <a:ext cx="0" cy="606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22613" y="3313113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/>
                <a:t>C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087688" y="2238375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A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351213" y="2701925"/>
              <a:ext cx="0" cy="606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578225" y="2462213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606800" y="2663825"/>
              <a:ext cx="823913" cy="82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387850" y="5238780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C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6611938" y="5272117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E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5478462" y="5262593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D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066925" y="5278467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 dirty="0"/>
                <a:t>A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230563" y="5272117"/>
              <a:ext cx="504825" cy="47625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400" b="1"/>
                <a:t>B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721100" y="5495955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87625" y="5505480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959475" y="5505480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2416175" y="4992718"/>
              <a:ext cx="2135188" cy="274638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363" y="46"/>
                </a:cxn>
                <a:cxn ang="0">
                  <a:pos x="927" y="18"/>
                </a:cxn>
                <a:cxn ang="0">
                  <a:pos x="1345" y="155"/>
                </a:cxn>
              </a:cxnLst>
              <a:rect l="0" t="0" r="r" b="b"/>
              <a:pathLst>
                <a:path w="1345" h="173">
                  <a:moveTo>
                    <a:pt x="0" y="173"/>
                  </a:moveTo>
                  <a:cubicBezTo>
                    <a:pt x="104" y="122"/>
                    <a:pt x="209" y="72"/>
                    <a:pt x="363" y="46"/>
                  </a:cubicBezTo>
                  <a:cubicBezTo>
                    <a:pt x="517" y="20"/>
                    <a:pt x="763" y="0"/>
                    <a:pt x="927" y="18"/>
                  </a:cubicBezTo>
                  <a:cubicBezTo>
                    <a:pt x="1091" y="36"/>
                    <a:pt x="1218" y="95"/>
                    <a:pt x="1345" y="1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572000" y="3496470"/>
              <a:ext cx="0" cy="12954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714348" y="4143380"/>
            <a:ext cx="3286148" cy="2571768"/>
            <a:chOff x="714348" y="4143380"/>
            <a:chExt cx="3286148" cy="2571768"/>
          </a:xfrm>
        </p:grpSpPr>
        <p:grpSp>
          <p:nvGrpSpPr>
            <p:cNvPr id="44" name="קבוצה 43"/>
            <p:cNvGrpSpPr/>
            <p:nvPr/>
          </p:nvGrpSpPr>
          <p:grpSpPr>
            <a:xfrm>
              <a:off x="714348" y="4143380"/>
              <a:ext cx="3286148" cy="2571768"/>
              <a:chOff x="714348" y="4143380"/>
              <a:chExt cx="3286148" cy="2571768"/>
            </a:xfrm>
          </p:grpSpPr>
          <p:sp>
            <p:nvSpPr>
              <p:cNvPr id="25" name="מלבן מעוגל 24"/>
              <p:cNvSpPr/>
              <p:nvPr/>
            </p:nvSpPr>
            <p:spPr>
              <a:xfrm>
                <a:off x="714348" y="4143380"/>
                <a:ext cx="3286148" cy="25717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 rtl="1"/>
                <a:r>
                  <a:rPr lang="he-IL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מיונים אפשריים נוספים:</a:t>
                </a: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r" rtl="1"/>
                <a:endParaRPr lang="he-IL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rtl="1"/>
                <a:r>
                  <a:rPr lang="he-IL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ועוד...</a:t>
                </a:r>
                <a:endPara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1" name="קבוצה 30"/>
              <p:cNvGrpSpPr/>
              <p:nvPr/>
            </p:nvGrpSpPr>
            <p:grpSpPr>
              <a:xfrm>
                <a:off x="1285852" y="4786322"/>
                <a:ext cx="2177500" cy="292757"/>
                <a:chOff x="894302" y="4568976"/>
                <a:chExt cx="2706020" cy="363815"/>
              </a:xfrm>
            </p:grpSpPr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2054490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B</a:t>
                  </a:r>
                  <a:endParaRPr lang="en-US" sz="1200" b="1" dirty="0"/>
                </a:p>
              </p:txBody>
            </p:sp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auto">
                <a:xfrm>
                  <a:off x="3214678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/>
                    <a:t>E</a:t>
                  </a:r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auto">
                <a:xfrm>
                  <a:off x="2634584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C</a:t>
                  </a:r>
                  <a:endParaRPr lang="en-US" sz="1200" b="1" dirty="0"/>
                </a:p>
              </p:txBody>
            </p:sp>
            <p:sp>
              <p:nvSpPr>
                <p:cNvPr id="29" name="Oval 17"/>
                <p:cNvSpPr>
                  <a:spLocks noChangeArrowheads="1"/>
                </p:cNvSpPr>
                <p:nvPr/>
              </p:nvSpPr>
              <p:spPr bwMode="auto">
                <a:xfrm>
                  <a:off x="894302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/>
                    <a:t>A</a:t>
                  </a:r>
                </a:p>
              </p:txBody>
            </p:sp>
            <p:sp>
              <p:nvSpPr>
                <p:cNvPr id="30" name="Oval 18"/>
                <p:cNvSpPr>
                  <a:spLocks noChangeArrowheads="1"/>
                </p:cNvSpPr>
                <p:nvPr/>
              </p:nvSpPr>
              <p:spPr bwMode="auto">
                <a:xfrm>
                  <a:off x="1474396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D</a:t>
                  </a:r>
                  <a:endParaRPr lang="en-US" sz="1200" b="1" dirty="0"/>
                </a:p>
              </p:txBody>
            </p:sp>
          </p:grpSp>
          <p:grpSp>
            <p:nvGrpSpPr>
              <p:cNvPr id="32" name="קבוצה 31"/>
              <p:cNvGrpSpPr/>
              <p:nvPr/>
            </p:nvGrpSpPr>
            <p:grpSpPr>
              <a:xfrm>
                <a:off x="1285852" y="5279383"/>
                <a:ext cx="2177500" cy="292757"/>
                <a:chOff x="894302" y="4568976"/>
                <a:chExt cx="2706020" cy="363815"/>
              </a:xfrm>
            </p:grpSpPr>
            <p:sp>
              <p:nvSpPr>
                <p:cNvPr id="33" name="Oval 14"/>
                <p:cNvSpPr>
                  <a:spLocks noChangeArrowheads="1"/>
                </p:cNvSpPr>
                <p:nvPr/>
              </p:nvSpPr>
              <p:spPr bwMode="auto">
                <a:xfrm>
                  <a:off x="2054490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B</a:t>
                  </a:r>
                  <a:endParaRPr lang="en-US" sz="1200" b="1" dirty="0"/>
                </a:p>
              </p:txBody>
            </p:sp>
            <p:sp>
              <p:nvSpPr>
                <p:cNvPr id="34" name="Oval 15"/>
                <p:cNvSpPr>
                  <a:spLocks noChangeArrowheads="1"/>
                </p:cNvSpPr>
                <p:nvPr/>
              </p:nvSpPr>
              <p:spPr bwMode="auto">
                <a:xfrm>
                  <a:off x="3214678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C</a:t>
                  </a:r>
                  <a:endParaRPr lang="en-US" sz="1200" b="1" dirty="0"/>
                </a:p>
              </p:txBody>
            </p:sp>
            <p:sp>
              <p:nvSpPr>
                <p:cNvPr id="35" name="Oval 16"/>
                <p:cNvSpPr>
                  <a:spLocks noChangeArrowheads="1"/>
                </p:cNvSpPr>
                <p:nvPr/>
              </p:nvSpPr>
              <p:spPr bwMode="auto">
                <a:xfrm>
                  <a:off x="2634584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E</a:t>
                  </a:r>
                  <a:endParaRPr lang="en-US" sz="1200" b="1" dirty="0"/>
                </a:p>
              </p:txBody>
            </p:sp>
            <p:sp>
              <p:nvSpPr>
                <p:cNvPr id="36" name="Oval 17"/>
                <p:cNvSpPr>
                  <a:spLocks noChangeArrowheads="1"/>
                </p:cNvSpPr>
                <p:nvPr/>
              </p:nvSpPr>
              <p:spPr bwMode="auto">
                <a:xfrm>
                  <a:off x="894302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D</a:t>
                  </a:r>
                  <a:endParaRPr lang="en-US" sz="1200" b="1" dirty="0"/>
                </a:p>
              </p:txBody>
            </p:sp>
            <p:sp>
              <p:nvSpPr>
                <p:cNvPr id="37" name="Oval 18"/>
                <p:cNvSpPr>
                  <a:spLocks noChangeArrowheads="1"/>
                </p:cNvSpPr>
                <p:nvPr/>
              </p:nvSpPr>
              <p:spPr bwMode="auto">
                <a:xfrm>
                  <a:off x="1474396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A</a:t>
                  </a:r>
                  <a:endParaRPr lang="en-US" sz="1200" b="1" dirty="0"/>
                </a:p>
              </p:txBody>
            </p:sp>
          </p:grpSp>
          <p:grpSp>
            <p:nvGrpSpPr>
              <p:cNvPr id="38" name="קבוצה 37"/>
              <p:cNvGrpSpPr/>
              <p:nvPr/>
            </p:nvGrpSpPr>
            <p:grpSpPr>
              <a:xfrm>
                <a:off x="1285852" y="5779449"/>
                <a:ext cx="2177500" cy="292757"/>
                <a:chOff x="894302" y="4568976"/>
                <a:chExt cx="2706020" cy="363815"/>
              </a:xfrm>
            </p:grpSpPr>
            <p:sp>
              <p:nvSpPr>
                <p:cNvPr id="39" name="Oval 14"/>
                <p:cNvSpPr>
                  <a:spLocks noChangeArrowheads="1"/>
                </p:cNvSpPr>
                <p:nvPr/>
              </p:nvSpPr>
              <p:spPr bwMode="auto">
                <a:xfrm>
                  <a:off x="2054490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A</a:t>
                  </a:r>
                  <a:endParaRPr lang="en-US" sz="1200" b="1" dirty="0"/>
                </a:p>
              </p:txBody>
            </p:sp>
            <p:sp>
              <p:nvSpPr>
                <p:cNvPr id="40" name="Oval 15"/>
                <p:cNvSpPr>
                  <a:spLocks noChangeArrowheads="1"/>
                </p:cNvSpPr>
                <p:nvPr/>
              </p:nvSpPr>
              <p:spPr bwMode="auto">
                <a:xfrm>
                  <a:off x="3214678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C</a:t>
                  </a:r>
                  <a:endParaRPr lang="en-US" sz="1200" b="1" dirty="0"/>
                </a:p>
              </p:txBody>
            </p:sp>
            <p:sp>
              <p:nvSpPr>
                <p:cNvPr id="41" name="Oval 16"/>
                <p:cNvSpPr>
                  <a:spLocks noChangeArrowheads="1"/>
                </p:cNvSpPr>
                <p:nvPr/>
              </p:nvSpPr>
              <p:spPr bwMode="auto">
                <a:xfrm>
                  <a:off x="2634584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B</a:t>
                  </a:r>
                  <a:endParaRPr lang="en-US" sz="1200" b="1" dirty="0"/>
                </a:p>
              </p:txBody>
            </p:sp>
            <p:sp>
              <p:nvSpPr>
                <p:cNvPr id="42" name="Oval 17"/>
                <p:cNvSpPr>
                  <a:spLocks noChangeArrowheads="1"/>
                </p:cNvSpPr>
                <p:nvPr/>
              </p:nvSpPr>
              <p:spPr bwMode="auto">
                <a:xfrm>
                  <a:off x="894302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D</a:t>
                  </a:r>
                  <a:endParaRPr lang="en-US" sz="1200" b="1" dirty="0"/>
                </a:p>
              </p:txBody>
            </p:sp>
            <p:sp>
              <p:nvSpPr>
                <p:cNvPr id="43" name="Oval 18"/>
                <p:cNvSpPr>
                  <a:spLocks noChangeArrowheads="1"/>
                </p:cNvSpPr>
                <p:nvPr/>
              </p:nvSpPr>
              <p:spPr bwMode="auto">
                <a:xfrm>
                  <a:off x="1474396" y="4568976"/>
                  <a:ext cx="385644" cy="363815"/>
                </a:xfrm>
                <a:prstGeom prst="ellipse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200" b="1" dirty="0" smtClean="0"/>
                    <a:t>E</a:t>
                  </a:r>
                  <a:endParaRPr lang="en-US" sz="1200" b="1" dirty="0"/>
                </a:p>
              </p:txBody>
            </p:sp>
          </p:grpSp>
        </p:grpSp>
        <p:sp>
          <p:nvSpPr>
            <p:cNvPr id="45" name="מלבן 44"/>
            <p:cNvSpPr/>
            <p:nvPr/>
          </p:nvSpPr>
          <p:spPr>
            <a:xfrm>
              <a:off x="1214414" y="4714884"/>
              <a:ext cx="228601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מלבן 45"/>
            <p:cNvSpPr/>
            <p:nvPr/>
          </p:nvSpPr>
          <p:spPr>
            <a:xfrm>
              <a:off x="1214414" y="5214950"/>
              <a:ext cx="228601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מלבן 46"/>
            <p:cNvSpPr/>
            <p:nvPr/>
          </p:nvSpPr>
          <p:spPr>
            <a:xfrm>
              <a:off x="1214414" y="5715016"/>
              <a:ext cx="228601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B0D2-AA54-4AB9-B3AB-C86AD7DD8F0A}" type="slidenum">
              <a:rPr lang="ar-SA"/>
              <a:pPr/>
              <a:t>4</a:t>
            </a:fld>
            <a:endParaRPr lang="en-US"/>
          </a:p>
        </p:txBody>
      </p:sp>
      <p:sp>
        <p:nvSpPr>
          <p:cNvPr id="125954" name="Freeform 2"/>
          <p:cNvSpPr>
            <a:spLocks/>
          </p:cNvSpPr>
          <p:nvPr/>
        </p:nvSpPr>
        <p:spPr bwMode="auto">
          <a:xfrm>
            <a:off x="4330700" y="4160838"/>
            <a:ext cx="2182813" cy="2652712"/>
          </a:xfrm>
          <a:custGeom>
            <a:avLst/>
            <a:gdLst/>
            <a:ahLst/>
            <a:cxnLst>
              <a:cxn ang="0">
                <a:pos x="762" y="36"/>
              </a:cxn>
              <a:cxn ang="0">
                <a:pos x="1218" y="522"/>
              </a:cxn>
              <a:cxn ang="0">
                <a:pos x="1176" y="1668"/>
              </a:cxn>
              <a:cxn ang="0">
                <a:pos x="24" y="504"/>
              </a:cxn>
              <a:cxn ang="0">
                <a:pos x="456" y="0"/>
              </a:cxn>
            </a:cxnLst>
            <a:rect l="0" t="0" r="r" b="b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מעגלים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71612"/>
            <a:ext cx="8229600" cy="2928958"/>
          </a:xfrm>
        </p:spPr>
        <p:txBody>
          <a:bodyPr/>
          <a:lstStyle/>
          <a:p>
            <a:pPr marL="381000" indent="-381000" algn="r" rtl="1">
              <a:spcBef>
                <a:spcPct val="40000"/>
              </a:spcBef>
            </a:pP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מעגל</a:t>
            </a:r>
          </a:p>
          <a:p>
            <a:pPr marL="781050" lvl="1" indent="-381000" algn="r" rtl="1">
              <a:spcBef>
                <a:spcPct val="40000"/>
              </a:spcBef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מסלול 			בו	    .</a:t>
            </a:r>
          </a:p>
          <a:p>
            <a:pPr marL="381000" indent="-381000" algn="r" rtl="1">
              <a:spcBef>
                <a:spcPct val="40000"/>
              </a:spcBef>
            </a:pP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מעגל 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פשוט</a:t>
            </a:r>
          </a:p>
          <a:p>
            <a:pPr marL="781050" lvl="1" indent="-381000" algn="r" rtl="1">
              <a:spcBef>
                <a:spcPct val="40000"/>
              </a:spcBef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מעגל אשר כל הקדקודים בו, מלבד הראשון-אחרון, מופיעים רק פעם אחת, והקדקוד הראשון-אחרון לא מופיע בשום מקום אחר לאורך המעגל.</a:t>
            </a:r>
          </a:p>
          <a:p>
            <a:pPr marL="781050" lvl="1" indent="-381000" algn="r" rtl="1">
              <a:spcBef>
                <a:spcPct val="40000"/>
              </a:spcBef>
            </a:pPr>
            <a:endParaRPr lang="he-IL" sz="2200" b="1" i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5983" name="Object 3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29058" y="2141531"/>
          <a:ext cx="7921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6" name="Equation" r:id="rId3" imgW="444307" imgH="241195" progId="">
                  <p:embed/>
                </p:oleObj>
              </mc:Choice>
              <mc:Fallback>
                <p:oleObj name="Equation" r:id="rId3" imgW="444307" imgH="241195" progId="">
                  <p:embed/>
                  <p:pic>
                    <p:nvPicPr>
                      <p:cNvPr id="0" name="Picture 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2141531"/>
                        <a:ext cx="7921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Freeform 5"/>
          <p:cNvSpPr>
            <a:spLocks/>
          </p:cNvSpPr>
          <p:nvPr/>
        </p:nvSpPr>
        <p:spPr bwMode="auto">
          <a:xfrm>
            <a:off x="4606925" y="4229100"/>
            <a:ext cx="1570038" cy="2319338"/>
          </a:xfrm>
          <a:custGeom>
            <a:avLst/>
            <a:gdLst/>
            <a:ahLst/>
            <a:cxnLst>
              <a:cxn ang="0">
                <a:pos x="6" y="389"/>
              </a:cxn>
              <a:cxn ang="0">
                <a:pos x="444" y="95"/>
              </a:cxn>
              <a:cxn ang="0">
                <a:pos x="516" y="959"/>
              </a:cxn>
              <a:cxn ang="0">
                <a:pos x="930" y="1403"/>
              </a:cxn>
              <a:cxn ang="0">
                <a:pos x="870" y="611"/>
              </a:cxn>
              <a:cxn ang="0">
                <a:pos x="438" y="911"/>
              </a:cxn>
              <a:cxn ang="0">
                <a:pos x="0" y="587"/>
              </a:cxn>
            </a:cxnLst>
            <a:rect l="0" t="0" r="r" b="b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rgbClr val="FF9933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6405563" y="5380038"/>
            <a:ext cx="47783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66FF33"/>
                </a:solidFill>
                <a:latin typeface="Tahoma" pitchFamily="34" charset="0"/>
              </a:rPr>
              <a:t>C</a:t>
            </a:r>
            <a:r>
              <a:rPr lang="en-US" sz="2400" baseline="-25000">
                <a:solidFill>
                  <a:srgbClr val="66FF33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5969000" y="47704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X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140200" y="47704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U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5054600" y="38560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V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5054600" y="56848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W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7188200" y="47704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Z</a:t>
            </a:r>
          </a:p>
        </p:txBody>
      </p:sp>
      <p:cxnSp>
        <p:nvCxnSpPr>
          <p:cNvPr id="125964" name="AutoShape 12"/>
          <p:cNvCxnSpPr>
            <a:cxnSpLocks noChangeShapeType="1"/>
            <a:stCxn id="125961" idx="3"/>
            <a:endCxn id="125960" idx="7"/>
          </p:cNvCxnSpPr>
          <p:nvPr/>
        </p:nvCxnSpPr>
        <p:spPr bwMode="auto">
          <a:xfrm flipH="1">
            <a:off x="4530725" y="42560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65" name="AutoShape 13"/>
          <p:cNvCxnSpPr>
            <a:cxnSpLocks noChangeShapeType="1"/>
            <a:stCxn id="125962" idx="1"/>
            <a:endCxn id="125960" idx="5"/>
          </p:cNvCxnSpPr>
          <p:nvPr/>
        </p:nvCxnSpPr>
        <p:spPr bwMode="auto">
          <a:xfrm flipH="1" flipV="1">
            <a:off x="4530725" y="51704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66" name="AutoShape 14"/>
          <p:cNvCxnSpPr>
            <a:cxnSpLocks noChangeShapeType="1"/>
            <a:stCxn id="125962" idx="7"/>
            <a:endCxn id="125959" idx="3"/>
          </p:cNvCxnSpPr>
          <p:nvPr/>
        </p:nvCxnSpPr>
        <p:spPr bwMode="auto">
          <a:xfrm flipV="1">
            <a:off x="5445125" y="51704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67" name="AutoShape 15"/>
          <p:cNvCxnSpPr>
            <a:cxnSpLocks noChangeShapeType="1"/>
            <a:stCxn id="125959" idx="6"/>
            <a:endCxn id="125963" idx="2"/>
          </p:cNvCxnSpPr>
          <p:nvPr/>
        </p:nvCxnSpPr>
        <p:spPr bwMode="auto">
          <a:xfrm>
            <a:off x="6435725" y="4999038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68" name="AutoShape 16"/>
          <p:cNvCxnSpPr>
            <a:cxnSpLocks noChangeShapeType="1"/>
            <a:stCxn id="125961" idx="5"/>
            <a:endCxn id="125959" idx="1"/>
          </p:cNvCxnSpPr>
          <p:nvPr/>
        </p:nvCxnSpPr>
        <p:spPr bwMode="auto">
          <a:xfrm>
            <a:off x="5445125" y="4256088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69" name="AutoShape 17"/>
          <p:cNvCxnSpPr>
            <a:cxnSpLocks noChangeShapeType="1"/>
            <a:stCxn id="125961" idx="4"/>
            <a:endCxn id="125962" idx="0"/>
          </p:cNvCxnSpPr>
          <p:nvPr/>
        </p:nvCxnSpPr>
        <p:spPr bwMode="auto">
          <a:xfrm>
            <a:off x="5283200" y="4322763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5970" name="Oval 18"/>
          <p:cNvSpPr>
            <a:spLocks noChangeArrowheads="1"/>
          </p:cNvSpPr>
          <p:nvPr/>
        </p:nvSpPr>
        <p:spPr bwMode="auto">
          <a:xfrm>
            <a:off x="5978525" y="624363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Y</a:t>
            </a:r>
          </a:p>
        </p:txBody>
      </p:sp>
      <p:cxnSp>
        <p:nvCxnSpPr>
          <p:cNvPr id="125971" name="AutoShape 19"/>
          <p:cNvCxnSpPr>
            <a:cxnSpLocks noChangeShapeType="1"/>
            <a:stCxn id="125962" idx="5"/>
            <a:endCxn id="125970" idx="1"/>
          </p:cNvCxnSpPr>
          <p:nvPr/>
        </p:nvCxnSpPr>
        <p:spPr bwMode="auto">
          <a:xfrm>
            <a:off x="5445125" y="6084888"/>
            <a:ext cx="600075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2" name="AutoShape 20"/>
          <p:cNvCxnSpPr>
            <a:cxnSpLocks noChangeShapeType="1"/>
            <a:stCxn id="125959" idx="4"/>
            <a:endCxn id="125970" idx="0"/>
          </p:cNvCxnSpPr>
          <p:nvPr/>
        </p:nvCxnSpPr>
        <p:spPr bwMode="auto">
          <a:xfrm>
            <a:off x="6197600" y="5237163"/>
            <a:ext cx="9525" cy="996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4819650" y="4999038"/>
            <a:ext cx="4778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9933"/>
                </a:solidFill>
                <a:latin typeface="Tahoma" pitchFamily="34" charset="0"/>
              </a:rPr>
              <a:t>C</a:t>
            </a:r>
            <a:r>
              <a:rPr lang="en-US" sz="2400" baseline="-25000">
                <a:solidFill>
                  <a:srgbClr val="FF9933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125982" name="AutoShape 30"/>
          <p:cNvCxnSpPr>
            <a:cxnSpLocks noChangeShapeType="1"/>
          </p:cNvCxnSpPr>
          <p:nvPr/>
        </p:nvCxnSpPr>
        <p:spPr bwMode="auto">
          <a:xfrm rot="5400000" flipH="1" flipV="1">
            <a:off x="7407276" y="4987925"/>
            <a:ext cx="341312" cy="1587"/>
          </a:xfrm>
          <a:prstGeom prst="curvedConnector5">
            <a:avLst>
              <a:gd name="adj1" fmla="val -48375"/>
              <a:gd name="adj2" fmla="val 31600000"/>
              <a:gd name="adj3" fmla="val 146972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aphicFrame>
        <p:nvGraphicFramePr>
          <p:cNvPr id="125985" name="Object 3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29256" y="2046282"/>
          <a:ext cx="1730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7" name="Equation" r:id="rId5" imgW="812447" imgH="279279" progId="">
                  <p:embed/>
                </p:oleObj>
              </mc:Choice>
              <mc:Fallback>
                <p:oleObj name="Equation" r:id="rId5" imgW="812447" imgH="279279" progId="">
                  <p:embed/>
                  <p:pic>
                    <p:nvPicPr>
                      <p:cNvPr id="0" name="Picture 4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046282"/>
                        <a:ext cx="17303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"/>
          <p:cNvSpPr txBox="1">
            <a:spLocks noChangeArrowheads="1"/>
          </p:cNvSpPr>
          <p:nvPr/>
        </p:nvSpPr>
        <p:spPr bwMode="auto">
          <a:xfrm rot="20407467">
            <a:off x="217863" y="4497322"/>
            <a:ext cx="328614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marR="0" lvl="0" indent="-381000" algn="r" defTabSz="914400" rtl="1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90000"/>
              <a:tabLst/>
              <a:defRPr/>
            </a:pPr>
            <a:r>
              <a:rPr lang="he-IL" sz="28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הערה:</a:t>
            </a:r>
            <a:endParaRPr lang="he-IL" sz="1200" dirty="0" smtClean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81000" marR="0" lvl="0" indent="-381000" algn="r" defTabSz="914400" rtl="1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lang="he-IL" sz="1600" dirty="0" smtClean="0">
                <a:latin typeface="Times New Roman" pitchFamily="18" charset="0"/>
                <a:cs typeface="Times New Roman" pitchFamily="18" charset="0"/>
              </a:rPr>
              <a:t>בגרף מכוון, נדרוש שלמעגל תהיה לפחות צלע אחת.</a:t>
            </a:r>
          </a:p>
          <a:p>
            <a:pPr marL="381000" marR="0" lvl="0" indent="-381000" algn="r" defTabSz="914400" rtl="1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lang="he-IL" sz="1600" dirty="0" smtClean="0">
                <a:latin typeface="Times New Roman" pitchFamily="18" charset="0"/>
                <a:cs typeface="Times New Roman" pitchFamily="18" charset="0"/>
              </a:rPr>
              <a:t>בגרף לא מכוון, נדרוש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3≤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he-IL" sz="1600" dirty="0" smtClean="0">
                <a:latin typeface="Times New Roman" pitchFamily="18" charset="0"/>
                <a:cs typeface="Times New Roman" pitchFamily="18" charset="0"/>
              </a:rPr>
              <a:t>, ונתעניין רק במעגלים פשוטים.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D0A4-1C9C-4BA3-9594-7F5CC775EE83}" type="slidenum">
              <a:rPr lang="ar-SA"/>
              <a:pPr/>
              <a:t>40</a:t>
            </a:fld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81000" y="2743200"/>
            <a:ext cx="8534400" cy="23288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lang="en-US" sz="2400" u="sng" dirty="0"/>
              <a:t>Topological-Sort (</a:t>
            </a:r>
            <a:r>
              <a:rPr lang="en-US" sz="2400" i="1" u="sng" dirty="0"/>
              <a:t>G</a:t>
            </a:r>
            <a:r>
              <a:rPr lang="en-US" sz="2400" u="sng" dirty="0"/>
              <a:t>)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dirty="0"/>
              <a:t>call DFS(</a:t>
            </a:r>
            <a:r>
              <a:rPr lang="en-US" sz="2400" i="1" dirty="0"/>
              <a:t>G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to compute finishing times </a:t>
            </a:r>
            <a:r>
              <a:rPr lang="en-US" sz="2400" i="1" dirty="0"/>
              <a:t>f </a:t>
            </a:r>
            <a:r>
              <a:rPr lang="en-US" sz="2400" dirty="0"/>
              <a:t>[</a:t>
            </a:r>
            <a:r>
              <a:rPr lang="en-US" sz="2400" i="1" dirty="0"/>
              <a:t>v</a:t>
            </a:r>
            <a:r>
              <a:rPr lang="en-US" sz="2400" dirty="0"/>
              <a:t>] for all </a:t>
            </a:r>
            <a:r>
              <a:rPr lang="en-US" sz="2400" i="1" dirty="0"/>
              <a:t>v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V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dirty="0"/>
              <a:t>as each vertex is finished, insert it onto the front of a linked list</a:t>
            </a: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dirty="0"/>
              <a:t>return the linked list of vertices</a:t>
            </a:r>
            <a:endParaRPr lang="en-US" sz="2400" b="1" dirty="0"/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w"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84212" y="5583238"/>
            <a:ext cx="338772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Running time is</a:t>
            </a:r>
            <a:r>
              <a:rPr lang="en-US" sz="2400" i="1" dirty="0"/>
              <a:t> </a:t>
            </a:r>
            <a:r>
              <a:rPr lang="en-US" sz="2400" i="1" dirty="0">
                <a:sym typeface="Symbol" pitchFamily="18" charset="2"/>
              </a:rPr>
              <a:t></a:t>
            </a:r>
            <a:r>
              <a:rPr lang="en-US" sz="2400" dirty="0"/>
              <a:t>(</a:t>
            </a:r>
            <a:r>
              <a:rPr lang="en-US" sz="2400" i="1" dirty="0"/>
              <a:t>V+E</a:t>
            </a:r>
            <a:r>
              <a:rPr lang="en-US" sz="2400" dirty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אלגוריתם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E714-3B2A-4F80-BF95-53CAB569C9F4}" type="slidenum">
              <a:rPr lang="ar-SA"/>
              <a:pPr/>
              <a:t>41</a:t>
            </a:fld>
            <a:endParaRPr lang="en-US"/>
          </a:p>
        </p:txBody>
      </p:sp>
      <p:sp>
        <p:nvSpPr>
          <p:cNvPr id="158723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8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2209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הרשימה המקושרת: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D</a:t>
            </a:r>
          </a:p>
        </p:txBody>
      </p:sp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E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536416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1/</a:t>
            </a:r>
            <a:endParaRPr lang="en-US" sz="240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066800" y="4302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דוגמא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718C-896C-46F8-80FF-066B27311FA2}" type="slidenum">
              <a:rPr lang="ar-SA"/>
              <a:pPr/>
              <a:t>42</a:t>
            </a:fld>
            <a:endParaRPr lang="en-US"/>
          </a:p>
        </p:txBody>
      </p:sp>
      <p:sp>
        <p:nvSpPr>
          <p:cNvPr id="159747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Oval 7"/>
          <p:cNvSpPr>
            <a:spLocks noChangeArrowheads="1"/>
          </p:cNvSpPr>
          <p:nvPr/>
        </p:nvSpPr>
        <p:spPr bwMode="auto">
          <a:xfrm>
            <a:off x="3151188" y="3433763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52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3379788" y="282257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D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E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5317351" y="2385948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1/4</a:t>
            </a:r>
            <a:endParaRPr lang="en-US" sz="2000" dirty="0"/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5367338" y="3441700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2/3</a:t>
            </a:r>
            <a:endParaRPr lang="en-US" sz="2000" dirty="0"/>
          </a:p>
        </p:txBody>
      </p:sp>
      <p:sp>
        <p:nvSpPr>
          <p:cNvPr id="159764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E</a:t>
            </a:r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5116513" y="5260931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2/3</a:t>
            </a:r>
            <a:endParaRPr lang="en-US" sz="2000"/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3943350" y="5286331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1/4</a:t>
            </a:r>
            <a:endParaRPr lang="en-US" sz="2000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D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4238625" y="2385948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5/8</a:t>
            </a:r>
          </a:p>
        </p:txBody>
      </p:sp>
      <p:sp>
        <p:nvSpPr>
          <p:cNvPr id="159772" name="Text Box 28"/>
          <p:cNvSpPr txBox="1">
            <a:spLocks noChangeArrowheads="1"/>
          </p:cNvSpPr>
          <p:nvPr/>
        </p:nvSpPr>
        <p:spPr bwMode="auto">
          <a:xfrm>
            <a:off x="3143240" y="3457518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6/7</a:t>
            </a:r>
          </a:p>
        </p:txBody>
      </p:sp>
      <p:sp>
        <p:nvSpPr>
          <p:cNvPr id="159773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74" name="Text Box 30"/>
          <p:cNvSpPr txBox="1">
            <a:spLocks noChangeArrowheads="1"/>
          </p:cNvSpPr>
          <p:nvPr/>
        </p:nvSpPr>
        <p:spPr bwMode="auto">
          <a:xfrm>
            <a:off x="2809875" y="5286331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6/7</a:t>
            </a:r>
            <a:endParaRPr lang="en-US" sz="2000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</a:t>
            </a:r>
          </a:p>
        </p:txBody>
      </p:sp>
      <p:sp>
        <p:nvSpPr>
          <p:cNvPr id="159777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78" name="Text Box 34"/>
          <p:cNvSpPr txBox="1">
            <a:spLocks noChangeArrowheads="1"/>
          </p:cNvSpPr>
          <p:nvPr/>
        </p:nvSpPr>
        <p:spPr bwMode="auto">
          <a:xfrm>
            <a:off x="1633538" y="5314906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5/8</a:t>
            </a:r>
            <a:endParaRPr lang="en-US" sz="2000" dirty="0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0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B</a:t>
            </a: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3031544" y="2420938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/>
              <a:t>9/10</a:t>
            </a:r>
          </a:p>
        </p:txBody>
      </p:sp>
      <p:sp>
        <p:nvSpPr>
          <p:cNvPr id="159782" name="Oval 38"/>
          <p:cNvSpPr>
            <a:spLocks noChangeArrowheads="1"/>
          </p:cNvSpPr>
          <p:nvPr/>
        </p:nvSpPr>
        <p:spPr bwMode="auto">
          <a:xfrm>
            <a:off x="530225" y="5246688"/>
            <a:ext cx="504825" cy="47625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/>
              <a:t> </a:t>
            </a:r>
          </a:p>
        </p:txBody>
      </p:sp>
      <p:sp>
        <p:nvSpPr>
          <p:cNvPr id="159783" name="Text Box 39"/>
          <p:cNvSpPr txBox="1">
            <a:spLocks noChangeArrowheads="1"/>
          </p:cNvSpPr>
          <p:nvPr/>
        </p:nvSpPr>
        <p:spPr bwMode="auto">
          <a:xfrm>
            <a:off x="485775" y="5303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9/10</a:t>
            </a:r>
            <a:endParaRPr lang="en-US" sz="2000"/>
          </a:p>
        </p:txBody>
      </p:sp>
      <p:sp>
        <p:nvSpPr>
          <p:cNvPr id="159784" name="Line 40"/>
          <p:cNvSpPr>
            <a:spLocks noChangeShapeType="1"/>
          </p:cNvSpPr>
          <p:nvPr/>
        </p:nvSpPr>
        <p:spPr bwMode="auto">
          <a:xfrm>
            <a:off x="1042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5" name="Text Box 41"/>
          <p:cNvSpPr txBox="1">
            <a:spLocks noChangeArrowheads="1"/>
          </p:cNvSpPr>
          <p:nvPr/>
        </p:nvSpPr>
        <p:spPr bwMode="auto">
          <a:xfrm>
            <a:off x="595313" y="56737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066800" y="4302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kumimoji="0" lang="he-IL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דוגמא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2209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הרשימה המקושרת: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2036-5363-40E4-AAA8-C1AFB0025223}" type="slidenum">
              <a:rPr lang="ar-SA"/>
              <a:pPr/>
              <a:t>43</a:t>
            </a:fld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714488"/>
            <a:ext cx="7715304" cy="4643470"/>
          </a:xfrm>
        </p:spPr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000" b="1" dirty="0" smtClean="0">
                <a:latin typeface="Times New Roman" pitchFamily="18" charset="0"/>
                <a:cs typeface="Times New Roman" pitchFamily="18" charset="0"/>
              </a:rPr>
              <a:t>צריך להוכיח: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שהאלגוריתם המוצע מחזיר מיון טופולוגי,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כלומר, שאם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(u, v)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אזי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 [v] &lt; f [u]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>
              <a:lnSpc>
                <a:spcPct val="80000"/>
              </a:lnSpc>
            </a:pPr>
            <a:endParaRPr lang="he-I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lnSpc>
                <a:spcPct val="80000"/>
              </a:lnSpc>
            </a:pPr>
            <a:r>
              <a:rPr lang="he-IL" sz="2000" b="1" dirty="0" smtClean="0">
                <a:latin typeface="Times New Roman" pitchFamily="18" charset="0"/>
                <a:cs typeface="Times New Roman" pitchFamily="18" charset="0"/>
              </a:rPr>
              <a:t>הוכחה: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כאשר מטיילים על הצלע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(u, v)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, הצבע של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הוא אפור. מה לגבי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האם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אפור?</a:t>
            </a:r>
          </a:p>
          <a:p>
            <a:pPr lvl="2" algn="r" rtl="1">
              <a:lnSpc>
                <a:spcPct val="80000"/>
              </a:lnSpc>
            </a:pP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אם כן, זאת אומרת ש-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 צאצא של 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r" rtl="1">
              <a:lnSpc>
                <a:spcPct val="80000"/>
              </a:lnSpc>
            </a:pP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ולכן, 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(u, v) </a:t>
            </a:r>
            <a:r>
              <a:rPr lang="he-IL" sz="15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צלע אחורה.</a:t>
            </a:r>
          </a:p>
          <a:p>
            <a:pPr lvl="2" algn="r" rtl="1">
              <a:lnSpc>
                <a:spcPct val="80000"/>
              </a:lnSpc>
            </a:pP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זאת בסתירה לכך שב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 אין צלעות אחורה.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האם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לבן?</a:t>
            </a:r>
          </a:p>
          <a:p>
            <a:pPr lvl="2" algn="r" rtl="1">
              <a:lnSpc>
                <a:spcPct val="80000"/>
              </a:lnSpc>
            </a:pP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אם כן, זאת אומרת ש-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 צאצא של 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r" rtl="1">
              <a:lnSpc>
                <a:spcPct val="80000"/>
              </a:lnSpc>
            </a:pP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ולכן, לפי משפט הסוגריים,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d[u] &lt; d[v] &lt;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f [v] &lt; f [u]</a:t>
            </a:r>
            <a:r>
              <a:rPr lang="he-IL" sz="16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>
              <a:lnSpc>
                <a:spcPct val="80000"/>
              </a:lnSpc>
            </a:pP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האם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800" dirty="0" smtClean="0">
                <a:latin typeface="Times New Roman" pitchFamily="18" charset="0"/>
                <a:cs typeface="Times New Roman" pitchFamily="18" charset="0"/>
              </a:rPr>
              <a:t> שחור?</a:t>
            </a:r>
          </a:p>
          <a:p>
            <a:pPr lvl="2" algn="r" rtl="1">
              <a:lnSpc>
                <a:spcPct val="80000"/>
              </a:lnSpc>
            </a:pP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אם כן, זאת אומרת ש-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 סיים, אבל </a:t>
            </a:r>
            <a:r>
              <a:rPr lang="en-US" sz="15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 לא סיים.</a:t>
            </a: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r" rtl="1">
              <a:lnSpc>
                <a:spcPct val="80000"/>
              </a:lnSpc>
            </a:pPr>
            <a:r>
              <a:rPr lang="he-IL" sz="1500" dirty="0" smtClean="0">
                <a:latin typeface="Times New Roman" pitchFamily="18" charset="0"/>
                <a:cs typeface="Times New Roman" pitchFamily="18" charset="0"/>
              </a:rPr>
              <a:t>ולכן,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f [v] &lt; f [u]</a:t>
            </a:r>
            <a:r>
              <a:rPr lang="he-IL" sz="16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>
              <a:lnSpc>
                <a:spcPct val="80000"/>
              </a:lnSpc>
            </a:pPr>
            <a:r>
              <a:rPr lang="he-IL" sz="2100" b="1" dirty="0" smtClean="0">
                <a:latin typeface="Times New Roman" pitchFamily="18" charset="0"/>
                <a:cs typeface="Times New Roman" pitchFamily="18" charset="0"/>
              </a:rPr>
              <a:t>מ.ש.ל.</a:t>
            </a:r>
          </a:p>
          <a:p>
            <a:pPr lvl="1" algn="r" rtl="1">
              <a:lnSpc>
                <a:spcPct val="80000"/>
              </a:lnSpc>
            </a:pPr>
            <a:endParaRPr lang="he-IL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66800" y="4302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מיון טופולוגי- </a:t>
            </a:r>
            <a:r>
              <a:rPr lang="he-IL" sz="36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הוכחת נכונות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3834" y="2852836"/>
            <a:ext cx="12858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34" y="3638654"/>
            <a:ext cx="12858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006600"/>
                </a:solidFill>
                <a:sym typeface="Wingdings"/>
              </a:rPr>
              <a:t>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3834" y="4353034"/>
            <a:ext cx="12858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006600"/>
                </a:solidFill>
                <a:sym typeface="Wingdings"/>
              </a:rPr>
              <a:t></a:t>
            </a:r>
            <a:endParaRPr lang="en-US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58B3-C348-4079-B829-53A2F79DF688}" type="slidenum">
              <a:rPr lang="ar-SA"/>
              <a:pPr/>
              <a:t>44</a:t>
            </a:fld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רכיבים </a:t>
            </a:r>
            <a:r>
              <a:rPr lang="he-IL" dirty="0" err="1" smtClean="0">
                <a:latin typeface="Times New Roman" pitchFamily="18" charset="0"/>
                <a:cs typeface="Times New Roman" pitchFamily="18" charset="0"/>
              </a:rPr>
              <a:t>קשירים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חזק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7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1"/>
            <a:ext cx="7772400" cy="2828932"/>
          </a:xfrm>
        </p:spPr>
        <p:txBody>
          <a:bodyPr/>
          <a:lstStyle/>
          <a:p>
            <a:pPr algn="r" rtl="1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הגדרה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גרף מכוון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הוא </a:t>
            </a:r>
            <a:r>
              <a:rPr lang="he-IL" sz="2400" b="1" i="1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קשיר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חזק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אם לכל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V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קיימים מסלולים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ולהפך.</a:t>
            </a:r>
          </a:p>
          <a:p>
            <a:pPr algn="r" rtl="1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הגדרה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רכיב </a:t>
            </a:r>
            <a:r>
              <a:rPr lang="he-IL" sz="2400" b="1" i="1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קשיר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חזק- 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strongly connected component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(SCC)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– ש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 גרף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קבוצה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מקסימלית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של קדקודים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כך שלכל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קיימים מסלולים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ולהפך.</a:t>
            </a:r>
          </a:p>
          <a:p>
            <a:pPr algn="r" rtl="1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דוגמא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807" name="Rectangle 39"/>
          <p:cNvSpPr>
            <a:spLocks noChangeArrowheads="1"/>
          </p:cNvSpPr>
          <p:nvPr/>
        </p:nvSpPr>
        <p:spPr bwMode="auto">
          <a:xfrm>
            <a:off x="4795814" y="5486408"/>
            <a:ext cx="609600" cy="6858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08" name="Rectangle 40"/>
          <p:cNvSpPr>
            <a:spLocks noChangeArrowheads="1"/>
          </p:cNvSpPr>
          <p:nvPr/>
        </p:nvSpPr>
        <p:spPr bwMode="auto">
          <a:xfrm>
            <a:off x="5786414" y="4572008"/>
            <a:ext cx="914400" cy="1600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1214414" y="4572008"/>
            <a:ext cx="1905000" cy="160605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קבוצה 47"/>
          <p:cNvGrpSpPr/>
          <p:nvPr/>
        </p:nvGrpSpPr>
        <p:grpSpPr>
          <a:xfrm>
            <a:off x="3500414" y="4572008"/>
            <a:ext cx="1905000" cy="1600200"/>
            <a:chOff x="3500414" y="4572008"/>
            <a:chExt cx="1905000" cy="1600200"/>
          </a:xfrm>
        </p:grpSpPr>
        <p:sp>
          <p:nvSpPr>
            <p:cNvPr id="160810" name="Rectangle 42"/>
            <p:cNvSpPr>
              <a:spLocks noChangeArrowheads="1"/>
            </p:cNvSpPr>
            <p:nvPr/>
          </p:nvSpPr>
          <p:spPr bwMode="auto">
            <a:xfrm>
              <a:off x="3500414" y="4572008"/>
              <a:ext cx="1143000" cy="16002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קבוצה 46"/>
            <p:cNvGrpSpPr/>
            <p:nvPr/>
          </p:nvGrpSpPr>
          <p:grpSpPr>
            <a:xfrm>
              <a:off x="4643414" y="4572008"/>
              <a:ext cx="762000" cy="762000"/>
              <a:chOff x="4643414" y="4572008"/>
              <a:chExt cx="762000" cy="762000"/>
            </a:xfrm>
          </p:grpSpPr>
          <p:sp>
            <p:nvSpPr>
              <p:cNvPr id="160809" name="Rectangle 41"/>
              <p:cNvSpPr>
                <a:spLocks noChangeArrowheads="1"/>
              </p:cNvSpPr>
              <p:nvPr/>
            </p:nvSpPr>
            <p:spPr bwMode="auto">
              <a:xfrm>
                <a:off x="4643414" y="4572008"/>
                <a:ext cx="762000" cy="762000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9" name="Line 71"/>
              <p:cNvSpPr>
                <a:spLocks noChangeShapeType="1"/>
              </p:cNvSpPr>
              <p:nvPr/>
            </p:nvSpPr>
            <p:spPr bwMode="auto">
              <a:xfrm>
                <a:off x="4643414" y="4572008"/>
                <a:ext cx="0" cy="762000"/>
              </a:xfrm>
              <a:prstGeom prst="line">
                <a:avLst/>
              </a:prstGeom>
              <a:noFill/>
              <a:ln w="12700">
                <a:solidFill>
                  <a:srgbClr val="FFCC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קבוצה 45"/>
          <p:cNvGrpSpPr/>
          <p:nvPr/>
        </p:nvGrpSpPr>
        <p:grpSpPr>
          <a:xfrm>
            <a:off x="1366814" y="4724408"/>
            <a:ext cx="5105400" cy="1295400"/>
            <a:chOff x="1366814" y="4724408"/>
            <a:chExt cx="5105400" cy="1295400"/>
          </a:xfrm>
        </p:grpSpPr>
        <p:sp>
          <p:nvSpPr>
            <p:cNvPr id="160812" name="Oval 44"/>
            <p:cNvSpPr>
              <a:spLocks noChangeArrowheads="1"/>
            </p:cNvSpPr>
            <p:nvPr/>
          </p:nvSpPr>
          <p:spPr bwMode="auto">
            <a:xfrm>
              <a:off x="13668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3" name="Oval 45"/>
            <p:cNvSpPr>
              <a:spLocks noChangeArrowheads="1"/>
            </p:cNvSpPr>
            <p:nvPr/>
          </p:nvSpPr>
          <p:spPr bwMode="auto">
            <a:xfrm>
              <a:off x="25479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4" name="Oval 46"/>
            <p:cNvSpPr>
              <a:spLocks noChangeArrowheads="1"/>
            </p:cNvSpPr>
            <p:nvPr/>
          </p:nvSpPr>
          <p:spPr bwMode="auto">
            <a:xfrm>
              <a:off x="13668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5" name="Oval 47"/>
            <p:cNvSpPr>
              <a:spLocks noChangeArrowheads="1"/>
            </p:cNvSpPr>
            <p:nvPr/>
          </p:nvSpPr>
          <p:spPr bwMode="auto">
            <a:xfrm>
              <a:off x="25479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6" name="Oval 48"/>
            <p:cNvSpPr>
              <a:spLocks noChangeArrowheads="1"/>
            </p:cNvSpPr>
            <p:nvPr/>
          </p:nvSpPr>
          <p:spPr bwMode="auto">
            <a:xfrm>
              <a:off x="37290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7" name="Oval 49"/>
            <p:cNvSpPr>
              <a:spLocks noChangeArrowheads="1"/>
            </p:cNvSpPr>
            <p:nvPr/>
          </p:nvSpPr>
          <p:spPr bwMode="auto">
            <a:xfrm>
              <a:off x="49101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8" name="Oval 50"/>
            <p:cNvSpPr>
              <a:spLocks noChangeArrowheads="1"/>
            </p:cNvSpPr>
            <p:nvPr/>
          </p:nvSpPr>
          <p:spPr bwMode="auto">
            <a:xfrm>
              <a:off x="37290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19" name="Oval 51"/>
            <p:cNvSpPr>
              <a:spLocks noChangeArrowheads="1"/>
            </p:cNvSpPr>
            <p:nvPr/>
          </p:nvSpPr>
          <p:spPr bwMode="auto">
            <a:xfrm>
              <a:off x="49101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0" name="Oval 52"/>
            <p:cNvSpPr>
              <a:spLocks noChangeArrowheads="1"/>
            </p:cNvSpPr>
            <p:nvPr/>
          </p:nvSpPr>
          <p:spPr bwMode="auto">
            <a:xfrm>
              <a:off x="60912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21" name="Oval 53"/>
            <p:cNvSpPr>
              <a:spLocks noChangeArrowheads="1"/>
            </p:cNvSpPr>
            <p:nvPr/>
          </p:nvSpPr>
          <p:spPr bwMode="auto">
            <a:xfrm>
              <a:off x="60912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0822" name="AutoShape 54"/>
            <p:cNvCxnSpPr>
              <a:cxnSpLocks noChangeShapeType="1"/>
              <a:stCxn id="160812" idx="6"/>
              <a:endCxn id="160813" idx="2"/>
            </p:cNvCxnSpPr>
            <p:nvPr/>
          </p:nvCxnSpPr>
          <p:spPr bwMode="auto">
            <a:xfrm>
              <a:off x="17478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23" name="AutoShape 55"/>
            <p:cNvCxnSpPr>
              <a:cxnSpLocks noChangeShapeType="1"/>
              <a:stCxn id="160812" idx="4"/>
              <a:endCxn id="160814" idx="0"/>
            </p:cNvCxnSpPr>
            <p:nvPr/>
          </p:nvCxnSpPr>
          <p:spPr bwMode="auto">
            <a:xfrm>
              <a:off x="15573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24" name="AutoShape 56"/>
            <p:cNvCxnSpPr>
              <a:cxnSpLocks noChangeShapeType="1"/>
              <a:stCxn id="160813" idx="4"/>
              <a:endCxn id="160815" idx="0"/>
            </p:cNvCxnSpPr>
            <p:nvPr/>
          </p:nvCxnSpPr>
          <p:spPr bwMode="auto">
            <a:xfrm>
              <a:off x="27384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25" name="AutoShape 57"/>
            <p:cNvCxnSpPr>
              <a:cxnSpLocks noChangeShapeType="1"/>
              <a:stCxn id="160814" idx="6"/>
              <a:endCxn id="160815" idx="2"/>
            </p:cNvCxnSpPr>
            <p:nvPr/>
          </p:nvCxnSpPr>
          <p:spPr bwMode="auto">
            <a:xfrm>
              <a:off x="1747814" y="58293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26" name="AutoShape 58"/>
            <p:cNvCxnSpPr>
              <a:cxnSpLocks noChangeShapeType="1"/>
              <a:stCxn id="160815" idx="1"/>
              <a:endCxn id="160812" idx="5"/>
            </p:cNvCxnSpPr>
            <p:nvPr/>
          </p:nvCxnSpPr>
          <p:spPr bwMode="auto">
            <a:xfrm flipH="1" flipV="1">
              <a:off x="1692252" y="5049845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27" name="AutoShape 59"/>
            <p:cNvCxnSpPr>
              <a:cxnSpLocks noChangeShapeType="1"/>
              <a:stCxn id="160816" idx="6"/>
              <a:endCxn id="160817" idx="2"/>
            </p:cNvCxnSpPr>
            <p:nvPr/>
          </p:nvCxnSpPr>
          <p:spPr bwMode="auto">
            <a:xfrm>
              <a:off x="41100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28" name="AutoShape 60"/>
            <p:cNvCxnSpPr>
              <a:cxnSpLocks noChangeShapeType="1"/>
              <a:stCxn id="160817" idx="4"/>
              <a:endCxn id="160818" idx="7"/>
            </p:cNvCxnSpPr>
            <p:nvPr/>
          </p:nvCxnSpPr>
          <p:spPr bwMode="auto">
            <a:xfrm flipH="1">
              <a:off x="4054452" y="5105408"/>
              <a:ext cx="1046162" cy="588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29" name="AutoShape 61"/>
            <p:cNvCxnSpPr>
              <a:cxnSpLocks noChangeShapeType="1"/>
              <a:stCxn id="160818" idx="0"/>
              <a:endCxn id="160816" idx="4"/>
            </p:cNvCxnSpPr>
            <p:nvPr/>
          </p:nvCxnSpPr>
          <p:spPr bwMode="auto">
            <a:xfrm flipV="1">
              <a:off x="39195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0" name="AutoShape 62"/>
            <p:cNvCxnSpPr>
              <a:cxnSpLocks noChangeShapeType="1"/>
              <a:stCxn id="160816" idx="3"/>
              <a:endCxn id="160818" idx="1"/>
            </p:cNvCxnSpPr>
            <p:nvPr/>
          </p:nvCxnSpPr>
          <p:spPr bwMode="auto">
            <a:xfrm rot="5400000">
              <a:off x="3462314" y="5372108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1" name="AutoShape 63"/>
            <p:cNvCxnSpPr>
              <a:cxnSpLocks noChangeShapeType="1"/>
              <a:stCxn id="160817" idx="4"/>
              <a:endCxn id="160819" idx="0"/>
            </p:cNvCxnSpPr>
            <p:nvPr/>
          </p:nvCxnSpPr>
          <p:spPr bwMode="auto">
            <a:xfrm>
              <a:off x="51006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2" name="AutoShape 64"/>
            <p:cNvCxnSpPr>
              <a:cxnSpLocks noChangeShapeType="1"/>
              <a:stCxn id="160820" idx="3"/>
              <a:endCxn id="160821" idx="1"/>
            </p:cNvCxnSpPr>
            <p:nvPr/>
          </p:nvCxnSpPr>
          <p:spPr bwMode="auto">
            <a:xfrm rot="5400000">
              <a:off x="5824514" y="5372108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3" name="AutoShape 65"/>
            <p:cNvCxnSpPr>
              <a:cxnSpLocks noChangeShapeType="1"/>
              <a:stCxn id="160821" idx="7"/>
              <a:endCxn id="160820" idx="5"/>
            </p:cNvCxnSpPr>
            <p:nvPr/>
          </p:nvCxnSpPr>
          <p:spPr bwMode="auto">
            <a:xfrm rot="16200000">
              <a:off x="6094389" y="5372108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4" name="AutoShape 66"/>
            <p:cNvCxnSpPr>
              <a:cxnSpLocks noChangeShapeType="1"/>
              <a:stCxn id="160817" idx="6"/>
              <a:endCxn id="160820" idx="2"/>
            </p:cNvCxnSpPr>
            <p:nvPr/>
          </p:nvCxnSpPr>
          <p:spPr bwMode="auto">
            <a:xfrm>
              <a:off x="52911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5" name="AutoShape 67"/>
            <p:cNvCxnSpPr>
              <a:cxnSpLocks noChangeShapeType="1"/>
              <a:stCxn id="160817" idx="5"/>
              <a:endCxn id="160821" idx="1"/>
            </p:cNvCxnSpPr>
            <p:nvPr/>
          </p:nvCxnSpPr>
          <p:spPr bwMode="auto">
            <a:xfrm>
              <a:off x="5235552" y="5049845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6" name="AutoShape 68"/>
            <p:cNvCxnSpPr>
              <a:cxnSpLocks noChangeShapeType="1"/>
              <a:stCxn id="160819" idx="6"/>
              <a:endCxn id="160821" idx="2"/>
            </p:cNvCxnSpPr>
            <p:nvPr/>
          </p:nvCxnSpPr>
          <p:spPr bwMode="auto">
            <a:xfrm>
              <a:off x="5291114" y="58293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7" name="AutoShape 69"/>
            <p:cNvCxnSpPr>
              <a:cxnSpLocks noChangeShapeType="1"/>
              <a:stCxn id="160813" idx="6"/>
              <a:endCxn id="160816" idx="2"/>
            </p:cNvCxnSpPr>
            <p:nvPr/>
          </p:nvCxnSpPr>
          <p:spPr bwMode="auto">
            <a:xfrm>
              <a:off x="29289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0838" name="AutoShape 70"/>
            <p:cNvCxnSpPr>
              <a:cxnSpLocks noChangeShapeType="1"/>
              <a:stCxn id="160815" idx="6"/>
              <a:endCxn id="160818" idx="2"/>
            </p:cNvCxnSpPr>
            <p:nvPr/>
          </p:nvCxnSpPr>
          <p:spPr bwMode="auto">
            <a:xfrm>
              <a:off x="2928914" y="58293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07" grpId="0" animBg="1"/>
      <p:bldP spid="160808" grpId="0" animBg="1"/>
      <p:bldP spid="1608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A2A3-2975-4300-A40F-9C33E30334BE}" type="slidenum">
              <a:rPr lang="ar-SA"/>
              <a:pPr/>
              <a:t>45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גרף רכיבים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Times New Roman" pitchFamily="18" charset="0"/>
                <a:cs typeface="Times New Roman" pitchFamily="18" charset="0"/>
              </a:rPr>
              <a:t>הגדרה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e-IL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buNone/>
            </a:pPr>
            <a:r>
              <a:rPr lang="he-IL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גרף הרכיבים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לכל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ב-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קיים קדקוד אחד ב-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אם ישנה צלע בין שני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של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אזי ישנה צלע ב-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עבור הקדקודים המתאימים.</a:t>
            </a:r>
          </a:p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בדוגמא מהשקף הקודם: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6" name="קבוצה 95"/>
          <p:cNvGrpSpPr/>
          <p:nvPr/>
        </p:nvGrpSpPr>
        <p:grpSpPr>
          <a:xfrm>
            <a:off x="1643042" y="4786322"/>
            <a:ext cx="4562484" cy="1295400"/>
            <a:chOff x="1676400" y="0"/>
            <a:chExt cx="3276600" cy="1295400"/>
          </a:xfrm>
        </p:grpSpPr>
        <p:sp>
          <p:nvSpPr>
            <p:cNvPr id="161804" name="Oval 12"/>
            <p:cNvSpPr>
              <a:spLocks noChangeArrowheads="1"/>
            </p:cNvSpPr>
            <p:nvPr/>
          </p:nvSpPr>
          <p:spPr bwMode="auto">
            <a:xfrm>
              <a:off x="1676400" y="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5" name="Oval 13"/>
            <p:cNvSpPr>
              <a:spLocks noChangeArrowheads="1"/>
            </p:cNvSpPr>
            <p:nvPr/>
          </p:nvSpPr>
          <p:spPr bwMode="auto">
            <a:xfrm>
              <a:off x="2971800" y="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6" name="Oval 14"/>
            <p:cNvSpPr>
              <a:spLocks noChangeArrowheads="1"/>
            </p:cNvSpPr>
            <p:nvPr/>
          </p:nvSpPr>
          <p:spPr bwMode="auto">
            <a:xfrm>
              <a:off x="4572000" y="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7" name="Oval 15"/>
            <p:cNvSpPr>
              <a:spLocks noChangeArrowheads="1"/>
            </p:cNvSpPr>
            <p:nvPr/>
          </p:nvSpPr>
          <p:spPr bwMode="auto">
            <a:xfrm>
              <a:off x="3657600" y="914400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1808" name="AutoShape 16"/>
            <p:cNvCxnSpPr>
              <a:cxnSpLocks noChangeShapeType="1"/>
              <a:stCxn id="161804" idx="6"/>
              <a:endCxn id="161805" idx="2"/>
            </p:cNvCxnSpPr>
            <p:nvPr/>
          </p:nvCxnSpPr>
          <p:spPr bwMode="auto">
            <a:xfrm>
              <a:off x="2057400" y="190500"/>
              <a:ext cx="9144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1809" name="AutoShape 17"/>
            <p:cNvCxnSpPr>
              <a:cxnSpLocks noChangeShapeType="1"/>
              <a:stCxn id="161805" idx="6"/>
              <a:endCxn id="161806" idx="2"/>
            </p:cNvCxnSpPr>
            <p:nvPr/>
          </p:nvCxnSpPr>
          <p:spPr bwMode="auto">
            <a:xfrm>
              <a:off x="3352800" y="190500"/>
              <a:ext cx="1219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1810" name="AutoShape 18"/>
            <p:cNvCxnSpPr>
              <a:cxnSpLocks noChangeShapeType="1"/>
              <a:stCxn id="161805" idx="5"/>
              <a:endCxn id="161807" idx="1"/>
            </p:cNvCxnSpPr>
            <p:nvPr/>
          </p:nvCxnSpPr>
          <p:spPr bwMode="auto">
            <a:xfrm>
              <a:off x="3297238" y="325438"/>
              <a:ext cx="4159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1811" name="AutoShape 19"/>
            <p:cNvCxnSpPr>
              <a:cxnSpLocks noChangeShapeType="1"/>
              <a:stCxn id="161807" idx="7"/>
              <a:endCxn id="161806" idx="3"/>
            </p:cNvCxnSpPr>
            <p:nvPr/>
          </p:nvCxnSpPr>
          <p:spPr bwMode="auto">
            <a:xfrm flipV="1">
              <a:off x="3983038" y="325438"/>
              <a:ext cx="6445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4795814" y="5486408"/>
            <a:ext cx="609600" cy="6858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5786414" y="4572008"/>
            <a:ext cx="914400" cy="16002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1214414" y="4572008"/>
            <a:ext cx="1905000" cy="160605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קבוצה 52"/>
          <p:cNvGrpSpPr/>
          <p:nvPr/>
        </p:nvGrpSpPr>
        <p:grpSpPr>
          <a:xfrm>
            <a:off x="3500414" y="4572008"/>
            <a:ext cx="1905000" cy="1600200"/>
            <a:chOff x="3500414" y="4572008"/>
            <a:chExt cx="1905000" cy="1600200"/>
          </a:xfrm>
        </p:grpSpPr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3500414" y="4572008"/>
              <a:ext cx="1143000" cy="16002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קבוצה 46"/>
            <p:cNvGrpSpPr/>
            <p:nvPr/>
          </p:nvGrpSpPr>
          <p:grpSpPr>
            <a:xfrm>
              <a:off x="4643414" y="4572008"/>
              <a:ext cx="762000" cy="762000"/>
              <a:chOff x="4643414" y="4572008"/>
              <a:chExt cx="762000" cy="762000"/>
            </a:xfrm>
          </p:grpSpPr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4643414" y="4572008"/>
                <a:ext cx="762000" cy="762000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71"/>
              <p:cNvSpPr>
                <a:spLocks noChangeShapeType="1"/>
              </p:cNvSpPr>
              <p:nvPr/>
            </p:nvSpPr>
            <p:spPr bwMode="auto">
              <a:xfrm>
                <a:off x="4643414" y="4572008"/>
                <a:ext cx="0" cy="762000"/>
              </a:xfrm>
              <a:prstGeom prst="line">
                <a:avLst/>
              </a:prstGeom>
              <a:noFill/>
              <a:ln w="12700">
                <a:solidFill>
                  <a:srgbClr val="FFCC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8" name="קבוצה 57"/>
          <p:cNvGrpSpPr/>
          <p:nvPr/>
        </p:nvGrpSpPr>
        <p:grpSpPr>
          <a:xfrm>
            <a:off x="1366814" y="4724408"/>
            <a:ext cx="5105400" cy="1295400"/>
            <a:chOff x="1366814" y="4724408"/>
            <a:chExt cx="5105400" cy="1295400"/>
          </a:xfrm>
        </p:grpSpPr>
        <p:sp>
          <p:nvSpPr>
            <p:cNvPr id="59" name="Oval 44"/>
            <p:cNvSpPr>
              <a:spLocks noChangeArrowheads="1"/>
            </p:cNvSpPr>
            <p:nvPr/>
          </p:nvSpPr>
          <p:spPr bwMode="auto">
            <a:xfrm>
              <a:off x="13668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45"/>
            <p:cNvSpPr>
              <a:spLocks noChangeArrowheads="1"/>
            </p:cNvSpPr>
            <p:nvPr/>
          </p:nvSpPr>
          <p:spPr bwMode="auto">
            <a:xfrm>
              <a:off x="25479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6"/>
            <p:cNvSpPr>
              <a:spLocks noChangeArrowheads="1"/>
            </p:cNvSpPr>
            <p:nvPr/>
          </p:nvSpPr>
          <p:spPr bwMode="auto">
            <a:xfrm>
              <a:off x="13668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7"/>
            <p:cNvSpPr>
              <a:spLocks noChangeArrowheads="1"/>
            </p:cNvSpPr>
            <p:nvPr/>
          </p:nvSpPr>
          <p:spPr bwMode="auto">
            <a:xfrm>
              <a:off x="25479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48"/>
            <p:cNvSpPr>
              <a:spLocks noChangeArrowheads="1"/>
            </p:cNvSpPr>
            <p:nvPr/>
          </p:nvSpPr>
          <p:spPr bwMode="auto">
            <a:xfrm>
              <a:off x="37290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49"/>
            <p:cNvSpPr>
              <a:spLocks noChangeArrowheads="1"/>
            </p:cNvSpPr>
            <p:nvPr/>
          </p:nvSpPr>
          <p:spPr bwMode="auto">
            <a:xfrm>
              <a:off x="49101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50"/>
            <p:cNvSpPr>
              <a:spLocks noChangeArrowheads="1"/>
            </p:cNvSpPr>
            <p:nvPr/>
          </p:nvSpPr>
          <p:spPr bwMode="auto">
            <a:xfrm>
              <a:off x="37290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1"/>
            <p:cNvSpPr>
              <a:spLocks noChangeArrowheads="1"/>
            </p:cNvSpPr>
            <p:nvPr/>
          </p:nvSpPr>
          <p:spPr bwMode="auto">
            <a:xfrm>
              <a:off x="49101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52"/>
            <p:cNvSpPr>
              <a:spLocks noChangeArrowheads="1"/>
            </p:cNvSpPr>
            <p:nvPr/>
          </p:nvSpPr>
          <p:spPr bwMode="auto">
            <a:xfrm>
              <a:off x="6091214" y="47244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53"/>
            <p:cNvSpPr>
              <a:spLocks noChangeArrowheads="1"/>
            </p:cNvSpPr>
            <p:nvPr/>
          </p:nvSpPr>
          <p:spPr bwMode="auto">
            <a:xfrm>
              <a:off x="6091214" y="5638808"/>
              <a:ext cx="381000" cy="38100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" name="AutoShape 54"/>
            <p:cNvCxnSpPr>
              <a:cxnSpLocks noChangeShapeType="1"/>
              <a:stCxn id="59" idx="6"/>
              <a:endCxn id="60" idx="2"/>
            </p:cNvCxnSpPr>
            <p:nvPr/>
          </p:nvCxnSpPr>
          <p:spPr bwMode="auto">
            <a:xfrm>
              <a:off x="17478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AutoShape 55"/>
            <p:cNvCxnSpPr>
              <a:cxnSpLocks noChangeShapeType="1"/>
              <a:stCxn id="59" idx="4"/>
              <a:endCxn id="61" idx="0"/>
            </p:cNvCxnSpPr>
            <p:nvPr/>
          </p:nvCxnSpPr>
          <p:spPr bwMode="auto">
            <a:xfrm>
              <a:off x="15573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AutoShape 56"/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27384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2" name="AutoShape 57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1747814" y="58293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3" name="AutoShape 58"/>
            <p:cNvCxnSpPr>
              <a:cxnSpLocks noChangeShapeType="1"/>
              <a:stCxn id="62" idx="1"/>
              <a:endCxn id="59" idx="5"/>
            </p:cNvCxnSpPr>
            <p:nvPr/>
          </p:nvCxnSpPr>
          <p:spPr bwMode="auto">
            <a:xfrm flipH="1" flipV="1">
              <a:off x="1692252" y="5049845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4" name="AutoShape 59"/>
            <p:cNvCxnSpPr>
              <a:cxnSpLocks noChangeShapeType="1"/>
              <a:stCxn id="63" idx="6"/>
              <a:endCxn id="64" idx="2"/>
            </p:cNvCxnSpPr>
            <p:nvPr/>
          </p:nvCxnSpPr>
          <p:spPr bwMode="auto">
            <a:xfrm>
              <a:off x="41100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5" name="AutoShape 60"/>
            <p:cNvCxnSpPr>
              <a:cxnSpLocks noChangeShapeType="1"/>
              <a:stCxn id="64" idx="4"/>
              <a:endCxn id="65" idx="7"/>
            </p:cNvCxnSpPr>
            <p:nvPr/>
          </p:nvCxnSpPr>
          <p:spPr bwMode="auto">
            <a:xfrm flipH="1">
              <a:off x="4054452" y="5105408"/>
              <a:ext cx="1046162" cy="588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6" name="AutoShape 61"/>
            <p:cNvCxnSpPr>
              <a:cxnSpLocks noChangeShapeType="1"/>
              <a:stCxn id="65" idx="0"/>
              <a:endCxn id="63" idx="4"/>
            </p:cNvCxnSpPr>
            <p:nvPr/>
          </p:nvCxnSpPr>
          <p:spPr bwMode="auto">
            <a:xfrm flipV="1">
              <a:off x="39195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7" name="AutoShape 62"/>
            <p:cNvCxnSpPr>
              <a:cxnSpLocks noChangeShapeType="1"/>
              <a:stCxn id="63" idx="3"/>
              <a:endCxn id="65" idx="1"/>
            </p:cNvCxnSpPr>
            <p:nvPr/>
          </p:nvCxnSpPr>
          <p:spPr bwMode="auto">
            <a:xfrm rot="5400000">
              <a:off x="3462314" y="5372108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8" name="AutoShape 63"/>
            <p:cNvCxnSpPr>
              <a:cxnSpLocks noChangeShapeType="1"/>
              <a:stCxn id="64" idx="4"/>
              <a:endCxn id="66" idx="0"/>
            </p:cNvCxnSpPr>
            <p:nvPr/>
          </p:nvCxnSpPr>
          <p:spPr bwMode="auto">
            <a:xfrm>
              <a:off x="5100614" y="5105408"/>
              <a:ext cx="0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9" name="AutoShape 64"/>
            <p:cNvCxnSpPr>
              <a:cxnSpLocks noChangeShapeType="1"/>
              <a:stCxn id="67" idx="3"/>
              <a:endCxn id="68" idx="1"/>
            </p:cNvCxnSpPr>
            <p:nvPr/>
          </p:nvCxnSpPr>
          <p:spPr bwMode="auto">
            <a:xfrm rot="5400000">
              <a:off x="5824514" y="5372108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0" name="AutoShape 65"/>
            <p:cNvCxnSpPr>
              <a:cxnSpLocks noChangeShapeType="1"/>
              <a:stCxn id="68" idx="7"/>
              <a:endCxn id="67" idx="5"/>
            </p:cNvCxnSpPr>
            <p:nvPr/>
          </p:nvCxnSpPr>
          <p:spPr bwMode="auto">
            <a:xfrm rot="16200000">
              <a:off x="6094389" y="5372108"/>
              <a:ext cx="6445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1" name="AutoShape 66"/>
            <p:cNvCxnSpPr>
              <a:cxnSpLocks noChangeShapeType="1"/>
              <a:stCxn id="64" idx="6"/>
              <a:endCxn id="67" idx="2"/>
            </p:cNvCxnSpPr>
            <p:nvPr/>
          </p:nvCxnSpPr>
          <p:spPr bwMode="auto">
            <a:xfrm>
              <a:off x="52911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2" name="AutoShape 67"/>
            <p:cNvCxnSpPr>
              <a:cxnSpLocks noChangeShapeType="1"/>
              <a:stCxn id="64" idx="5"/>
              <a:endCxn id="68" idx="1"/>
            </p:cNvCxnSpPr>
            <p:nvPr/>
          </p:nvCxnSpPr>
          <p:spPr bwMode="auto">
            <a:xfrm>
              <a:off x="5235552" y="5049845"/>
              <a:ext cx="911225" cy="6445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3" name="AutoShape 68"/>
            <p:cNvCxnSpPr>
              <a:cxnSpLocks noChangeShapeType="1"/>
              <a:stCxn id="66" idx="6"/>
              <a:endCxn id="68" idx="2"/>
            </p:cNvCxnSpPr>
            <p:nvPr/>
          </p:nvCxnSpPr>
          <p:spPr bwMode="auto">
            <a:xfrm>
              <a:off x="5291114" y="58293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4" name="AutoShape 69"/>
            <p:cNvCxnSpPr>
              <a:cxnSpLocks noChangeShapeType="1"/>
              <a:stCxn id="60" idx="6"/>
              <a:endCxn id="63" idx="2"/>
            </p:cNvCxnSpPr>
            <p:nvPr/>
          </p:nvCxnSpPr>
          <p:spPr bwMode="auto">
            <a:xfrm>
              <a:off x="2928914" y="49149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5" name="AutoShape 70"/>
            <p:cNvCxnSpPr>
              <a:cxnSpLocks noChangeShapeType="1"/>
              <a:stCxn id="62" idx="6"/>
              <a:endCxn id="65" idx="2"/>
            </p:cNvCxnSpPr>
            <p:nvPr/>
          </p:nvCxnSpPr>
          <p:spPr bwMode="auto">
            <a:xfrm>
              <a:off x="2928914" y="5829308"/>
              <a:ext cx="8001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92" name="קבוצה 91"/>
          <p:cNvGrpSpPr/>
          <p:nvPr/>
        </p:nvGrpSpPr>
        <p:grpSpPr>
          <a:xfrm>
            <a:off x="3106904" y="5072074"/>
            <a:ext cx="2703352" cy="717307"/>
            <a:chOff x="3106904" y="5072074"/>
            <a:chExt cx="2703352" cy="717307"/>
          </a:xfrm>
        </p:grpSpPr>
        <p:cxnSp>
          <p:nvCxnSpPr>
            <p:cNvPr id="86" name="AutoShape 69"/>
            <p:cNvCxnSpPr>
              <a:cxnSpLocks noChangeShapeType="1"/>
            </p:cNvCxnSpPr>
            <p:nvPr/>
          </p:nvCxnSpPr>
          <p:spPr bwMode="auto">
            <a:xfrm flipV="1">
              <a:off x="3106904" y="5072074"/>
              <a:ext cx="381000" cy="292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89" name="AutoShape 69"/>
            <p:cNvCxnSpPr>
              <a:cxnSpLocks noChangeShapeType="1"/>
            </p:cNvCxnSpPr>
            <p:nvPr/>
          </p:nvCxnSpPr>
          <p:spPr bwMode="auto">
            <a:xfrm flipV="1">
              <a:off x="5429256" y="5072074"/>
              <a:ext cx="381000" cy="292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90" name="AutoShape 69"/>
            <p:cNvCxnSpPr>
              <a:cxnSpLocks noChangeShapeType="1"/>
            </p:cNvCxnSpPr>
            <p:nvPr/>
          </p:nvCxnSpPr>
          <p:spPr bwMode="auto">
            <a:xfrm flipV="1">
              <a:off x="4500562" y="5786454"/>
              <a:ext cx="381000" cy="292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91" name="AutoShape 69"/>
            <p:cNvCxnSpPr>
              <a:cxnSpLocks noChangeShapeType="1"/>
            </p:cNvCxnSpPr>
            <p:nvPr/>
          </p:nvCxnSpPr>
          <p:spPr bwMode="auto">
            <a:xfrm flipV="1">
              <a:off x="5429256" y="5786454"/>
              <a:ext cx="381000" cy="292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90F0-CDEE-4038-9A80-FC0AAA8F8116}" type="slidenum">
              <a:rPr lang="ar-SA"/>
              <a:pPr/>
              <a:t>46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הוא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DAG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3857625"/>
            <a:ext cx="8043890" cy="2847975"/>
          </a:xfrm>
        </p:spPr>
        <p:txBody>
          <a:bodyPr/>
          <a:lstStyle/>
          <a:p>
            <a:pPr algn="r" rtl="1">
              <a:buFont typeface="Wingdings" pitchFamily="2" charset="2"/>
              <a:buNone/>
            </a:pPr>
            <a:r>
              <a:rPr lang="he-IL" sz="2200" b="1" dirty="0" smtClean="0">
                <a:latin typeface="Times New Roman" pitchFamily="18" charset="0"/>
                <a:cs typeface="Times New Roman" pitchFamily="18" charset="0"/>
              </a:rPr>
              <a:t>הוכחה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נניח בשלילה כי קיים מסלול כזה,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אזי יש מסלול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וכן להפך, ולכן לא ייתכן שהם בשני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שונים.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בסתירה לנתון.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785786" y="1878013"/>
            <a:ext cx="7858180" cy="12618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r" rtl="1" eaLnBrk="0" hangingPunct="0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למה:</a:t>
            </a:r>
          </a:p>
          <a:p>
            <a:pPr algn="r" rtl="1"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יהיו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ו-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שני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שונים 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ויהיו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כך שיש מסלול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אזי לא ייתכן שקיים גם מסלול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1CCA-6B98-4828-8195-160A6976F5E7}" type="slidenum">
              <a:rPr lang="ar-SA"/>
              <a:pPr/>
              <a:t>47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Transpose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של גרף מכוון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1"/>
            <a:ext cx="7772400" cy="4257692"/>
          </a:xfrm>
        </p:spPr>
        <p:txBody>
          <a:bodyPr/>
          <a:lstStyle/>
          <a:p>
            <a:pPr algn="r" rtl="1"/>
            <a:r>
              <a:rPr lang="he-IL" b="1" dirty="0" smtClean="0">
                <a:latin typeface="Times New Roman" pitchFamily="18" charset="0"/>
                <a:cs typeface="Times New Roman" pitchFamily="18" charset="0"/>
              </a:rPr>
              <a:t>הגדרה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e-IL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buNone/>
            </a:pPr>
            <a:r>
              <a:rPr lang="he-IL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V,E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הוא ה-</a:t>
            </a:r>
            <a:r>
              <a:rPr lang="en-US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transpose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של גרף מכוון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 algn="r" rt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{(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v, 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e-IL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buNone/>
            </a:pPr>
            <a:r>
              <a:rPr lang="he-IL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הוא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עם צלעות הפוכות-כיוון.)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b="1" dirty="0" smtClean="0">
                <a:latin typeface="Times New Roman" pitchFamily="18" charset="0"/>
                <a:cs typeface="Times New Roman" pitchFamily="18" charset="0"/>
              </a:rPr>
              <a:t>נשים לב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אפשר ליצור את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בזמן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אם משתמשים ברשימות שכנויות.</a:t>
            </a:r>
          </a:p>
          <a:p>
            <a:pPr lvl="1"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ל-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dirty="0" err="1" smtClean="0">
                <a:latin typeface="Times New Roman" pitchFamily="18" charset="0"/>
                <a:cs typeface="Times New Roman" pitchFamily="18" charset="0"/>
              </a:rPr>
              <a:t>ול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יש את אותם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BFC0-091E-446A-BB11-5AE268D9633F}" type="slidenum">
              <a:rPr lang="ar-SA"/>
              <a:pPr/>
              <a:t>48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אלגוריתם למציאת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5189"/>
            <a:ext cx="8229600" cy="250825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 algn="r" rtl="1">
              <a:buFont typeface="+mj-lt"/>
              <a:buAutoNum type="arabicPeriod"/>
            </a:pP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הרצת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DFS(G)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לחישוב זמני הסיום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f[u]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לכל קדקוד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marL="533400" indent="-533400" algn="r" rtl="1">
              <a:buFont typeface="+mj-lt"/>
              <a:buAutoNum type="arabicPeriod"/>
            </a:pP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חישוב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</a:t>
            </a:r>
            <a:r>
              <a:rPr lang="en-US" sz="2400" baseline="30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marL="533400" indent="-533400" algn="r" rtl="1">
              <a:buFont typeface="+mj-lt"/>
              <a:buAutoNum type="arabicPeriod"/>
            </a:pP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הרצת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DFS(G</a:t>
            </a:r>
            <a:r>
              <a:rPr lang="en-US" sz="2400" baseline="30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כשסדר הקדקודים בלולאה החיצונית הוא בסדר יורד של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f[u]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שחושב לעיל.</a:t>
            </a:r>
          </a:p>
          <a:p>
            <a:pPr marL="533400" indent="-533400" algn="r" rtl="1">
              <a:buFont typeface="+mj-lt"/>
              <a:buAutoNum type="arabicPeriod"/>
            </a:pP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החזרת הקדקודים בכל עץ ביער הנוצר בהרצה </a:t>
            </a:r>
            <a:r>
              <a:rPr lang="he-IL" sz="2400" dirty="0" err="1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השניה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, כ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SCC</a:t>
            </a:r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נפרד.</a:t>
            </a:r>
            <a:endParaRPr lang="en-US" sz="2400" dirty="0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5500694" y="5572140"/>
            <a:ext cx="231615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זמן ריצה: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i="1" dirty="0" smtClean="0">
                <a:latin typeface="+mj-lt"/>
              </a:rPr>
              <a:t>V+E</a:t>
            </a:r>
            <a:r>
              <a:rPr lang="en-US" sz="2400" dirty="0"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93F6-A959-443F-9C0C-5CE0E9820FA2}" type="slidenum">
              <a:rPr lang="ar-SA"/>
              <a:pPr/>
              <a:t>49</a:t>
            </a:fld>
            <a:endParaRPr lang="en-US"/>
          </a:p>
        </p:txBody>
      </p:sp>
      <p:sp>
        <p:nvSpPr>
          <p:cNvPr id="176130" name="Freeform 2"/>
          <p:cNvSpPr>
            <a:spLocks/>
          </p:cNvSpPr>
          <p:nvPr/>
        </p:nvSpPr>
        <p:spPr bwMode="auto">
          <a:xfrm>
            <a:off x="6118225" y="3714750"/>
            <a:ext cx="1644650" cy="1314450"/>
          </a:xfrm>
          <a:custGeom>
            <a:avLst/>
            <a:gdLst/>
            <a:ahLst/>
            <a:cxnLst>
              <a:cxn ang="0">
                <a:pos x="618" y="55"/>
              </a:cxn>
              <a:cxn ang="0">
                <a:pos x="300" y="0"/>
              </a:cxn>
              <a:cxn ang="0">
                <a:pos x="82" y="155"/>
              </a:cxn>
              <a:cxn ang="0">
                <a:pos x="0" y="482"/>
              </a:cxn>
              <a:cxn ang="0">
                <a:pos x="155" y="755"/>
              </a:cxn>
              <a:cxn ang="0">
                <a:pos x="491" y="828"/>
              </a:cxn>
              <a:cxn ang="0">
                <a:pos x="782" y="782"/>
              </a:cxn>
              <a:cxn ang="0">
                <a:pos x="936" y="618"/>
              </a:cxn>
              <a:cxn ang="0">
                <a:pos x="1036" y="373"/>
              </a:cxn>
              <a:cxn ang="0">
                <a:pos x="973" y="264"/>
              </a:cxn>
              <a:cxn ang="0">
                <a:pos x="936" y="255"/>
              </a:cxn>
              <a:cxn ang="0">
                <a:pos x="900" y="191"/>
              </a:cxn>
              <a:cxn ang="0">
                <a:pos x="618" y="55"/>
              </a:cxn>
            </a:cxnLst>
            <a:rect l="0" t="0" r="r" b="b"/>
            <a:pathLst>
              <a:path w="1036" h="828">
                <a:moveTo>
                  <a:pt x="618" y="55"/>
                </a:moveTo>
                <a:lnTo>
                  <a:pt x="300" y="0"/>
                </a:lnTo>
                <a:lnTo>
                  <a:pt x="82" y="155"/>
                </a:lnTo>
                <a:lnTo>
                  <a:pt x="0" y="482"/>
                </a:lnTo>
                <a:lnTo>
                  <a:pt x="155" y="755"/>
                </a:lnTo>
                <a:lnTo>
                  <a:pt x="491" y="828"/>
                </a:lnTo>
                <a:lnTo>
                  <a:pt x="782" y="782"/>
                </a:lnTo>
                <a:lnTo>
                  <a:pt x="936" y="618"/>
                </a:lnTo>
                <a:lnTo>
                  <a:pt x="1036" y="373"/>
                </a:lnTo>
                <a:cubicBezTo>
                  <a:pt x="1015" y="337"/>
                  <a:pt x="1000" y="296"/>
                  <a:pt x="973" y="264"/>
                </a:cubicBezTo>
                <a:cubicBezTo>
                  <a:pt x="965" y="254"/>
                  <a:pt x="946" y="263"/>
                  <a:pt x="936" y="255"/>
                </a:cubicBezTo>
                <a:cubicBezTo>
                  <a:pt x="931" y="251"/>
                  <a:pt x="913" y="204"/>
                  <a:pt x="900" y="191"/>
                </a:cubicBezTo>
                <a:lnTo>
                  <a:pt x="618" y="55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1" name="Freeform 3"/>
          <p:cNvSpPr>
            <a:spLocks/>
          </p:cNvSpPr>
          <p:nvPr/>
        </p:nvSpPr>
        <p:spPr bwMode="auto">
          <a:xfrm>
            <a:off x="3132138" y="3686175"/>
            <a:ext cx="2654300" cy="1327150"/>
          </a:xfrm>
          <a:custGeom>
            <a:avLst/>
            <a:gdLst/>
            <a:ahLst/>
            <a:cxnLst>
              <a:cxn ang="0">
                <a:pos x="790" y="46"/>
              </a:cxn>
              <a:cxn ang="0">
                <a:pos x="536" y="55"/>
              </a:cxn>
              <a:cxn ang="0">
                <a:pos x="254" y="82"/>
              </a:cxn>
              <a:cxn ang="0">
                <a:pos x="127" y="182"/>
              </a:cxn>
              <a:cxn ang="0">
                <a:pos x="0" y="436"/>
              </a:cxn>
              <a:cxn ang="0">
                <a:pos x="109" y="673"/>
              </a:cxn>
              <a:cxn ang="0">
                <a:pos x="481" y="800"/>
              </a:cxn>
              <a:cxn ang="0">
                <a:pos x="918" y="818"/>
              </a:cxn>
              <a:cxn ang="0">
                <a:pos x="1299" y="836"/>
              </a:cxn>
              <a:cxn ang="0">
                <a:pos x="1472" y="773"/>
              </a:cxn>
              <a:cxn ang="0">
                <a:pos x="1645" y="573"/>
              </a:cxn>
              <a:cxn ang="0">
                <a:pos x="1672" y="391"/>
              </a:cxn>
              <a:cxn ang="0">
                <a:pos x="1654" y="227"/>
              </a:cxn>
              <a:cxn ang="0">
                <a:pos x="1581" y="136"/>
              </a:cxn>
              <a:cxn ang="0">
                <a:pos x="1372" y="0"/>
              </a:cxn>
              <a:cxn ang="0">
                <a:pos x="1099" y="0"/>
              </a:cxn>
              <a:cxn ang="0">
                <a:pos x="790" y="46"/>
              </a:cxn>
            </a:cxnLst>
            <a:rect l="0" t="0" r="r" b="b"/>
            <a:pathLst>
              <a:path w="1672" h="836">
                <a:moveTo>
                  <a:pt x="790" y="46"/>
                </a:moveTo>
                <a:lnTo>
                  <a:pt x="536" y="55"/>
                </a:lnTo>
                <a:lnTo>
                  <a:pt x="254" y="82"/>
                </a:lnTo>
                <a:lnTo>
                  <a:pt x="127" y="182"/>
                </a:lnTo>
                <a:lnTo>
                  <a:pt x="0" y="436"/>
                </a:lnTo>
                <a:lnTo>
                  <a:pt x="109" y="673"/>
                </a:lnTo>
                <a:lnTo>
                  <a:pt x="481" y="800"/>
                </a:lnTo>
                <a:lnTo>
                  <a:pt x="918" y="818"/>
                </a:lnTo>
                <a:lnTo>
                  <a:pt x="1299" y="836"/>
                </a:lnTo>
                <a:lnTo>
                  <a:pt x="1472" y="773"/>
                </a:lnTo>
                <a:lnTo>
                  <a:pt x="1645" y="573"/>
                </a:lnTo>
                <a:lnTo>
                  <a:pt x="1672" y="391"/>
                </a:lnTo>
                <a:lnTo>
                  <a:pt x="1654" y="227"/>
                </a:lnTo>
                <a:lnTo>
                  <a:pt x="1581" y="136"/>
                </a:lnTo>
                <a:lnTo>
                  <a:pt x="1372" y="0"/>
                </a:lnTo>
                <a:lnTo>
                  <a:pt x="1099" y="0"/>
                </a:lnTo>
                <a:lnTo>
                  <a:pt x="790" y="46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2" name="Freeform 4"/>
          <p:cNvSpPr>
            <a:spLocks/>
          </p:cNvSpPr>
          <p:nvPr/>
        </p:nvSpPr>
        <p:spPr bwMode="auto">
          <a:xfrm>
            <a:off x="4703763" y="2098675"/>
            <a:ext cx="2613025" cy="1327150"/>
          </a:xfrm>
          <a:custGeom>
            <a:avLst/>
            <a:gdLst/>
            <a:ahLst/>
            <a:cxnLst>
              <a:cxn ang="0">
                <a:pos x="1046" y="0"/>
              </a:cxn>
              <a:cxn ang="0">
                <a:pos x="828" y="9"/>
              </a:cxn>
              <a:cxn ang="0">
                <a:pos x="555" y="9"/>
              </a:cxn>
              <a:cxn ang="0">
                <a:pos x="255" y="55"/>
              </a:cxn>
              <a:cxn ang="0">
                <a:pos x="64" y="191"/>
              </a:cxn>
              <a:cxn ang="0">
                <a:pos x="0" y="491"/>
              </a:cxn>
              <a:cxn ang="0">
                <a:pos x="46" y="709"/>
              </a:cxn>
              <a:cxn ang="0">
                <a:pos x="173" y="718"/>
              </a:cxn>
              <a:cxn ang="0">
                <a:pos x="428" y="809"/>
              </a:cxn>
              <a:cxn ang="0">
                <a:pos x="809" y="782"/>
              </a:cxn>
              <a:cxn ang="0">
                <a:pos x="1173" y="836"/>
              </a:cxn>
              <a:cxn ang="0">
                <a:pos x="1455" y="782"/>
              </a:cxn>
              <a:cxn ang="0">
                <a:pos x="1591" y="618"/>
              </a:cxn>
              <a:cxn ang="0">
                <a:pos x="1646" y="445"/>
              </a:cxn>
              <a:cxn ang="0">
                <a:pos x="1627" y="282"/>
              </a:cxn>
              <a:cxn ang="0">
                <a:pos x="1518" y="109"/>
              </a:cxn>
              <a:cxn ang="0">
                <a:pos x="1400" y="36"/>
              </a:cxn>
              <a:cxn ang="0">
                <a:pos x="1046" y="0"/>
              </a:cxn>
            </a:cxnLst>
            <a:rect l="0" t="0" r="r" b="b"/>
            <a:pathLst>
              <a:path w="1646" h="836">
                <a:moveTo>
                  <a:pt x="1046" y="0"/>
                </a:moveTo>
                <a:lnTo>
                  <a:pt x="828" y="9"/>
                </a:lnTo>
                <a:lnTo>
                  <a:pt x="555" y="9"/>
                </a:lnTo>
                <a:lnTo>
                  <a:pt x="255" y="55"/>
                </a:lnTo>
                <a:lnTo>
                  <a:pt x="64" y="191"/>
                </a:lnTo>
                <a:lnTo>
                  <a:pt x="0" y="491"/>
                </a:lnTo>
                <a:lnTo>
                  <a:pt x="46" y="709"/>
                </a:lnTo>
                <a:lnTo>
                  <a:pt x="173" y="718"/>
                </a:lnTo>
                <a:lnTo>
                  <a:pt x="428" y="809"/>
                </a:lnTo>
                <a:lnTo>
                  <a:pt x="809" y="782"/>
                </a:lnTo>
                <a:lnTo>
                  <a:pt x="1173" y="836"/>
                </a:lnTo>
                <a:lnTo>
                  <a:pt x="1455" y="782"/>
                </a:lnTo>
                <a:lnTo>
                  <a:pt x="1591" y="618"/>
                </a:lnTo>
                <a:lnTo>
                  <a:pt x="1646" y="445"/>
                </a:lnTo>
                <a:lnTo>
                  <a:pt x="1627" y="282"/>
                </a:lnTo>
                <a:lnTo>
                  <a:pt x="1518" y="109"/>
                </a:lnTo>
                <a:lnTo>
                  <a:pt x="1400" y="36"/>
                </a:lnTo>
                <a:lnTo>
                  <a:pt x="1046" y="0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Freeform 5"/>
          <p:cNvSpPr>
            <a:spLocks/>
          </p:cNvSpPr>
          <p:nvPr/>
        </p:nvSpPr>
        <p:spPr bwMode="auto">
          <a:xfrm>
            <a:off x="1428750" y="1954213"/>
            <a:ext cx="3001963" cy="2987675"/>
          </a:xfrm>
          <a:custGeom>
            <a:avLst/>
            <a:gdLst/>
            <a:ahLst/>
            <a:cxnLst>
              <a:cxn ang="0">
                <a:pos x="309" y="173"/>
              </a:cxn>
              <a:cxn ang="0">
                <a:pos x="164" y="264"/>
              </a:cxn>
              <a:cxn ang="0">
                <a:pos x="100" y="446"/>
              </a:cxn>
              <a:cxn ang="0">
                <a:pos x="18" y="673"/>
              </a:cxn>
              <a:cxn ang="0">
                <a:pos x="0" y="964"/>
              </a:cxn>
              <a:cxn ang="0">
                <a:pos x="18" y="1173"/>
              </a:cxn>
              <a:cxn ang="0">
                <a:pos x="64" y="1300"/>
              </a:cxn>
              <a:cxn ang="0">
                <a:pos x="36" y="1573"/>
              </a:cxn>
              <a:cxn ang="0">
                <a:pos x="82" y="1700"/>
              </a:cxn>
              <a:cxn ang="0">
                <a:pos x="182" y="1782"/>
              </a:cxn>
              <a:cxn ang="0">
                <a:pos x="500" y="1882"/>
              </a:cxn>
              <a:cxn ang="0">
                <a:pos x="709" y="1827"/>
              </a:cxn>
              <a:cxn ang="0">
                <a:pos x="809" y="1718"/>
              </a:cxn>
              <a:cxn ang="0">
                <a:pos x="891" y="1527"/>
              </a:cxn>
              <a:cxn ang="0">
                <a:pos x="982" y="1318"/>
              </a:cxn>
              <a:cxn ang="0">
                <a:pos x="1100" y="1209"/>
              </a:cxn>
              <a:cxn ang="0">
                <a:pos x="1300" y="1055"/>
              </a:cxn>
              <a:cxn ang="0">
                <a:pos x="1554" y="955"/>
              </a:cxn>
              <a:cxn ang="0">
                <a:pos x="1809" y="736"/>
              </a:cxn>
              <a:cxn ang="0">
                <a:pos x="1891" y="446"/>
              </a:cxn>
              <a:cxn ang="0">
                <a:pos x="1836" y="273"/>
              </a:cxn>
              <a:cxn ang="0">
                <a:pos x="1654" y="91"/>
              </a:cxn>
              <a:cxn ang="0">
                <a:pos x="1472" y="0"/>
              </a:cxn>
              <a:cxn ang="0">
                <a:pos x="1272" y="0"/>
              </a:cxn>
              <a:cxn ang="0">
                <a:pos x="1073" y="27"/>
              </a:cxn>
              <a:cxn ang="0">
                <a:pos x="845" y="73"/>
              </a:cxn>
              <a:cxn ang="0">
                <a:pos x="563" y="109"/>
              </a:cxn>
              <a:cxn ang="0">
                <a:pos x="482" y="146"/>
              </a:cxn>
              <a:cxn ang="0">
                <a:pos x="309" y="173"/>
              </a:cxn>
            </a:cxnLst>
            <a:rect l="0" t="0" r="r" b="b"/>
            <a:pathLst>
              <a:path w="1891" h="1882">
                <a:moveTo>
                  <a:pt x="309" y="173"/>
                </a:moveTo>
                <a:lnTo>
                  <a:pt x="164" y="264"/>
                </a:lnTo>
                <a:lnTo>
                  <a:pt x="100" y="446"/>
                </a:lnTo>
                <a:lnTo>
                  <a:pt x="18" y="673"/>
                </a:lnTo>
                <a:lnTo>
                  <a:pt x="0" y="964"/>
                </a:lnTo>
                <a:lnTo>
                  <a:pt x="18" y="1173"/>
                </a:lnTo>
                <a:lnTo>
                  <a:pt x="64" y="1300"/>
                </a:lnTo>
                <a:lnTo>
                  <a:pt x="36" y="1573"/>
                </a:lnTo>
                <a:lnTo>
                  <a:pt x="82" y="1700"/>
                </a:lnTo>
                <a:lnTo>
                  <a:pt x="182" y="1782"/>
                </a:lnTo>
                <a:lnTo>
                  <a:pt x="500" y="1882"/>
                </a:lnTo>
                <a:lnTo>
                  <a:pt x="709" y="1827"/>
                </a:lnTo>
                <a:lnTo>
                  <a:pt x="809" y="1718"/>
                </a:lnTo>
                <a:lnTo>
                  <a:pt x="891" y="1527"/>
                </a:lnTo>
                <a:lnTo>
                  <a:pt x="982" y="1318"/>
                </a:lnTo>
                <a:lnTo>
                  <a:pt x="1100" y="1209"/>
                </a:lnTo>
                <a:lnTo>
                  <a:pt x="1300" y="1055"/>
                </a:lnTo>
                <a:lnTo>
                  <a:pt x="1554" y="955"/>
                </a:lnTo>
                <a:lnTo>
                  <a:pt x="1809" y="736"/>
                </a:lnTo>
                <a:lnTo>
                  <a:pt x="1891" y="446"/>
                </a:lnTo>
                <a:lnTo>
                  <a:pt x="1836" y="273"/>
                </a:lnTo>
                <a:lnTo>
                  <a:pt x="1654" y="91"/>
                </a:lnTo>
                <a:lnTo>
                  <a:pt x="1472" y="0"/>
                </a:lnTo>
                <a:lnTo>
                  <a:pt x="1272" y="0"/>
                </a:lnTo>
                <a:lnTo>
                  <a:pt x="1073" y="27"/>
                </a:lnTo>
                <a:lnTo>
                  <a:pt x="845" y="73"/>
                </a:lnTo>
                <a:lnTo>
                  <a:pt x="563" y="109"/>
                </a:lnTo>
                <a:lnTo>
                  <a:pt x="482" y="146"/>
                </a:lnTo>
                <a:lnTo>
                  <a:pt x="309" y="173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014442" y="428612"/>
            <a:ext cx="7772400" cy="1143000"/>
          </a:xfrm>
        </p:spPr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דוגמא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1928813" y="2513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852613" y="2611438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ym typeface="Symbol" pitchFamily="18" charset="2"/>
              </a:rPr>
              <a:t>13/14</a:t>
            </a:r>
            <a:endParaRPr lang="en-US" sz="2000" b="1" dirty="0"/>
          </a:p>
        </p:txBody>
      </p:sp>
      <p:sp>
        <p:nvSpPr>
          <p:cNvPr id="176137" name="Oval 9"/>
          <p:cNvSpPr>
            <a:spLocks noChangeArrowheads="1"/>
          </p:cNvSpPr>
          <p:nvPr/>
        </p:nvSpPr>
        <p:spPr bwMode="auto">
          <a:xfrm>
            <a:off x="1928813" y="39290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/>
              <a:t>12/15</a:t>
            </a: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2024063" y="40132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000" b="1"/>
          </a:p>
        </p:txBody>
      </p:sp>
      <p:sp>
        <p:nvSpPr>
          <p:cNvPr id="176139" name="Oval 11"/>
          <p:cNvSpPr>
            <a:spLocks noChangeArrowheads="1"/>
          </p:cNvSpPr>
          <p:nvPr/>
        </p:nvSpPr>
        <p:spPr bwMode="auto">
          <a:xfrm>
            <a:off x="3409950" y="39227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3/4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2505075" y="4217988"/>
            <a:ext cx="9239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Oval 13"/>
          <p:cNvSpPr>
            <a:spLocks noChangeArrowheads="1"/>
          </p:cNvSpPr>
          <p:nvPr/>
        </p:nvSpPr>
        <p:spPr bwMode="auto">
          <a:xfrm>
            <a:off x="4891088" y="3932238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2/7</a:t>
            </a:r>
          </a:p>
        </p:txBody>
      </p:sp>
      <p:sp>
        <p:nvSpPr>
          <p:cNvPr id="176142" name="Oval 14"/>
          <p:cNvSpPr>
            <a:spLocks noChangeArrowheads="1"/>
          </p:cNvSpPr>
          <p:nvPr/>
        </p:nvSpPr>
        <p:spPr bwMode="auto">
          <a:xfrm>
            <a:off x="3405188" y="2517775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11/16</a:t>
            </a:r>
          </a:p>
        </p:txBody>
      </p:sp>
      <p:sp>
        <p:nvSpPr>
          <p:cNvPr id="176143" name="Oval 15"/>
          <p:cNvSpPr>
            <a:spLocks noChangeArrowheads="1"/>
          </p:cNvSpPr>
          <p:nvPr/>
        </p:nvSpPr>
        <p:spPr bwMode="auto">
          <a:xfrm>
            <a:off x="4886325" y="252730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1/10</a:t>
            </a: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2216150" y="3090863"/>
            <a:ext cx="0" cy="842962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3697288" y="3100388"/>
            <a:ext cx="0" cy="842962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>
            <a:off x="5178425" y="3109913"/>
            <a:ext cx="0" cy="842962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2424113" y="2967038"/>
            <a:ext cx="1023937" cy="10287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2095500" y="2165350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3562350" y="2174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5029200" y="2184400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c</a:t>
            </a:r>
          </a:p>
        </p:txBody>
      </p:sp>
      <p:sp>
        <p:nvSpPr>
          <p:cNvPr id="176151" name="Text Box 23"/>
          <p:cNvSpPr txBox="1">
            <a:spLocks noChangeArrowheads="1"/>
          </p:cNvSpPr>
          <p:nvPr/>
        </p:nvSpPr>
        <p:spPr bwMode="auto">
          <a:xfrm>
            <a:off x="2062163" y="4460875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176152" name="Text Box 24"/>
          <p:cNvSpPr txBox="1">
            <a:spLocks noChangeArrowheads="1"/>
          </p:cNvSpPr>
          <p:nvPr/>
        </p:nvSpPr>
        <p:spPr bwMode="auto">
          <a:xfrm>
            <a:off x="3557588" y="4470400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f</a:t>
            </a:r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5038725" y="4465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2514600" y="2827338"/>
            <a:ext cx="92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55" name="Oval 27"/>
          <p:cNvSpPr>
            <a:spLocks noChangeArrowheads="1"/>
          </p:cNvSpPr>
          <p:nvPr/>
        </p:nvSpPr>
        <p:spPr bwMode="auto">
          <a:xfrm>
            <a:off x="6386513" y="3956050"/>
            <a:ext cx="590550" cy="576263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5/6</a:t>
            </a:r>
          </a:p>
        </p:txBody>
      </p:sp>
      <p:sp>
        <p:nvSpPr>
          <p:cNvPr id="176156" name="Oval 28"/>
          <p:cNvSpPr>
            <a:spLocks noChangeArrowheads="1"/>
          </p:cNvSpPr>
          <p:nvPr/>
        </p:nvSpPr>
        <p:spPr bwMode="auto">
          <a:xfrm>
            <a:off x="6381750" y="25511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/>
              <a:t>8/9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6534150" y="4489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h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6467475" y="2179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81450" y="2822575"/>
            <a:ext cx="923925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3971925" y="4298950"/>
            <a:ext cx="923925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>
            <a:off x="5448300" y="4208463"/>
            <a:ext cx="923925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>
            <a:off x="6683375" y="3128963"/>
            <a:ext cx="0" cy="8429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3967163" y="4137025"/>
            <a:ext cx="923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>
            <a:off x="5495925" y="2727325"/>
            <a:ext cx="923925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5" name="Line 37"/>
          <p:cNvSpPr>
            <a:spLocks noChangeShapeType="1"/>
          </p:cNvSpPr>
          <p:nvPr/>
        </p:nvSpPr>
        <p:spPr bwMode="auto">
          <a:xfrm>
            <a:off x="5448300" y="2897188"/>
            <a:ext cx="92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6" name="Freeform 38"/>
          <p:cNvSpPr>
            <a:spLocks/>
          </p:cNvSpPr>
          <p:nvPr/>
        </p:nvSpPr>
        <p:spPr bwMode="auto">
          <a:xfrm>
            <a:off x="6877050" y="4043363"/>
            <a:ext cx="644525" cy="576262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155" y="357"/>
              </a:cxn>
              <a:cxn ang="0">
                <a:pos x="391" y="221"/>
              </a:cxn>
              <a:cxn ang="0">
                <a:pos x="246" y="30"/>
              </a:cxn>
              <a:cxn ang="0">
                <a:pos x="27" y="39"/>
              </a:cxn>
            </a:cxnLst>
            <a:rect l="0" t="0" r="r" b="b"/>
            <a:pathLst>
              <a:path w="406" h="363">
                <a:moveTo>
                  <a:pt x="0" y="257"/>
                </a:moveTo>
                <a:cubicBezTo>
                  <a:pt x="45" y="310"/>
                  <a:pt x="90" y="363"/>
                  <a:pt x="155" y="357"/>
                </a:cubicBezTo>
                <a:cubicBezTo>
                  <a:pt x="220" y="351"/>
                  <a:pt x="376" y="275"/>
                  <a:pt x="391" y="221"/>
                </a:cubicBezTo>
                <a:cubicBezTo>
                  <a:pt x="406" y="167"/>
                  <a:pt x="307" y="60"/>
                  <a:pt x="246" y="30"/>
                </a:cubicBezTo>
                <a:cubicBezTo>
                  <a:pt x="185" y="0"/>
                  <a:pt x="106" y="19"/>
                  <a:pt x="27" y="3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67" name="Text Box 39"/>
          <p:cNvSpPr txBox="1">
            <a:spLocks noChangeArrowheads="1"/>
          </p:cNvSpPr>
          <p:nvPr/>
        </p:nvSpPr>
        <p:spPr bwMode="auto">
          <a:xfrm>
            <a:off x="990600" y="20574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/>
              <a:t>G</a:t>
            </a:r>
            <a:endParaRPr lang="en-US" sz="2400" b="1" i="1" baseline="30000"/>
          </a:p>
        </p:txBody>
      </p:sp>
      <p:sp>
        <p:nvSpPr>
          <p:cNvPr id="41" name="TextBox 40"/>
          <p:cNvSpPr txBox="1"/>
          <p:nvPr/>
        </p:nvSpPr>
        <p:spPr>
          <a:xfrm>
            <a:off x="1142976" y="564357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e a c d g h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00213"/>
            <a:ext cx="7848600" cy="1300159"/>
          </a:xfrm>
          <a:noFill/>
          <a:ln/>
        </p:spPr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תת גרף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G'=(V',E') </a:t>
            </a:r>
            <a:r>
              <a:rPr lang="he-IL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של גרף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גרף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אשר בו</a:t>
            </a:r>
          </a:p>
          <a:p>
            <a:pPr lvl="1" algn="r" rtl="1">
              <a:lnSpc>
                <a:spcPct val="8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he-IL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lnSpc>
                <a:spcPct val="80000"/>
              </a:lnSpc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lnSpc>
                <a:spcPct val="80000"/>
              </a:lnSpc>
              <a:buNone/>
            </a:pPr>
            <a:endParaRPr lang="he-IL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643182"/>
            <a:ext cx="3865562" cy="2895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תת גרף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643182"/>
            <a:ext cx="3865562" cy="2895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897A-ECC9-4AB6-89D4-43DE82228BCB}" type="slidenum">
              <a:rPr lang="ar-SA"/>
              <a:pPr/>
              <a:t>50</a:t>
            </a:fld>
            <a:endParaRPr lang="en-US"/>
          </a:p>
        </p:txBody>
      </p:sp>
      <p:sp>
        <p:nvSpPr>
          <p:cNvPr id="177154" name="Freeform 2"/>
          <p:cNvSpPr>
            <a:spLocks/>
          </p:cNvSpPr>
          <p:nvPr/>
        </p:nvSpPr>
        <p:spPr bwMode="auto">
          <a:xfrm>
            <a:off x="6118225" y="3714750"/>
            <a:ext cx="1644650" cy="1314450"/>
          </a:xfrm>
          <a:custGeom>
            <a:avLst/>
            <a:gdLst/>
            <a:ahLst/>
            <a:cxnLst>
              <a:cxn ang="0">
                <a:pos x="618" y="55"/>
              </a:cxn>
              <a:cxn ang="0">
                <a:pos x="300" y="0"/>
              </a:cxn>
              <a:cxn ang="0">
                <a:pos x="82" y="155"/>
              </a:cxn>
              <a:cxn ang="0">
                <a:pos x="0" y="482"/>
              </a:cxn>
              <a:cxn ang="0">
                <a:pos x="155" y="755"/>
              </a:cxn>
              <a:cxn ang="0">
                <a:pos x="491" y="828"/>
              </a:cxn>
              <a:cxn ang="0">
                <a:pos x="782" y="782"/>
              </a:cxn>
              <a:cxn ang="0">
                <a:pos x="936" y="618"/>
              </a:cxn>
              <a:cxn ang="0">
                <a:pos x="1036" y="373"/>
              </a:cxn>
              <a:cxn ang="0">
                <a:pos x="973" y="264"/>
              </a:cxn>
              <a:cxn ang="0">
                <a:pos x="936" y="255"/>
              </a:cxn>
              <a:cxn ang="0">
                <a:pos x="900" y="191"/>
              </a:cxn>
              <a:cxn ang="0">
                <a:pos x="618" y="55"/>
              </a:cxn>
            </a:cxnLst>
            <a:rect l="0" t="0" r="r" b="b"/>
            <a:pathLst>
              <a:path w="1036" h="828">
                <a:moveTo>
                  <a:pt x="618" y="55"/>
                </a:moveTo>
                <a:lnTo>
                  <a:pt x="300" y="0"/>
                </a:lnTo>
                <a:lnTo>
                  <a:pt x="82" y="155"/>
                </a:lnTo>
                <a:lnTo>
                  <a:pt x="0" y="482"/>
                </a:lnTo>
                <a:lnTo>
                  <a:pt x="155" y="755"/>
                </a:lnTo>
                <a:lnTo>
                  <a:pt x="491" y="828"/>
                </a:lnTo>
                <a:lnTo>
                  <a:pt x="782" y="782"/>
                </a:lnTo>
                <a:lnTo>
                  <a:pt x="936" y="618"/>
                </a:lnTo>
                <a:lnTo>
                  <a:pt x="1036" y="373"/>
                </a:lnTo>
                <a:cubicBezTo>
                  <a:pt x="1015" y="337"/>
                  <a:pt x="1000" y="296"/>
                  <a:pt x="973" y="264"/>
                </a:cubicBezTo>
                <a:cubicBezTo>
                  <a:pt x="965" y="254"/>
                  <a:pt x="946" y="263"/>
                  <a:pt x="936" y="255"/>
                </a:cubicBezTo>
                <a:cubicBezTo>
                  <a:pt x="931" y="251"/>
                  <a:pt x="913" y="204"/>
                  <a:pt x="900" y="191"/>
                </a:cubicBezTo>
                <a:lnTo>
                  <a:pt x="618" y="55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Freeform 3"/>
          <p:cNvSpPr>
            <a:spLocks/>
          </p:cNvSpPr>
          <p:nvPr/>
        </p:nvSpPr>
        <p:spPr bwMode="auto">
          <a:xfrm>
            <a:off x="3132138" y="3686175"/>
            <a:ext cx="2654300" cy="1327150"/>
          </a:xfrm>
          <a:custGeom>
            <a:avLst/>
            <a:gdLst/>
            <a:ahLst/>
            <a:cxnLst>
              <a:cxn ang="0">
                <a:pos x="790" y="46"/>
              </a:cxn>
              <a:cxn ang="0">
                <a:pos x="536" y="55"/>
              </a:cxn>
              <a:cxn ang="0">
                <a:pos x="254" y="82"/>
              </a:cxn>
              <a:cxn ang="0">
                <a:pos x="127" y="182"/>
              </a:cxn>
              <a:cxn ang="0">
                <a:pos x="0" y="436"/>
              </a:cxn>
              <a:cxn ang="0">
                <a:pos x="109" y="673"/>
              </a:cxn>
              <a:cxn ang="0">
                <a:pos x="481" y="800"/>
              </a:cxn>
              <a:cxn ang="0">
                <a:pos x="918" y="818"/>
              </a:cxn>
              <a:cxn ang="0">
                <a:pos x="1299" y="836"/>
              </a:cxn>
              <a:cxn ang="0">
                <a:pos x="1472" y="773"/>
              </a:cxn>
              <a:cxn ang="0">
                <a:pos x="1645" y="573"/>
              </a:cxn>
              <a:cxn ang="0">
                <a:pos x="1672" y="391"/>
              </a:cxn>
              <a:cxn ang="0">
                <a:pos x="1654" y="227"/>
              </a:cxn>
              <a:cxn ang="0">
                <a:pos x="1581" y="136"/>
              </a:cxn>
              <a:cxn ang="0">
                <a:pos x="1372" y="0"/>
              </a:cxn>
              <a:cxn ang="0">
                <a:pos x="1099" y="0"/>
              </a:cxn>
              <a:cxn ang="0">
                <a:pos x="790" y="46"/>
              </a:cxn>
            </a:cxnLst>
            <a:rect l="0" t="0" r="r" b="b"/>
            <a:pathLst>
              <a:path w="1672" h="836">
                <a:moveTo>
                  <a:pt x="790" y="46"/>
                </a:moveTo>
                <a:lnTo>
                  <a:pt x="536" y="55"/>
                </a:lnTo>
                <a:lnTo>
                  <a:pt x="254" y="82"/>
                </a:lnTo>
                <a:lnTo>
                  <a:pt x="127" y="182"/>
                </a:lnTo>
                <a:lnTo>
                  <a:pt x="0" y="436"/>
                </a:lnTo>
                <a:lnTo>
                  <a:pt x="109" y="673"/>
                </a:lnTo>
                <a:lnTo>
                  <a:pt x="481" y="800"/>
                </a:lnTo>
                <a:lnTo>
                  <a:pt x="918" y="818"/>
                </a:lnTo>
                <a:lnTo>
                  <a:pt x="1299" y="836"/>
                </a:lnTo>
                <a:lnTo>
                  <a:pt x="1472" y="773"/>
                </a:lnTo>
                <a:lnTo>
                  <a:pt x="1645" y="573"/>
                </a:lnTo>
                <a:lnTo>
                  <a:pt x="1672" y="391"/>
                </a:lnTo>
                <a:lnTo>
                  <a:pt x="1654" y="227"/>
                </a:lnTo>
                <a:lnTo>
                  <a:pt x="1581" y="136"/>
                </a:lnTo>
                <a:lnTo>
                  <a:pt x="1372" y="0"/>
                </a:lnTo>
                <a:lnTo>
                  <a:pt x="1099" y="0"/>
                </a:lnTo>
                <a:lnTo>
                  <a:pt x="790" y="46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6" name="Freeform 4"/>
          <p:cNvSpPr>
            <a:spLocks/>
          </p:cNvSpPr>
          <p:nvPr/>
        </p:nvSpPr>
        <p:spPr bwMode="auto">
          <a:xfrm>
            <a:off x="4703763" y="2098675"/>
            <a:ext cx="2613025" cy="1327150"/>
          </a:xfrm>
          <a:custGeom>
            <a:avLst/>
            <a:gdLst/>
            <a:ahLst/>
            <a:cxnLst>
              <a:cxn ang="0">
                <a:pos x="1046" y="0"/>
              </a:cxn>
              <a:cxn ang="0">
                <a:pos x="828" y="9"/>
              </a:cxn>
              <a:cxn ang="0">
                <a:pos x="555" y="9"/>
              </a:cxn>
              <a:cxn ang="0">
                <a:pos x="255" y="55"/>
              </a:cxn>
              <a:cxn ang="0">
                <a:pos x="64" y="191"/>
              </a:cxn>
              <a:cxn ang="0">
                <a:pos x="0" y="491"/>
              </a:cxn>
              <a:cxn ang="0">
                <a:pos x="46" y="709"/>
              </a:cxn>
              <a:cxn ang="0">
                <a:pos x="173" y="718"/>
              </a:cxn>
              <a:cxn ang="0">
                <a:pos x="428" y="809"/>
              </a:cxn>
              <a:cxn ang="0">
                <a:pos x="809" y="782"/>
              </a:cxn>
              <a:cxn ang="0">
                <a:pos x="1173" y="836"/>
              </a:cxn>
              <a:cxn ang="0">
                <a:pos x="1455" y="782"/>
              </a:cxn>
              <a:cxn ang="0">
                <a:pos x="1591" y="618"/>
              </a:cxn>
              <a:cxn ang="0">
                <a:pos x="1646" y="445"/>
              </a:cxn>
              <a:cxn ang="0">
                <a:pos x="1627" y="282"/>
              </a:cxn>
              <a:cxn ang="0">
                <a:pos x="1518" y="109"/>
              </a:cxn>
              <a:cxn ang="0">
                <a:pos x="1400" y="36"/>
              </a:cxn>
              <a:cxn ang="0">
                <a:pos x="1046" y="0"/>
              </a:cxn>
            </a:cxnLst>
            <a:rect l="0" t="0" r="r" b="b"/>
            <a:pathLst>
              <a:path w="1646" h="836">
                <a:moveTo>
                  <a:pt x="1046" y="0"/>
                </a:moveTo>
                <a:lnTo>
                  <a:pt x="828" y="9"/>
                </a:lnTo>
                <a:lnTo>
                  <a:pt x="555" y="9"/>
                </a:lnTo>
                <a:lnTo>
                  <a:pt x="255" y="55"/>
                </a:lnTo>
                <a:lnTo>
                  <a:pt x="64" y="191"/>
                </a:lnTo>
                <a:lnTo>
                  <a:pt x="0" y="491"/>
                </a:lnTo>
                <a:lnTo>
                  <a:pt x="46" y="709"/>
                </a:lnTo>
                <a:lnTo>
                  <a:pt x="173" y="718"/>
                </a:lnTo>
                <a:lnTo>
                  <a:pt x="428" y="809"/>
                </a:lnTo>
                <a:lnTo>
                  <a:pt x="809" y="782"/>
                </a:lnTo>
                <a:lnTo>
                  <a:pt x="1173" y="836"/>
                </a:lnTo>
                <a:lnTo>
                  <a:pt x="1455" y="782"/>
                </a:lnTo>
                <a:lnTo>
                  <a:pt x="1591" y="618"/>
                </a:lnTo>
                <a:lnTo>
                  <a:pt x="1646" y="445"/>
                </a:lnTo>
                <a:lnTo>
                  <a:pt x="1627" y="282"/>
                </a:lnTo>
                <a:lnTo>
                  <a:pt x="1518" y="109"/>
                </a:lnTo>
                <a:lnTo>
                  <a:pt x="1400" y="36"/>
                </a:lnTo>
                <a:lnTo>
                  <a:pt x="1046" y="0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7" name="Freeform 5"/>
          <p:cNvSpPr>
            <a:spLocks/>
          </p:cNvSpPr>
          <p:nvPr/>
        </p:nvSpPr>
        <p:spPr bwMode="auto">
          <a:xfrm>
            <a:off x="1428750" y="1954213"/>
            <a:ext cx="3001963" cy="2987675"/>
          </a:xfrm>
          <a:custGeom>
            <a:avLst/>
            <a:gdLst/>
            <a:ahLst/>
            <a:cxnLst>
              <a:cxn ang="0">
                <a:pos x="309" y="173"/>
              </a:cxn>
              <a:cxn ang="0">
                <a:pos x="164" y="264"/>
              </a:cxn>
              <a:cxn ang="0">
                <a:pos x="100" y="446"/>
              </a:cxn>
              <a:cxn ang="0">
                <a:pos x="18" y="673"/>
              </a:cxn>
              <a:cxn ang="0">
                <a:pos x="0" y="964"/>
              </a:cxn>
              <a:cxn ang="0">
                <a:pos x="18" y="1173"/>
              </a:cxn>
              <a:cxn ang="0">
                <a:pos x="64" y="1300"/>
              </a:cxn>
              <a:cxn ang="0">
                <a:pos x="36" y="1573"/>
              </a:cxn>
              <a:cxn ang="0">
                <a:pos x="82" y="1700"/>
              </a:cxn>
              <a:cxn ang="0">
                <a:pos x="182" y="1782"/>
              </a:cxn>
              <a:cxn ang="0">
                <a:pos x="500" y="1882"/>
              </a:cxn>
              <a:cxn ang="0">
                <a:pos x="709" y="1827"/>
              </a:cxn>
              <a:cxn ang="0">
                <a:pos x="809" y="1718"/>
              </a:cxn>
              <a:cxn ang="0">
                <a:pos x="891" y="1527"/>
              </a:cxn>
              <a:cxn ang="0">
                <a:pos x="982" y="1318"/>
              </a:cxn>
              <a:cxn ang="0">
                <a:pos x="1100" y="1209"/>
              </a:cxn>
              <a:cxn ang="0">
                <a:pos x="1300" y="1055"/>
              </a:cxn>
              <a:cxn ang="0">
                <a:pos x="1554" y="955"/>
              </a:cxn>
              <a:cxn ang="0">
                <a:pos x="1809" y="736"/>
              </a:cxn>
              <a:cxn ang="0">
                <a:pos x="1891" y="446"/>
              </a:cxn>
              <a:cxn ang="0">
                <a:pos x="1836" y="273"/>
              </a:cxn>
              <a:cxn ang="0">
                <a:pos x="1654" y="91"/>
              </a:cxn>
              <a:cxn ang="0">
                <a:pos x="1472" y="0"/>
              </a:cxn>
              <a:cxn ang="0">
                <a:pos x="1272" y="0"/>
              </a:cxn>
              <a:cxn ang="0">
                <a:pos x="1073" y="27"/>
              </a:cxn>
              <a:cxn ang="0">
                <a:pos x="845" y="73"/>
              </a:cxn>
              <a:cxn ang="0">
                <a:pos x="563" y="109"/>
              </a:cxn>
              <a:cxn ang="0">
                <a:pos x="482" y="146"/>
              </a:cxn>
              <a:cxn ang="0">
                <a:pos x="309" y="173"/>
              </a:cxn>
            </a:cxnLst>
            <a:rect l="0" t="0" r="r" b="b"/>
            <a:pathLst>
              <a:path w="1891" h="1882">
                <a:moveTo>
                  <a:pt x="309" y="173"/>
                </a:moveTo>
                <a:lnTo>
                  <a:pt x="164" y="264"/>
                </a:lnTo>
                <a:lnTo>
                  <a:pt x="100" y="446"/>
                </a:lnTo>
                <a:lnTo>
                  <a:pt x="18" y="673"/>
                </a:lnTo>
                <a:lnTo>
                  <a:pt x="0" y="964"/>
                </a:lnTo>
                <a:lnTo>
                  <a:pt x="18" y="1173"/>
                </a:lnTo>
                <a:lnTo>
                  <a:pt x="64" y="1300"/>
                </a:lnTo>
                <a:lnTo>
                  <a:pt x="36" y="1573"/>
                </a:lnTo>
                <a:lnTo>
                  <a:pt x="82" y="1700"/>
                </a:lnTo>
                <a:lnTo>
                  <a:pt x="182" y="1782"/>
                </a:lnTo>
                <a:lnTo>
                  <a:pt x="500" y="1882"/>
                </a:lnTo>
                <a:lnTo>
                  <a:pt x="709" y="1827"/>
                </a:lnTo>
                <a:lnTo>
                  <a:pt x="809" y="1718"/>
                </a:lnTo>
                <a:lnTo>
                  <a:pt x="891" y="1527"/>
                </a:lnTo>
                <a:lnTo>
                  <a:pt x="982" y="1318"/>
                </a:lnTo>
                <a:lnTo>
                  <a:pt x="1100" y="1209"/>
                </a:lnTo>
                <a:lnTo>
                  <a:pt x="1300" y="1055"/>
                </a:lnTo>
                <a:lnTo>
                  <a:pt x="1554" y="955"/>
                </a:lnTo>
                <a:lnTo>
                  <a:pt x="1809" y="736"/>
                </a:lnTo>
                <a:lnTo>
                  <a:pt x="1891" y="446"/>
                </a:lnTo>
                <a:lnTo>
                  <a:pt x="1836" y="273"/>
                </a:lnTo>
                <a:lnTo>
                  <a:pt x="1654" y="91"/>
                </a:lnTo>
                <a:lnTo>
                  <a:pt x="1472" y="0"/>
                </a:lnTo>
                <a:lnTo>
                  <a:pt x="1272" y="0"/>
                </a:lnTo>
                <a:lnTo>
                  <a:pt x="1073" y="27"/>
                </a:lnTo>
                <a:lnTo>
                  <a:pt x="845" y="73"/>
                </a:lnTo>
                <a:lnTo>
                  <a:pt x="563" y="109"/>
                </a:lnTo>
                <a:lnTo>
                  <a:pt x="482" y="146"/>
                </a:lnTo>
                <a:lnTo>
                  <a:pt x="309" y="173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9" name="Oval 7"/>
          <p:cNvSpPr>
            <a:spLocks noChangeArrowheads="1"/>
          </p:cNvSpPr>
          <p:nvPr/>
        </p:nvSpPr>
        <p:spPr bwMode="auto">
          <a:xfrm>
            <a:off x="1928813" y="25130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0" name="Oval 8"/>
          <p:cNvSpPr>
            <a:spLocks noChangeArrowheads="1"/>
          </p:cNvSpPr>
          <p:nvPr/>
        </p:nvSpPr>
        <p:spPr bwMode="auto">
          <a:xfrm>
            <a:off x="1928813" y="392906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b="1"/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2024063" y="39639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 b="1"/>
          </a:p>
        </p:txBody>
      </p:sp>
      <p:sp>
        <p:nvSpPr>
          <p:cNvPr id="177162" name="Oval 10"/>
          <p:cNvSpPr>
            <a:spLocks noChangeArrowheads="1"/>
          </p:cNvSpPr>
          <p:nvPr/>
        </p:nvSpPr>
        <p:spPr bwMode="auto">
          <a:xfrm>
            <a:off x="3409950" y="39227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77163" name="Line 11"/>
          <p:cNvSpPr>
            <a:spLocks noChangeShapeType="1"/>
          </p:cNvSpPr>
          <p:nvPr/>
        </p:nvSpPr>
        <p:spPr bwMode="auto">
          <a:xfrm>
            <a:off x="2505075" y="4217988"/>
            <a:ext cx="9239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Oval 12"/>
          <p:cNvSpPr>
            <a:spLocks noChangeArrowheads="1"/>
          </p:cNvSpPr>
          <p:nvPr/>
        </p:nvSpPr>
        <p:spPr bwMode="auto">
          <a:xfrm>
            <a:off x="4891088" y="3932238"/>
            <a:ext cx="590550" cy="576262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 b="1"/>
          </a:p>
        </p:txBody>
      </p:sp>
      <p:sp>
        <p:nvSpPr>
          <p:cNvPr id="177165" name="Oval 13"/>
          <p:cNvSpPr>
            <a:spLocks noChangeArrowheads="1"/>
          </p:cNvSpPr>
          <p:nvPr/>
        </p:nvSpPr>
        <p:spPr bwMode="auto">
          <a:xfrm>
            <a:off x="3405188" y="2517775"/>
            <a:ext cx="590550" cy="576263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b="1"/>
          </a:p>
        </p:txBody>
      </p:sp>
      <p:sp>
        <p:nvSpPr>
          <p:cNvPr id="177166" name="Oval 14"/>
          <p:cNvSpPr>
            <a:spLocks noChangeArrowheads="1"/>
          </p:cNvSpPr>
          <p:nvPr/>
        </p:nvSpPr>
        <p:spPr bwMode="auto">
          <a:xfrm>
            <a:off x="4886325" y="2527300"/>
            <a:ext cx="590550" cy="576263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2216150" y="3090863"/>
            <a:ext cx="0" cy="842962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3697288" y="3100388"/>
            <a:ext cx="0" cy="8429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5178425" y="3109913"/>
            <a:ext cx="0" cy="8429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 flipV="1">
            <a:off x="2424113" y="2967038"/>
            <a:ext cx="1023937" cy="10287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2095500" y="21161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3562350" y="21256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5029200" y="21351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c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2062163" y="441166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e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3557588" y="442118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f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5038725" y="4416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7177" name="Line 25"/>
          <p:cNvSpPr>
            <a:spLocks noChangeShapeType="1"/>
          </p:cNvSpPr>
          <p:nvPr/>
        </p:nvSpPr>
        <p:spPr bwMode="auto">
          <a:xfrm>
            <a:off x="2514600" y="2827338"/>
            <a:ext cx="923925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78" name="Oval 26"/>
          <p:cNvSpPr>
            <a:spLocks noChangeArrowheads="1"/>
          </p:cNvSpPr>
          <p:nvPr/>
        </p:nvSpPr>
        <p:spPr bwMode="auto">
          <a:xfrm>
            <a:off x="6386513" y="3956050"/>
            <a:ext cx="590550" cy="576263"/>
          </a:xfrm>
          <a:prstGeom prst="ellipse">
            <a:avLst/>
          </a:prstGeom>
          <a:solidFill>
            <a:srgbClr val="3399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800" b="1"/>
          </a:p>
        </p:txBody>
      </p:sp>
      <p:sp>
        <p:nvSpPr>
          <p:cNvPr id="177179" name="Oval 27"/>
          <p:cNvSpPr>
            <a:spLocks noChangeArrowheads="1"/>
          </p:cNvSpPr>
          <p:nvPr/>
        </p:nvSpPr>
        <p:spPr bwMode="auto">
          <a:xfrm>
            <a:off x="6381750" y="2551113"/>
            <a:ext cx="590550" cy="576262"/>
          </a:xfrm>
          <a:prstGeom prst="ellipse">
            <a:avLst/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/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6534150" y="44402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h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6467475" y="2130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177182" name="Line 30"/>
          <p:cNvSpPr>
            <a:spLocks noChangeShapeType="1"/>
          </p:cNvSpPr>
          <p:nvPr/>
        </p:nvSpPr>
        <p:spPr bwMode="auto">
          <a:xfrm>
            <a:off x="3981450" y="2822575"/>
            <a:ext cx="9239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>
            <a:off x="3971925" y="4292600"/>
            <a:ext cx="923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5448300" y="4208463"/>
            <a:ext cx="9239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6683375" y="3128963"/>
            <a:ext cx="0" cy="8429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3967163" y="4149725"/>
            <a:ext cx="923925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5448300" y="2781300"/>
            <a:ext cx="923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>
            <a:off x="5448300" y="2897188"/>
            <a:ext cx="923925" cy="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89" name="Freeform 37"/>
          <p:cNvSpPr>
            <a:spLocks/>
          </p:cNvSpPr>
          <p:nvPr/>
        </p:nvSpPr>
        <p:spPr bwMode="auto">
          <a:xfrm>
            <a:off x="6911975" y="4043363"/>
            <a:ext cx="644525" cy="576262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155" y="357"/>
              </a:cxn>
              <a:cxn ang="0">
                <a:pos x="391" y="221"/>
              </a:cxn>
              <a:cxn ang="0">
                <a:pos x="246" y="30"/>
              </a:cxn>
              <a:cxn ang="0">
                <a:pos x="27" y="39"/>
              </a:cxn>
            </a:cxnLst>
            <a:rect l="0" t="0" r="r" b="b"/>
            <a:pathLst>
              <a:path w="406" h="363">
                <a:moveTo>
                  <a:pt x="0" y="257"/>
                </a:moveTo>
                <a:cubicBezTo>
                  <a:pt x="45" y="310"/>
                  <a:pt x="90" y="363"/>
                  <a:pt x="155" y="357"/>
                </a:cubicBezTo>
                <a:cubicBezTo>
                  <a:pt x="220" y="351"/>
                  <a:pt x="376" y="275"/>
                  <a:pt x="391" y="221"/>
                </a:cubicBezTo>
                <a:cubicBezTo>
                  <a:pt x="406" y="167"/>
                  <a:pt x="307" y="60"/>
                  <a:pt x="246" y="30"/>
                </a:cubicBezTo>
                <a:cubicBezTo>
                  <a:pt x="185" y="0"/>
                  <a:pt x="106" y="19"/>
                  <a:pt x="27" y="39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90" name="Text Box 38"/>
          <p:cNvSpPr txBox="1">
            <a:spLocks noChangeArrowheads="1"/>
          </p:cNvSpPr>
          <p:nvPr/>
        </p:nvSpPr>
        <p:spPr bwMode="auto">
          <a:xfrm>
            <a:off x="990600" y="2057400"/>
            <a:ext cx="52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i="1"/>
              <a:t>G</a:t>
            </a:r>
            <a:r>
              <a:rPr lang="en-US" sz="2400" b="1" i="1" baseline="30000"/>
              <a:t>T</a:t>
            </a:r>
          </a:p>
        </p:txBody>
      </p:sp>
      <p:sp>
        <p:nvSpPr>
          <p:cNvPr id="41" name="Rectangle 6"/>
          <p:cNvSpPr txBox="1">
            <a:spLocks noChangeArrowheads="1"/>
          </p:cNvSpPr>
          <p:nvPr/>
        </p:nvSpPr>
        <p:spPr bwMode="auto">
          <a:xfrm>
            <a:off x="10001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דוגמא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2976" y="564357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e a c d g h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B25-D5F5-47CD-9FB7-AEFFB6403EA5}" type="slidenum">
              <a:rPr lang="ar-SA"/>
              <a:pPr/>
              <a:t>51</a:t>
            </a:fld>
            <a:endParaRPr lang="en-US"/>
          </a:p>
        </p:txBody>
      </p:sp>
      <p:sp>
        <p:nvSpPr>
          <p:cNvPr id="178178" name="Freeform 2"/>
          <p:cNvSpPr>
            <a:spLocks/>
          </p:cNvSpPr>
          <p:nvPr/>
        </p:nvSpPr>
        <p:spPr bwMode="auto">
          <a:xfrm>
            <a:off x="6118225" y="3714750"/>
            <a:ext cx="1644650" cy="1314450"/>
          </a:xfrm>
          <a:custGeom>
            <a:avLst/>
            <a:gdLst/>
            <a:ahLst/>
            <a:cxnLst>
              <a:cxn ang="0">
                <a:pos x="618" y="55"/>
              </a:cxn>
              <a:cxn ang="0">
                <a:pos x="300" y="0"/>
              </a:cxn>
              <a:cxn ang="0">
                <a:pos x="82" y="155"/>
              </a:cxn>
              <a:cxn ang="0">
                <a:pos x="0" y="482"/>
              </a:cxn>
              <a:cxn ang="0">
                <a:pos x="155" y="755"/>
              </a:cxn>
              <a:cxn ang="0">
                <a:pos x="491" y="828"/>
              </a:cxn>
              <a:cxn ang="0">
                <a:pos x="782" y="782"/>
              </a:cxn>
              <a:cxn ang="0">
                <a:pos x="936" y="618"/>
              </a:cxn>
              <a:cxn ang="0">
                <a:pos x="1036" y="373"/>
              </a:cxn>
              <a:cxn ang="0">
                <a:pos x="973" y="264"/>
              </a:cxn>
              <a:cxn ang="0">
                <a:pos x="936" y="255"/>
              </a:cxn>
              <a:cxn ang="0">
                <a:pos x="900" y="191"/>
              </a:cxn>
              <a:cxn ang="0">
                <a:pos x="618" y="55"/>
              </a:cxn>
            </a:cxnLst>
            <a:rect l="0" t="0" r="r" b="b"/>
            <a:pathLst>
              <a:path w="1036" h="828">
                <a:moveTo>
                  <a:pt x="618" y="55"/>
                </a:moveTo>
                <a:lnTo>
                  <a:pt x="300" y="0"/>
                </a:lnTo>
                <a:lnTo>
                  <a:pt x="82" y="155"/>
                </a:lnTo>
                <a:lnTo>
                  <a:pt x="0" y="482"/>
                </a:lnTo>
                <a:lnTo>
                  <a:pt x="155" y="755"/>
                </a:lnTo>
                <a:lnTo>
                  <a:pt x="491" y="828"/>
                </a:lnTo>
                <a:lnTo>
                  <a:pt x="782" y="782"/>
                </a:lnTo>
                <a:lnTo>
                  <a:pt x="936" y="618"/>
                </a:lnTo>
                <a:lnTo>
                  <a:pt x="1036" y="373"/>
                </a:lnTo>
                <a:cubicBezTo>
                  <a:pt x="1015" y="337"/>
                  <a:pt x="1000" y="296"/>
                  <a:pt x="973" y="264"/>
                </a:cubicBezTo>
                <a:cubicBezTo>
                  <a:pt x="965" y="254"/>
                  <a:pt x="946" y="263"/>
                  <a:pt x="936" y="255"/>
                </a:cubicBezTo>
                <a:cubicBezTo>
                  <a:pt x="931" y="251"/>
                  <a:pt x="913" y="204"/>
                  <a:pt x="900" y="191"/>
                </a:cubicBezTo>
                <a:lnTo>
                  <a:pt x="618" y="55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79" name="Freeform 3"/>
          <p:cNvSpPr>
            <a:spLocks/>
          </p:cNvSpPr>
          <p:nvPr/>
        </p:nvSpPr>
        <p:spPr bwMode="auto">
          <a:xfrm>
            <a:off x="3132138" y="3686175"/>
            <a:ext cx="2654300" cy="1327150"/>
          </a:xfrm>
          <a:custGeom>
            <a:avLst/>
            <a:gdLst/>
            <a:ahLst/>
            <a:cxnLst>
              <a:cxn ang="0">
                <a:pos x="790" y="46"/>
              </a:cxn>
              <a:cxn ang="0">
                <a:pos x="536" y="55"/>
              </a:cxn>
              <a:cxn ang="0">
                <a:pos x="254" y="82"/>
              </a:cxn>
              <a:cxn ang="0">
                <a:pos x="127" y="182"/>
              </a:cxn>
              <a:cxn ang="0">
                <a:pos x="0" y="436"/>
              </a:cxn>
              <a:cxn ang="0">
                <a:pos x="109" y="673"/>
              </a:cxn>
              <a:cxn ang="0">
                <a:pos x="481" y="800"/>
              </a:cxn>
              <a:cxn ang="0">
                <a:pos x="918" y="818"/>
              </a:cxn>
              <a:cxn ang="0">
                <a:pos x="1299" y="836"/>
              </a:cxn>
              <a:cxn ang="0">
                <a:pos x="1472" y="773"/>
              </a:cxn>
              <a:cxn ang="0">
                <a:pos x="1645" y="573"/>
              </a:cxn>
              <a:cxn ang="0">
                <a:pos x="1672" y="391"/>
              </a:cxn>
              <a:cxn ang="0">
                <a:pos x="1654" y="227"/>
              </a:cxn>
              <a:cxn ang="0">
                <a:pos x="1581" y="136"/>
              </a:cxn>
              <a:cxn ang="0">
                <a:pos x="1372" y="0"/>
              </a:cxn>
              <a:cxn ang="0">
                <a:pos x="1099" y="0"/>
              </a:cxn>
              <a:cxn ang="0">
                <a:pos x="790" y="46"/>
              </a:cxn>
            </a:cxnLst>
            <a:rect l="0" t="0" r="r" b="b"/>
            <a:pathLst>
              <a:path w="1672" h="836">
                <a:moveTo>
                  <a:pt x="790" y="46"/>
                </a:moveTo>
                <a:lnTo>
                  <a:pt x="536" y="55"/>
                </a:lnTo>
                <a:lnTo>
                  <a:pt x="254" y="82"/>
                </a:lnTo>
                <a:lnTo>
                  <a:pt x="127" y="182"/>
                </a:lnTo>
                <a:lnTo>
                  <a:pt x="0" y="436"/>
                </a:lnTo>
                <a:lnTo>
                  <a:pt x="109" y="673"/>
                </a:lnTo>
                <a:lnTo>
                  <a:pt x="481" y="800"/>
                </a:lnTo>
                <a:lnTo>
                  <a:pt x="918" y="818"/>
                </a:lnTo>
                <a:lnTo>
                  <a:pt x="1299" y="836"/>
                </a:lnTo>
                <a:lnTo>
                  <a:pt x="1472" y="773"/>
                </a:lnTo>
                <a:lnTo>
                  <a:pt x="1645" y="573"/>
                </a:lnTo>
                <a:lnTo>
                  <a:pt x="1672" y="391"/>
                </a:lnTo>
                <a:lnTo>
                  <a:pt x="1654" y="227"/>
                </a:lnTo>
                <a:lnTo>
                  <a:pt x="1581" y="136"/>
                </a:lnTo>
                <a:lnTo>
                  <a:pt x="1372" y="0"/>
                </a:lnTo>
                <a:lnTo>
                  <a:pt x="1099" y="0"/>
                </a:lnTo>
                <a:lnTo>
                  <a:pt x="790" y="46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0" name="Freeform 4"/>
          <p:cNvSpPr>
            <a:spLocks/>
          </p:cNvSpPr>
          <p:nvPr/>
        </p:nvSpPr>
        <p:spPr bwMode="auto">
          <a:xfrm>
            <a:off x="4703763" y="2098675"/>
            <a:ext cx="2613025" cy="1327150"/>
          </a:xfrm>
          <a:custGeom>
            <a:avLst/>
            <a:gdLst/>
            <a:ahLst/>
            <a:cxnLst>
              <a:cxn ang="0">
                <a:pos x="1046" y="0"/>
              </a:cxn>
              <a:cxn ang="0">
                <a:pos x="828" y="9"/>
              </a:cxn>
              <a:cxn ang="0">
                <a:pos x="555" y="9"/>
              </a:cxn>
              <a:cxn ang="0">
                <a:pos x="255" y="55"/>
              </a:cxn>
              <a:cxn ang="0">
                <a:pos x="64" y="191"/>
              </a:cxn>
              <a:cxn ang="0">
                <a:pos x="0" y="491"/>
              </a:cxn>
              <a:cxn ang="0">
                <a:pos x="46" y="709"/>
              </a:cxn>
              <a:cxn ang="0">
                <a:pos x="173" y="718"/>
              </a:cxn>
              <a:cxn ang="0">
                <a:pos x="428" y="809"/>
              </a:cxn>
              <a:cxn ang="0">
                <a:pos x="809" y="782"/>
              </a:cxn>
              <a:cxn ang="0">
                <a:pos x="1173" y="836"/>
              </a:cxn>
              <a:cxn ang="0">
                <a:pos x="1455" y="782"/>
              </a:cxn>
              <a:cxn ang="0">
                <a:pos x="1591" y="618"/>
              </a:cxn>
              <a:cxn ang="0">
                <a:pos x="1646" y="445"/>
              </a:cxn>
              <a:cxn ang="0">
                <a:pos x="1627" y="282"/>
              </a:cxn>
              <a:cxn ang="0">
                <a:pos x="1518" y="109"/>
              </a:cxn>
              <a:cxn ang="0">
                <a:pos x="1400" y="36"/>
              </a:cxn>
              <a:cxn ang="0">
                <a:pos x="1046" y="0"/>
              </a:cxn>
            </a:cxnLst>
            <a:rect l="0" t="0" r="r" b="b"/>
            <a:pathLst>
              <a:path w="1646" h="836">
                <a:moveTo>
                  <a:pt x="1046" y="0"/>
                </a:moveTo>
                <a:lnTo>
                  <a:pt x="828" y="9"/>
                </a:lnTo>
                <a:lnTo>
                  <a:pt x="555" y="9"/>
                </a:lnTo>
                <a:lnTo>
                  <a:pt x="255" y="55"/>
                </a:lnTo>
                <a:lnTo>
                  <a:pt x="64" y="191"/>
                </a:lnTo>
                <a:lnTo>
                  <a:pt x="0" y="491"/>
                </a:lnTo>
                <a:lnTo>
                  <a:pt x="46" y="709"/>
                </a:lnTo>
                <a:lnTo>
                  <a:pt x="173" y="718"/>
                </a:lnTo>
                <a:lnTo>
                  <a:pt x="428" y="809"/>
                </a:lnTo>
                <a:lnTo>
                  <a:pt x="809" y="782"/>
                </a:lnTo>
                <a:lnTo>
                  <a:pt x="1173" y="836"/>
                </a:lnTo>
                <a:lnTo>
                  <a:pt x="1455" y="782"/>
                </a:lnTo>
                <a:lnTo>
                  <a:pt x="1591" y="618"/>
                </a:lnTo>
                <a:lnTo>
                  <a:pt x="1646" y="445"/>
                </a:lnTo>
                <a:lnTo>
                  <a:pt x="1627" y="282"/>
                </a:lnTo>
                <a:lnTo>
                  <a:pt x="1518" y="109"/>
                </a:lnTo>
                <a:lnTo>
                  <a:pt x="1400" y="36"/>
                </a:lnTo>
                <a:lnTo>
                  <a:pt x="1046" y="0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1" name="Freeform 5"/>
          <p:cNvSpPr>
            <a:spLocks/>
          </p:cNvSpPr>
          <p:nvPr/>
        </p:nvSpPr>
        <p:spPr bwMode="auto">
          <a:xfrm>
            <a:off x="1428750" y="1954213"/>
            <a:ext cx="3001963" cy="2987675"/>
          </a:xfrm>
          <a:custGeom>
            <a:avLst/>
            <a:gdLst/>
            <a:ahLst/>
            <a:cxnLst>
              <a:cxn ang="0">
                <a:pos x="309" y="173"/>
              </a:cxn>
              <a:cxn ang="0">
                <a:pos x="164" y="264"/>
              </a:cxn>
              <a:cxn ang="0">
                <a:pos x="100" y="446"/>
              </a:cxn>
              <a:cxn ang="0">
                <a:pos x="18" y="673"/>
              </a:cxn>
              <a:cxn ang="0">
                <a:pos x="0" y="964"/>
              </a:cxn>
              <a:cxn ang="0">
                <a:pos x="18" y="1173"/>
              </a:cxn>
              <a:cxn ang="0">
                <a:pos x="64" y="1300"/>
              </a:cxn>
              <a:cxn ang="0">
                <a:pos x="36" y="1573"/>
              </a:cxn>
              <a:cxn ang="0">
                <a:pos x="82" y="1700"/>
              </a:cxn>
              <a:cxn ang="0">
                <a:pos x="182" y="1782"/>
              </a:cxn>
              <a:cxn ang="0">
                <a:pos x="500" y="1882"/>
              </a:cxn>
              <a:cxn ang="0">
                <a:pos x="709" y="1827"/>
              </a:cxn>
              <a:cxn ang="0">
                <a:pos x="809" y="1718"/>
              </a:cxn>
              <a:cxn ang="0">
                <a:pos x="891" y="1527"/>
              </a:cxn>
              <a:cxn ang="0">
                <a:pos x="982" y="1318"/>
              </a:cxn>
              <a:cxn ang="0">
                <a:pos x="1100" y="1209"/>
              </a:cxn>
              <a:cxn ang="0">
                <a:pos x="1300" y="1055"/>
              </a:cxn>
              <a:cxn ang="0">
                <a:pos x="1554" y="955"/>
              </a:cxn>
              <a:cxn ang="0">
                <a:pos x="1809" y="736"/>
              </a:cxn>
              <a:cxn ang="0">
                <a:pos x="1891" y="446"/>
              </a:cxn>
              <a:cxn ang="0">
                <a:pos x="1836" y="273"/>
              </a:cxn>
              <a:cxn ang="0">
                <a:pos x="1654" y="91"/>
              </a:cxn>
              <a:cxn ang="0">
                <a:pos x="1472" y="0"/>
              </a:cxn>
              <a:cxn ang="0">
                <a:pos x="1272" y="0"/>
              </a:cxn>
              <a:cxn ang="0">
                <a:pos x="1073" y="27"/>
              </a:cxn>
              <a:cxn ang="0">
                <a:pos x="845" y="73"/>
              </a:cxn>
              <a:cxn ang="0">
                <a:pos x="563" y="109"/>
              </a:cxn>
              <a:cxn ang="0">
                <a:pos x="482" y="146"/>
              </a:cxn>
              <a:cxn ang="0">
                <a:pos x="309" y="173"/>
              </a:cxn>
            </a:cxnLst>
            <a:rect l="0" t="0" r="r" b="b"/>
            <a:pathLst>
              <a:path w="1891" h="1882">
                <a:moveTo>
                  <a:pt x="309" y="173"/>
                </a:moveTo>
                <a:lnTo>
                  <a:pt x="164" y="264"/>
                </a:lnTo>
                <a:lnTo>
                  <a:pt x="100" y="446"/>
                </a:lnTo>
                <a:lnTo>
                  <a:pt x="18" y="673"/>
                </a:lnTo>
                <a:lnTo>
                  <a:pt x="0" y="964"/>
                </a:lnTo>
                <a:lnTo>
                  <a:pt x="18" y="1173"/>
                </a:lnTo>
                <a:lnTo>
                  <a:pt x="64" y="1300"/>
                </a:lnTo>
                <a:lnTo>
                  <a:pt x="36" y="1573"/>
                </a:lnTo>
                <a:lnTo>
                  <a:pt x="82" y="1700"/>
                </a:lnTo>
                <a:lnTo>
                  <a:pt x="182" y="1782"/>
                </a:lnTo>
                <a:lnTo>
                  <a:pt x="500" y="1882"/>
                </a:lnTo>
                <a:lnTo>
                  <a:pt x="709" y="1827"/>
                </a:lnTo>
                <a:lnTo>
                  <a:pt x="809" y="1718"/>
                </a:lnTo>
                <a:lnTo>
                  <a:pt x="891" y="1527"/>
                </a:lnTo>
                <a:lnTo>
                  <a:pt x="982" y="1318"/>
                </a:lnTo>
                <a:lnTo>
                  <a:pt x="1100" y="1209"/>
                </a:lnTo>
                <a:lnTo>
                  <a:pt x="1300" y="1055"/>
                </a:lnTo>
                <a:lnTo>
                  <a:pt x="1554" y="955"/>
                </a:lnTo>
                <a:lnTo>
                  <a:pt x="1809" y="736"/>
                </a:lnTo>
                <a:lnTo>
                  <a:pt x="1891" y="446"/>
                </a:lnTo>
                <a:lnTo>
                  <a:pt x="1836" y="273"/>
                </a:lnTo>
                <a:lnTo>
                  <a:pt x="1654" y="91"/>
                </a:lnTo>
                <a:lnTo>
                  <a:pt x="1472" y="0"/>
                </a:lnTo>
                <a:lnTo>
                  <a:pt x="1272" y="0"/>
                </a:lnTo>
                <a:lnTo>
                  <a:pt x="1073" y="27"/>
                </a:lnTo>
                <a:lnTo>
                  <a:pt x="845" y="73"/>
                </a:lnTo>
                <a:lnTo>
                  <a:pt x="563" y="109"/>
                </a:lnTo>
                <a:lnTo>
                  <a:pt x="482" y="146"/>
                </a:lnTo>
                <a:lnTo>
                  <a:pt x="309" y="173"/>
                </a:lnTo>
                <a:close/>
              </a:path>
            </a:pathLst>
          </a:cu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5535613" y="24511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cd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6604000" y="41687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h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121150" y="42132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fg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2303463" y="288448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abe</a:t>
            </a:r>
            <a:endParaRPr lang="en-US" sz="2400"/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4430713" y="2646363"/>
            <a:ext cx="3317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8" name="Line 12"/>
          <p:cNvSpPr>
            <a:spLocks noChangeShapeType="1"/>
          </p:cNvSpPr>
          <p:nvPr/>
        </p:nvSpPr>
        <p:spPr bwMode="auto">
          <a:xfrm>
            <a:off x="3073400" y="3960813"/>
            <a:ext cx="144463" cy="230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9" name="Line 13"/>
          <p:cNvSpPr>
            <a:spLocks noChangeShapeType="1"/>
          </p:cNvSpPr>
          <p:nvPr/>
        </p:nvSpPr>
        <p:spPr bwMode="auto">
          <a:xfrm flipH="1">
            <a:off x="5208588" y="3382963"/>
            <a:ext cx="144462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0" name="Line 14"/>
          <p:cNvSpPr>
            <a:spLocks noChangeShapeType="1"/>
          </p:cNvSpPr>
          <p:nvPr/>
        </p:nvSpPr>
        <p:spPr bwMode="auto">
          <a:xfrm>
            <a:off x="6132513" y="3354388"/>
            <a:ext cx="246062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1" name="Line 15"/>
          <p:cNvSpPr>
            <a:spLocks noChangeShapeType="1"/>
          </p:cNvSpPr>
          <p:nvPr/>
        </p:nvSpPr>
        <p:spPr bwMode="auto">
          <a:xfrm>
            <a:off x="5800725" y="4264025"/>
            <a:ext cx="374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דוגמא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6ED-8100-4E00-8693-42886F18F8D1}" type="slidenum">
              <a:rPr lang="ar-SA"/>
              <a:pPr/>
              <a:t>52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איך זה עובד?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7" y="1714489"/>
            <a:ext cx="8143933" cy="2928958"/>
          </a:xfrm>
        </p:spPr>
        <p:txBody>
          <a:bodyPr/>
          <a:lstStyle/>
          <a:p>
            <a:pPr algn="r" rtl="1"/>
            <a:r>
              <a:rPr lang="he-IL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הרעיון: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בכך שאנו עוברים על הקדקודים 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השני בסדר יורד של זמני הסיום מה-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הראשון, אנחנו מבקרים בקדקודים של גרף הרכיבים בסדר של מיון טופולוגי.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מכיוון שאנחנו מריצים את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על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לא נבקר שום קדקוד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מקדקוד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כאשר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ו-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ברכיבים שונים.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53</a:t>
            </a:fld>
            <a:endParaRPr lang="en-US"/>
          </a:p>
        </p:txBody>
      </p:sp>
      <p:sp>
        <p:nvSpPr>
          <p:cNvPr id="3" name="מלבן 2"/>
          <p:cNvSpPr/>
          <p:nvPr/>
        </p:nvSpPr>
        <p:spPr>
          <a:xfrm>
            <a:off x="642910" y="1643896"/>
            <a:ext cx="80010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תמיד מתייחסים ל-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הראשון.</a:t>
            </a:r>
          </a:p>
          <a:p>
            <a:pPr lvl="1" algn="r" rtl="1"/>
            <a:endParaRPr lang="he-IL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נרחיב את השימוש ב-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ו-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he-IL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מקדקודים</a:t>
            </a:r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 בודדים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ל</a:t>
            </a:r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קבוצות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</a:rPr>
              <a:t> של קדקודים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V</a:t>
            </a:r>
            <a:r>
              <a:rPr lang="he-IL" sz="28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:</a:t>
            </a:r>
          </a:p>
          <a:p>
            <a:pPr lvl="1" algn="r" rt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]}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(זמן גילוי מוקדם ביותר ב-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r" rt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]}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(זמן סיום מאוחר ביותר ב-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277813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מוסכמות סימון...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012D-68CE-4485-8198-059F7C466A87}" type="slidenum">
              <a:rPr lang="ar-SA"/>
              <a:pPr/>
              <a:t>54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 וזמני סיום של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1" y="2714620"/>
            <a:ext cx="7929617" cy="3514748"/>
          </a:xfrm>
        </p:spPr>
        <p:txBody>
          <a:bodyPr/>
          <a:lstStyle/>
          <a:p>
            <a:pPr algn="r" rtl="1">
              <a:buFont typeface="Wingdings" pitchFamily="2" charset="2"/>
              <a:buNone/>
            </a:pPr>
            <a:r>
              <a:rPr lang="he-IL" sz="2400" b="1" kern="1200" dirty="0" smtClean="0">
                <a:latin typeface="Times New Roman" pitchFamily="18" charset="0"/>
                <a:cs typeface="Times New Roman" pitchFamily="18" charset="0"/>
              </a:rPr>
              <a:t>הוכחה</a:t>
            </a:r>
          </a:p>
          <a:p>
            <a:pPr algn="r" rtl="1">
              <a:buNone/>
            </a:pPr>
            <a:r>
              <a:rPr lang="he-IL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מקרה 1: 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&lt;d</a:t>
            </a:r>
            <a:r>
              <a:rPr lang="en-US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b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he-IL" sz="2400" b="1" dirty="0" smtClean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נסמן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את הקדקוד הראשון שנתגלה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בזמן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, כל הקדקודים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200" dirty="0" err="1" smtClean="0">
                <a:latin typeface="Times New Roman" pitchFamily="18" charset="0"/>
                <a:cs typeface="Times New Roman" pitchFamily="18" charset="0"/>
              </a:rPr>
              <a:t>וב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הם לבנים. לכן, קיימים מסלולים של קדקודים לבנים מ-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לכל הקדקודים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200" dirty="0" err="1" smtClean="0">
                <a:latin typeface="Times New Roman" pitchFamily="18" charset="0"/>
                <a:cs typeface="Times New Roman" pitchFamily="18" charset="0"/>
              </a:rPr>
              <a:t>וב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לפי משפט המסלול הלבן, כל הקדקודים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200" dirty="0" err="1" smtClean="0">
                <a:latin typeface="Times New Roman" pitchFamily="18" charset="0"/>
                <a:cs typeface="Times New Roman" pitchFamily="18" charset="0"/>
              </a:rPr>
              <a:t>וב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הם צאצאים של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בעץ ביער עצי העומק הנוצר.</a:t>
            </a: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לפי משפט הסוגריים,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&gt;f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42910" y="1328738"/>
            <a:ext cx="7929618" cy="1261884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r" rtl="1" eaLnBrk="0" hangingPunct="0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למה</a:t>
            </a:r>
          </a:p>
          <a:p>
            <a:pPr algn="r" rtl="1"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יהיו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שני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שונים בגרף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 נניח שישנה צלע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כך ש-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וגם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אזי,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&gt;f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solidFill>
                  <a:srgbClr val="01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קבוצה 17"/>
          <p:cNvGrpSpPr/>
          <p:nvPr/>
        </p:nvGrpSpPr>
        <p:grpSpPr>
          <a:xfrm>
            <a:off x="0" y="2071678"/>
            <a:ext cx="3352800" cy="1981200"/>
            <a:chOff x="0" y="2071678"/>
            <a:chExt cx="3352800" cy="1981200"/>
          </a:xfrm>
        </p:grpSpPr>
        <p:grpSp>
          <p:nvGrpSpPr>
            <p:cNvPr id="17" name="קבוצה 16"/>
            <p:cNvGrpSpPr/>
            <p:nvPr/>
          </p:nvGrpSpPr>
          <p:grpSpPr>
            <a:xfrm>
              <a:off x="0" y="2071678"/>
              <a:ext cx="3352800" cy="1981200"/>
              <a:chOff x="5715000" y="2438400"/>
              <a:chExt cx="3352800" cy="1981200"/>
            </a:xfrm>
          </p:grpSpPr>
          <p:sp>
            <p:nvSpPr>
              <p:cNvPr id="169989" name="Freeform 5"/>
              <p:cNvSpPr>
                <a:spLocks/>
              </p:cNvSpPr>
              <p:nvPr/>
            </p:nvSpPr>
            <p:spPr bwMode="auto">
              <a:xfrm>
                <a:off x="5715000" y="2438400"/>
                <a:ext cx="1828800" cy="1981200"/>
              </a:xfrm>
              <a:custGeom>
                <a:avLst/>
                <a:gdLst/>
                <a:ahLst/>
                <a:cxnLst>
                  <a:cxn ang="0">
                    <a:pos x="172" y="496"/>
                  </a:cxn>
                  <a:cxn ang="0">
                    <a:pos x="144" y="333"/>
                  </a:cxn>
                  <a:cxn ang="0">
                    <a:pos x="134" y="285"/>
                  </a:cxn>
                  <a:cxn ang="0">
                    <a:pos x="201" y="170"/>
                  </a:cxn>
                  <a:cxn ang="0">
                    <a:pos x="297" y="189"/>
                  </a:cxn>
                  <a:cxn ang="0">
                    <a:pos x="345" y="228"/>
                  </a:cxn>
                  <a:cxn ang="0">
                    <a:pos x="403" y="247"/>
                  </a:cxn>
                  <a:cxn ang="0">
                    <a:pos x="508" y="228"/>
                  </a:cxn>
                  <a:cxn ang="0">
                    <a:pos x="566" y="93"/>
                  </a:cxn>
                  <a:cxn ang="0">
                    <a:pos x="662" y="36"/>
                  </a:cxn>
                  <a:cxn ang="0">
                    <a:pos x="739" y="16"/>
                  </a:cxn>
                  <a:cxn ang="0">
                    <a:pos x="777" y="7"/>
                  </a:cxn>
                  <a:cxn ang="0">
                    <a:pos x="864" y="16"/>
                  </a:cxn>
                  <a:cxn ang="0">
                    <a:pos x="883" y="74"/>
                  </a:cxn>
                  <a:cxn ang="0">
                    <a:pos x="873" y="256"/>
                  </a:cxn>
                  <a:cxn ang="0">
                    <a:pos x="844" y="276"/>
                  </a:cxn>
                  <a:cxn ang="0">
                    <a:pos x="787" y="352"/>
                  </a:cxn>
                  <a:cxn ang="0">
                    <a:pos x="806" y="506"/>
                  </a:cxn>
                  <a:cxn ang="0">
                    <a:pos x="873" y="516"/>
                  </a:cxn>
                  <a:cxn ang="0">
                    <a:pos x="912" y="554"/>
                  </a:cxn>
                  <a:cxn ang="0">
                    <a:pos x="940" y="583"/>
                  </a:cxn>
                  <a:cxn ang="0">
                    <a:pos x="931" y="813"/>
                  </a:cxn>
                  <a:cxn ang="0">
                    <a:pos x="921" y="852"/>
                  </a:cxn>
                  <a:cxn ang="0">
                    <a:pos x="883" y="909"/>
                  </a:cxn>
                  <a:cxn ang="0">
                    <a:pos x="873" y="938"/>
                  </a:cxn>
                  <a:cxn ang="0">
                    <a:pos x="787" y="986"/>
                  </a:cxn>
                  <a:cxn ang="0">
                    <a:pos x="489" y="1005"/>
                  </a:cxn>
                  <a:cxn ang="0">
                    <a:pos x="412" y="1072"/>
                  </a:cxn>
                  <a:cxn ang="0">
                    <a:pos x="288" y="1178"/>
                  </a:cxn>
                  <a:cxn ang="0">
                    <a:pos x="28" y="1082"/>
                  </a:cxn>
                  <a:cxn ang="0">
                    <a:pos x="67" y="871"/>
                  </a:cxn>
                  <a:cxn ang="0">
                    <a:pos x="220" y="775"/>
                  </a:cxn>
                  <a:cxn ang="0">
                    <a:pos x="259" y="736"/>
                  </a:cxn>
                  <a:cxn ang="0">
                    <a:pos x="172" y="496"/>
                  </a:cxn>
                </a:cxnLst>
                <a:rect l="0" t="0" r="r" b="b"/>
                <a:pathLst>
                  <a:path w="969" h="1178">
                    <a:moveTo>
                      <a:pt x="172" y="496"/>
                    </a:moveTo>
                    <a:cubicBezTo>
                      <a:pt x="161" y="430"/>
                      <a:pt x="156" y="392"/>
                      <a:pt x="144" y="333"/>
                    </a:cubicBezTo>
                    <a:cubicBezTo>
                      <a:pt x="141" y="317"/>
                      <a:pt x="134" y="285"/>
                      <a:pt x="134" y="285"/>
                    </a:cubicBezTo>
                    <a:cubicBezTo>
                      <a:pt x="144" y="200"/>
                      <a:pt x="131" y="194"/>
                      <a:pt x="201" y="170"/>
                    </a:cubicBezTo>
                    <a:cubicBezTo>
                      <a:pt x="220" y="173"/>
                      <a:pt x="273" y="177"/>
                      <a:pt x="297" y="189"/>
                    </a:cubicBezTo>
                    <a:cubicBezTo>
                      <a:pt x="407" y="242"/>
                      <a:pt x="260" y="177"/>
                      <a:pt x="345" y="228"/>
                    </a:cubicBezTo>
                    <a:cubicBezTo>
                      <a:pt x="362" y="239"/>
                      <a:pt x="384" y="240"/>
                      <a:pt x="403" y="247"/>
                    </a:cubicBezTo>
                    <a:cubicBezTo>
                      <a:pt x="438" y="242"/>
                      <a:pt x="483" y="253"/>
                      <a:pt x="508" y="228"/>
                    </a:cubicBezTo>
                    <a:cubicBezTo>
                      <a:pt x="543" y="193"/>
                      <a:pt x="510" y="133"/>
                      <a:pt x="566" y="93"/>
                    </a:cubicBezTo>
                    <a:cubicBezTo>
                      <a:pt x="590" y="76"/>
                      <a:pt x="634" y="45"/>
                      <a:pt x="662" y="36"/>
                    </a:cubicBezTo>
                    <a:cubicBezTo>
                      <a:pt x="687" y="27"/>
                      <a:pt x="713" y="22"/>
                      <a:pt x="739" y="16"/>
                    </a:cubicBezTo>
                    <a:cubicBezTo>
                      <a:pt x="752" y="13"/>
                      <a:pt x="777" y="7"/>
                      <a:pt x="777" y="7"/>
                    </a:cubicBezTo>
                    <a:cubicBezTo>
                      <a:pt x="806" y="10"/>
                      <a:pt x="839" y="0"/>
                      <a:pt x="864" y="16"/>
                    </a:cubicBezTo>
                    <a:cubicBezTo>
                      <a:pt x="881" y="27"/>
                      <a:pt x="883" y="74"/>
                      <a:pt x="883" y="74"/>
                    </a:cubicBezTo>
                    <a:cubicBezTo>
                      <a:pt x="880" y="135"/>
                      <a:pt x="885" y="196"/>
                      <a:pt x="873" y="256"/>
                    </a:cubicBezTo>
                    <a:cubicBezTo>
                      <a:pt x="871" y="268"/>
                      <a:pt x="852" y="268"/>
                      <a:pt x="844" y="276"/>
                    </a:cubicBezTo>
                    <a:cubicBezTo>
                      <a:pt x="824" y="296"/>
                      <a:pt x="803" y="328"/>
                      <a:pt x="787" y="352"/>
                    </a:cubicBezTo>
                    <a:cubicBezTo>
                      <a:pt x="777" y="393"/>
                      <a:pt x="742" y="480"/>
                      <a:pt x="806" y="506"/>
                    </a:cubicBezTo>
                    <a:cubicBezTo>
                      <a:pt x="827" y="514"/>
                      <a:pt x="851" y="513"/>
                      <a:pt x="873" y="516"/>
                    </a:cubicBezTo>
                    <a:cubicBezTo>
                      <a:pt x="927" y="533"/>
                      <a:pt x="884" y="511"/>
                      <a:pt x="912" y="554"/>
                    </a:cubicBezTo>
                    <a:cubicBezTo>
                      <a:pt x="919" y="565"/>
                      <a:pt x="931" y="573"/>
                      <a:pt x="940" y="583"/>
                    </a:cubicBezTo>
                    <a:cubicBezTo>
                      <a:pt x="969" y="667"/>
                      <a:pt x="963" y="728"/>
                      <a:pt x="931" y="813"/>
                    </a:cubicBezTo>
                    <a:cubicBezTo>
                      <a:pt x="926" y="826"/>
                      <a:pt x="927" y="840"/>
                      <a:pt x="921" y="852"/>
                    </a:cubicBezTo>
                    <a:cubicBezTo>
                      <a:pt x="911" y="872"/>
                      <a:pt x="890" y="887"/>
                      <a:pt x="883" y="909"/>
                    </a:cubicBezTo>
                    <a:cubicBezTo>
                      <a:pt x="880" y="919"/>
                      <a:pt x="880" y="931"/>
                      <a:pt x="873" y="938"/>
                    </a:cubicBezTo>
                    <a:cubicBezTo>
                      <a:pt x="841" y="970"/>
                      <a:pt x="823" y="974"/>
                      <a:pt x="787" y="986"/>
                    </a:cubicBezTo>
                    <a:cubicBezTo>
                      <a:pt x="684" y="976"/>
                      <a:pt x="589" y="974"/>
                      <a:pt x="489" y="1005"/>
                    </a:cubicBezTo>
                    <a:cubicBezTo>
                      <a:pt x="464" y="1030"/>
                      <a:pt x="437" y="1048"/>
                      <a:pt x="412" y="1072"/>
                    </a:cubicBezTo>
                    <a:cubicBezTo>
                      <a:pt x="390" y="1141"/>
                      <a:pt x="347" y="1157"/>
                      <a:pt x="288" y="1178"/>
                    </a:cubicBezTo>
                    <a:cubicBezTo>
                      <a:pt x="148" y="1165"/>
                      <a:pt x="137" y="1153"/>
                      <a:pt x="28" y="1082"/>
                    </a:cubicBezTo>
                    <a:cubicBezTo>
                      <a:pt x="11" y="1008"/>
                      <a:pt x="0" y="915"/>
                      <a:pt x="67" y="871"/>
                    </a:cubicBezTo>
                    <a:cubicBezTo>
                      <a:pt x="105" y="813"/>
                      <a:pt x="153" y="787"/>
                      <a:pt x="220" y="775"/>
                    </a:cubicBezTo>
                    <a:cubicBezTo>
                      <a:pt x="222" y="773"/>
                      <a:pt x="259" y="739"/>
                      <a:pt x="259" y="736"/>
                    </a:cubicBezTo>
                    <a:cubicBezTo>
                      <a:pt x="270" y="643"/>
                      <a:pt x="172" y="598"/>
                      <a:pt x="172" y="496"/>
                    </a:cubicBezTo>
                    <a:close/>
                  </a:path>
                </a:pathLst>
              </a:custGeom>
              <a:solidFill>
                <a:srgbClr val="FFCC6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0" name="Freeform 6"/>
              <p:cNvSpPr>
                <a:spLocks/>
              </p:cNvSpPr>
              <p:nvPr/>
            </p:nvSpPr>
            <p:spPr bwMode="auto">
              <a:xfrm>
                <a:off x="7467600" y="2590800"/>
                <a:ext cx="1600200" cy="1828800"/>
              </a:xfrm>
              <a:custGeom>
                <a:avLst/>
                <a:gdLst/>
                <a:ahLst/>
                <a:cxnLst>
                  <a:cxn ang="0">
                    <a:pos x="270" y="557"/>
                  </a:cxn>
                  <a:cxn ang="0">
                    <a:pos x="193" y="471"/>
                  </a:cxn>
                  <a:cxn ang="0">
                    <a:pos x="116" y="413"/>
                  </a:cxn>
                  <a:cxn ang="0">
                    <a:pos x="20" y="336"/>
                  </a:cxn>
                  <a:cxn ang="0">
                    <a:pos x="49" y="173"/>
                  </a:cxn>
                  <a:cxn ang="0">
                    <a:pos x="126" y="183"/>
                  </a:cxn>
                  <a:cxn ang="0">
                    <a:pos x="145" y="212"/>
                  </a:cxn>
                  <a:cxn ang="0">
                    <a:pos x="203" y="250"/>
                  </a:cxn>
                  <a:cxn ang="0">
                    <a:pos x="270" y="240"/>
                  </a:cxn>
                  <a:cxn ang="0">
                    <a:pos x="337" y="87"/>
                  </a:cxn>
                  <a:cxn ang="0">
                    <a:pos x="347" y="58"/>
                  </a:cxn>
                  <a:cxn ang="0">
                    <a:pos x="414" y="20"/>
                  </a:cxn>
                  <a:cxn ang="0">
                    <a:pos x="471" y="0"/>
                  </a:cxn>
                  <a:cxn ang="0">
                    <a:pos x="567" y="10"/>
                  </a:cxn>
                  <a:cxn ang="0">
                    <a:pos x="529" y="183"/>
                  </a:cxn>
                  <a:cxn ang="0">
                    <a:pos x="500" y="327"/>
                  </a:cxn>
                  <a:cxn ang="0">
                    <a:pos x="519" y="356"/>
                  </a:cxn>
                  <a:cxn ang="0">
                    <a:pos x="673" y="413"/>
                  </a:cxn>
                  <a:cxn ang="0">
                    <a:pos x="731" y="452"/>
                  </a:cxn>
                  <a:cxn ang="0">
                    <a:pos x="740" y="480"/>
                  </a:cxn>
                  <a:cxn ang="0">
                    <a:pos x="769" y="509"/>
                  </a:cxn>
                  <a:cxn ang="0">
                    <a:pos x="759" y="711"/>
                  </a:cxn>
                  <a:cxn ang="0">
                    <a:pos x="702" y="730"/>
                  </a:cxn>
                  <a:cxn ang="0">
                    <a:pos x="577" y="740"/>
                  </a:cxn>
                  <a:cxn ang="0">
                    <a:pos x="471" y="788"/>
                  </a:cxn>
                  <a:cxn ang="0">
                    <a:pos x="452" y="845"/>
                  </a:cxn>
                  <a:cxn ang="0">
                    <a:pos x="251" y="903"/>
                  </a:cxn>
                  <a:cxn ang="0">
                    <a:pos x="78" y="884"/>
                  </a:cxn>
                  <a:cxn ang="0">
                    <a:pos x="68" y="749"/>
                  </a:cxn>
                  <a:cxn ang="0">
                    <a:pos x="183" y="615"/>
                  </a:cxn>
                  <a:cxn ang="0">
                    <a:pos x="203" y="596"/>
                  </a:cxn>
                  <a:cxn ang="0">
                    <a:pos x="260" y="576"/>
                  </a:cxn>
                  <a:cxn ang="0">
                    <a:pos x="270" y="557"/>
                  </a:cxn>
                </a:cxnLst>
                <a:rect l="0" t="0" r="r" b="b"/>
                <a:pathLst>
                  <a:path w="779" h="903">
                    <a:moveTo>
                      <a:pt x="270" y="557"/>
                    </a:moveTo>
                    <a:cubicBezTo>
                      <a:pt x="252" y="490"/>
                      <a:pt x="241" y="508"/>
                      <a:pt x="193" y="471"/>
                    </a:cubicBezTo>
                    <a:cubicBezTo>
                      <a:pt x="110" y="406"/>
                      <a:pt x="179" y="435"/>
                      <a:pt x="116" y="413"/>
                    </a:cubicBezTo>
                    <a:cubicBezTo>
                      <a:pt x="82" y="387"/>
                      <a:pt x="50" y="366"/>
                      <a:pt x="20" y="336"/>
                    </a:cubicBezTo>
                    <a:cubicBezTo>
                      <a:pt x="0" y="274"/>
                      <a:pt x="3" y="219"/>
                      <a:pt x="49" y="173"/>
                    </a:cubicBezTo>
                    <a:cubicBezTo>
                      <a:pt x="75" y="176"/>
                      <a:pt x="102" y="173"/>
                      <a:pt x="126" y="183"/>
                    </a:cubicBezTo>
                    <a:cubicBezTo>
                      <a:pt x="137" y="187"/>
                      <a:pt x="138" y="203"/>
                      <a:pt x="145" y="212"/>
                    </a:cubicBezTo>
                    <a:cubicBezTo>
                      <a:pt x="172" y="244"/>
                      <a:pt x="169" y="238"/>
                      <a:pt x="203" y="250"/>
                    </a:cubicBezTo>
                    <a:cubicBezTo>
                      <a:pt x="225" y="247"/>
                      <a:pt x="249" y="248"/>
                      <a:pt x="270" y="240"/>
                    </a:cubicBezTo>
                    <a:cubicBezTo>
                      <a:pt x="315" y="222"/>
                      <a:pt x="325" y="124"/>
                      <a:pt x="337" y="87"/>
                    </a:cubicBezTo>
                    <a:cubicBezTo>
                      <a:pt x="340" y="77"/>
                      <a:pt x="339" y="64"/>
                      <a:pt x="347" y="58"/>
                    </a:cubicBezTo>
                    <a:cubicBezTo>
                      <a:pt x="397" y="20"/>
                      <a:pt x="367" y="36"/>
                      <a:pt x="414" y="20"/>
                    </a:cubicBezTo>
                    <a:cubicBezTo>
                      <a:pt x="433" y="14"/>
                      <a:pt x="471" y="0"/>
                      <a:pt x="471" y="0"/>
                    </a:cubicBezTo>
                    <a:cubicBezTo>
                      <a:pt x="503" y="3"/>
                      <a:pt x="536" y="2"/>
                      <a:pt x="567" y="10"/>
                    </a:cubicBezTo>
                    <a:cubicBezTo>
                      <a:pt x="646" y="30"/>
                      <a:pt x="572" y="155"/>
                      <a:pt x="529" y="183"/>
                    </a:cubicBezTo>
                    <a:cubicBezTo>
                      <a:pt x="484" y="251"/>
                      <a:pt x="478" y="234"/>
                      <a:pt x="500" y="327"/>
                    </a:cubicBezTo>
                    <a:cubicBezTo>
                      <a:pt x="503" y="338"/>
                      <a:pt x="510" y="349"/>
                      <a:pt x="519" y="356"/>
                    </a:cubicBezTo>
                    <a:cubicBezTo>
                      <a:pt x="544" y="375"/>
                      <a:pt x="634" y="390"/>
                      <a:pt x="673" y="413"/>
                    </a:cubicBezTo>
                    <a:cubicBezTo>
                      <a:pt x="693" y="425"/>
                      <a:pt x="731" y="452"/>
                      <a:pt x="731" y="452"/>
                    </a:cubicBezTo>
                    <a:cubicBezTo>
                      <a:pt x="734" y="461"/>
                      <a:pt x="735" y="472"/>
                      <a:pt x="740" y="480"/>
                    </a:cubicBezTo>
                    <a:cubicBezTo>
                      <a:pt x="748" y="491"/>
                      <a:pt x="768" y="495"/>
                      <a:pt x="769" y="509"/>
                    </a:cubicBezTo>
                    <a:cubicBezTo>
                      <a:pt x="775" y="576"/>
                      <a:pt x="779" y="646"/>
                      <a:pt x="759" y="711"/>
                    </a:cubicBezTo>
                    <a:cubicBezTo>
                      <a:pt x="753" y="730"/>
                      <a:pt x="721" y="724"/>
                      <a:pt x="702" y="730"/>
                    </a:cubicBezTo>
                    <a:cubicBezTo>
                      <a:pt x="662" y="743"/>
                      <a:pt x="619" y="737"/>
                      <a:pt x="577" y="740"/>
                    </a:cubicBezTo>
                    <a:cubicBezTo>
                      <a:pt x="526" y="752"/>
                      <a:pt x="502" y="743"/>
                      <a:pt x="471" y="788"/>
                    </a:cubicBezTo>
                    <a:cubicBezTo>
                      <a:pt x="465" y="807"/>
                      <a:pt x="469" y="834"/>
                      <a:pt x="452" y="845"/>
                    </a:cubicBezTo>
                    <a:cubicBezTo>
                      <a:pt x="386" y="888"/>
                      <a:pt x="328" y="894"/>
                      <a:pt x="251" y="903"/>
                    </a:cubicBezTo>
                    <a:cubicBezTo>
                      <a:pt x="193" y="897"/>
                      <a:pt x="134" y="898"/>
                      <a:pt x="78" y="884"/>
                    </a:cubicBezTo>
                    <a:cubicBezTo>
                      <a:pt x="45" y="876"/>
                      <a:pt x="60" y="792"/>
                      <a:pt x="68" y="749"/>
                    </a:cubicBezTo>
                    <a:cubicBezTo>
                      <a:pt x="77" y="701"/>
                      <a:pt x="140" y="629"/>
                      <a:pt x="183" y="615"/>
                    </a:cubicBezTo>
                    <a:cubicBezTo>
                      <a:pt x="190" y="609"/>
                      <a:pt x="195" y="600"/>
                      <a:pt x="203" y="596"/>
                    </a:cubicBezTo>
                    <a:cubicBezTo>
                      <a:pt x="221" y="587"/>
                      <a:pt x="260" y="576"/>
                      <a:pt x="260" y="576"/>
                    </a:cubicBezTo>
                    <a:cubicBezTo>
                      <a:pt x="271" y="545"/>
                      <a:pt x="270" y="538"/>
                      <a:pt x="270" y="557"/>
                    </a:cubicBezTo>
                    <a:close/>
                  </a:path>
                </a:pathLst>
              </a:custGeom>
              <a:solidFill>
                <a:srgbClr val="FFCC66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1" name="Oval 7"/>
              <p:cNvSpPr>
                <a:spLocks noChangeArrowheads="1"/>
              </p:cNvSpPr>
              <p:nvPr/>
            </p:nvSpPr>
            <p:spPr bwMode="auto">
              <a:xfrm>
                <a:off x="6019800" y="38862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2" name="Oval 8"/>
              <p:cNvSpPr>
                <a:spLocks noChangeArrowheads="1"/>
              </p:cNvSpPr>
              <p:nvPr/>
            </p:nvSpPr>
            <p:spPr bwMode="auto">
              <a:xfrm>
                <a:off x="8077200" y="3962400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4" name="Text Box 10"/>
              <p:cNvSpPr txBox="1">
                <a:spLocks noChangeArrowheads="1"/>
              </p:cNvSpPr>
              <p:nvPr/>
            </p:nvSpPr>
            <p:spPr bwMode="auto">
              <a:xfrm>
                <a:off x="6553200" y="3260725"/>
                <a:ext cx="354013" cy="3968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i="1"/>
                  <a:t>C</a:t>
                </a:r>
              </a:p>
            </p:txBody>
          </p:sp>
          <p:sp>
            <p:nvSpPr>
              <p:cNvPr id="169995" name="Text Box 11"/>
              <p:cNvSpPr txBox="1">
                <a:spLocks noChangeArrowheads="1"/>
              </p:cNvSpPr>
              <p:nvPr/>
            </p:nvSpPr>
            <p:spPr bwMode="auto">
              <a:xfrm>
                <a:off x="8105775" y="3200400"/>
                <a:ext cx="428625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b="1" i="1"/>
                  <a:t>C</a:t>
                </a:r>
                <a:r>
                  <a:rPr lang="en-US" sz="2400" b="1">
                    <a:solidFill>
                      <a:srgbClr val="010000"/>
                    </a:solidFill>
                    <a:sym typeface="Symbol" pitchFamily="18" charset="2"/>
                  </a:rPr>
                  <a:t></a:t>
                </a:r>
              </a:p>
            </p:txBody>
          </p:sp>
          <p:sp>
            <p:nvSpPr>
              <p:cNvPr id="169996" name="Text Box 12"/>
              <p:cNvSpPr txBox="1">
                <a:spLocks noChangeArrowheads="1"/>
              </p:cNvSpPr>
              <p:nvPr/>
            </p:nvSpPr>
            <p:spPr bwMode="auto">
              <a:xfrm>
                <a:off x="5943600" y="3962400"/>
                <a:ext cx="298450" cy="3667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u</a:t>
                </a:r>
              </a:p>
            </p:txBody>
          </p:sp>
          <p:sp>
            <p:nvSpPr>
              <p:cNvPr id="169997" name="Text Box 13"/>
              <p:cNvSpPr txBox="1">
                <a:spLocks noChangeArrowheads="1"/>
              </p:cNvSpPr>
              <p:nvPr/>
            </p:nvSpPr>
            <p:spPr bwMode="auto">
              <a:xfrm>
                <a:off x="8077200" y="4038600"/>
                <a:ext cx="285750" cy="3667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v</a:t>
                </a:r>
              </a:p>
            </p:txBody>
          </p:sp>
          <p:sp>
            <p:nvSpPr>
              <p:cNvPr id="169998" name="Oval 14"/>
              <p:cNvSpPr>
                <a:spLocks noChangeArrowheads="1"/>
              </p:cNvSpPr>
              <p:nvPr/>
            </p:nvSpPr>
            <p:spPr bwMode="auto">
              <a:xfrm>
                <a:off x="6400800" y="3124200"/>
                <a:ext cx="152400" cy="1524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999" name="Text Box 15"/>
              <p:cNvSpPr txBox="1">
                <a:spLocks noChangeArrowheads="1"/>
              </p:cNvSpPr>
              <p:nvPr/>
            </p:nvSpPr>
            <p:spPr bwMode="auto">
              <a:xfrm>
                <a:off x="6343650" y="2819400"/>
                <a:ext cx="285750" cy="3667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x</a:t>
                </a:r>
              </a:p>
            </p:txBody>
          </p:sp>
        </p:grp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>
              <a:off x="443998" y="3584327"/>
              <a:ext cx="19050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0" y="5072074"/>
            <a:ext cx="3643306" cy="928694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he-IL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בזמן 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kumimoji="0" lang="he-IL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קיים מסלול מ-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he-IL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ל-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he-IL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המורכב כולו מקדקודים לבנים</a:t>
            </a:r>
          </a:p>
          <a:p>
            <a:pPr algn="ct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he-IL" sz="1500" kern="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endParaRPr kumimoji="0" lang="he-IL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sz="1500" i="1" kern="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500" kern="0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sz="1500" i="1" kern="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500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אליפסה 20"/>
          <p:cNvSpPr/>
          <p:nvPr/>
        </p:nvSpPr>
        <p:spPr>
          <a:xfrm>
            <a:off x="5286380" y="4714884"/>
            <a:ext cx="2071702" cy="571504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0" y="6000768"/>
            <a:ext cx="3643306" cy="857232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ctr" rtl="1">
              <a:spcBef>
                <a:spcPct val="20000"/>
              </a:spcBef>
              <a:buSzPct val="90000"/>
            </a:pPr>
            <a:r>
              <a:rPr lang="en-US" sz="1500" i="1" kern="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e-IL" sz="1500" kern="0" dirty="0" smtClean="0">
                <a:latin typeface="Times New Roman" pitchFamily="18" charset="0"/>
                <a:cs typeface="Times New Roman" pitchFamily="18" charset="0"/>
              </a:rPr>
              <a:t> הוא צאצא של </a:t>
            </a:r>
            <a:r>
              <a:rPr lang="en-US" sz="1500" i="1" kern="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he-IL" sz="1500" i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 rtl="1">
              <a:spcBef>
                <a:spcPct val="20000"/>
              </a:spcBef>
              <a:buSzPct val="90000"/>
            </a:pPr>
            <a:r>
              <a:rPr lang="he-IL" sz="1500" kern="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endParaRPr kumimoji="0" lang="he-IL" sz="15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ct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tabLst/>
              <a:defRPr/>
            </a:pP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&lt;d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&lt;f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&lt;f 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sz="15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kumimoji="0" lang="he-IL" sz="1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+mj-lt"/>
              <a:buAutoNum type="arabicPeriod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אליפסה 22"/>
          <p:cNvSpPr/>
          <p:nvPr/>
        </p:nvSpPr>
        <p:spPr>
          <a:xfrm>
            <a:off x="5500694" y="5429264"/>
            <a:ext cx="2071702" cy="571504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uiExpand="1" build="p"/>
      <p:bldP spid="169988" grpId="0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SCC</a:t>
            </a: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וזמני סיום של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DFS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8200-52F4-471F-B1AF-BD82BB68B0AA}" type="slidenum">
              <a:rPr lang="ar-SA"/>
              <a:pPr/>
              <a:t>55</a:t>
            </a:fld>
            <a:endParaRPr lang="en-US"/>
          </a:p>
        </p:txBody>
      </p:sp>
      <p:grpSp>
        <p:nvGrpSpPr>
          <p:cNvPr id="20" name="קבוצה 19"/>
          <p:cNvGrpSpPr/>
          <p:nvPr/>
        </p:nvGrpSpPr>
        <p:grpSpPr>
          <a:xfrm>
            <a:off x="0" y="571480"/>
            <a:ext cx="3886200" cy="1997075"/>
            <a:chOff x="5181600" y="533400"/>
            <a:chExt cx="3886200" cy="1997075"/>
          </a:xfrm>
        </p:grpSpPr>
        <p:sp>
          <p:nvSpPr>
            <p:cNvPr id="171012" name="Freeform 4"/>
            <p:cNvSpPr>
              <a:spLocks/>
            </p:cNvSpPr>
            <p:nvPr/>
          </p:nvSpPr>
          <p:spPr bwMode="auto">
            <a:xfrm>
              <a:off x="5181600" y="549275"/>
              <a:ext cx="1828800" cy="1981200"/>
            </a:xfrm>
            <a:custGeom>
              <a:avLst/>
              <a:gdLst/>
              <a:ahLst/>
              <a:cxnLst>
                <a:cxn ang="0">
                  <a:pos x="172" y="496"/>
                </a:cxn>
                <a:cxn ang="0">
                  <a:pos x="144" y="333"/>
                </a:cxn>
                <a:cxn ang="0">
                  <a:pos x="134" y="285"/>
                </a:cxn>
                <a:cxn ang="0">
                  <a:pos x="201" y="170"/>
                </a:cxn>
                <a:cxn ang="0">
                  <a:pos x="297" y="189"/>
                </a:cxn>
                <a:cxn ang="0">
                  <a:pos x="345" y="228"/>
                </a:cxn>
                <a:cxn ang="0">
                  <a:pos x="403" y="247"/>
                </a:cxn>
                <a:cxn ang="0">
                  <a:pos x="508" y="228"/>
                </a:cxn>
                <a:cxn ang="0">
                  <a:pos x="566" y="93"/>
                </a:cxn>
                <a:cxn ang="0">
                  <a:pos x="662" y="36"/>
                </a:cxn>
                <a:cxn ang="0">
                  <a:pos x="739" y="16"/>
                </a:cxn>
                <a:cxn ang="0">
                  <a:pos x="777" y="7"/>
                </a:cxn>
                <a:cxn ang="0">
                  <a:pos x="864" y="16"/>
                </a:cxn>
                <a:cxn ang="0">
                  <a:pos x="883" y="74"/>
                </a:cxn>
                <a:cxn ang="0">
                  <a:pos x="873" y="256"/>
                </a:cxn>
                <a:cxn ang="0">
                  <a:pos x="844" y="276"/>
                </a:cxn>
                <a:cxn ang="0">
                  <a:pos x="787" y="352"/>
                </a:cxn>
                <a:cxn ang="0">
                  <a:pos x="806" y="506"/>
                </a:cxn>
                <a:cxn ang="0">
                  <a:pos x="873" y="516"/>
                </a:cxn>
                <a:cxn ang="0">
                  <a:pos x="912" y="554"/>
                </a:cxn>
                <a:cxn ang="0">
                  <a:pos x="940" y="583"/>
                </a:cxn>
                <a:cxn ang="0">
                  <a:pos x="931" y="813"/>
                </a:cxn>
                <a:cxn ang="0">
                  <a:pos x="921" y="852"/>
                </a:cxn>
                <a:cxn ang="0">
                  <a:pos x="883" y="909"/>
                </a:cxn>
                <a:cxn ang="0">
                  <a:pos x="873" y="938"/>
                </a:cxn>
                <a:cxn ang="0">
                  <a:pos x="787" y="986"/>
                </a:cxn>
                <a:cxn ang="0">
                  <a:pos x="489" y="1005"/>
                </a:cxn>
                <a:cxn ang="0">
                  <a:pos x="412" y="1072"/>
                </a:cxn>
                <a:cxn ang="0">
                  <a:pos x="288" y="1178"/>
                </a:cxn>
                <a:cxn ang="0">
                  <a:pos x="28" y="1082"/>
                </a:cxn>
                <a:cxn ang="0">
                  <a:pos x="67" y="871"/>
                </a:cxn>
                <a:cxn ang="0">
                  <a:pos x="220" y="775"/>
                </a:cxn>
                <a:cxn ang="0">
                  <a:pos x="259" y="736"/>
                </a:cxn>
                <a:cxn ang="0">
                  <a:pos x="172" y="496"/>
                </a:cxn>
              </a:cxnLst>
              <a:rect l="0" t="0" r="r" b="b"/>
              <a:pathLst>
                <a:path w="969" h="1178">
                  <a:moveTo>
                    <a:pt x="172" y="496"/>
                  </a:moveTo>
                  <a:cubicBezTo>
                    <a:pt x="161" y="430"/>
                    <a:pt x="156" y="392"/>
                    <a:pt x="144" y="333"/>
                  </a:cubicBezTo>
                  <a:cubicBezTo>
                    <a:pt x="141" y="317"/>
                    <a:pt x="134" y="285"/>
                    <a:pt x="134" y="285"/>
                  </a:cubicBezTo>
                  <a:cubicBezTo>
                    <a:pt x="144" y="200"/>
                    <a:pt x="131" y="194"/>
                    <a:pt x="201" y="170"/>
                  </a:cubicBezTo>
                  <a:cubicBezTo>
                    <a:pt x="220" y="173"/>
                    <a:pt x="273" y="177"/>
                    <a:pt x="297" y="189"/>
                  </a:cubicBezTo>
                  <a:cubicBezTo>
                    <a:pt x="407" y="242"/>
                    <a:pt x="260" y="177"/>
                    <a:pt x="345" y="228"/>
                  </a:cubicBezTo>
                  <a:cubicBezTo>
                    <a:pt x="362" y="239"/>
                    <a:pt x="384" y="240"/>
                    <a:pt x="403" y="247"/>
                  </a:cubicBezTo>
                  <a:cubicBezTo>
                    <a:pt x="438" y="242"/>
                    <a:pt x="483" y="253"/>
                    <a:pt x="508" y="228"/>
                  </a:cubicBezTo>
                  <a:cubicBezTo>
                    <a:pt x="543" y="193"/>
                    <a:pt x="510" y="133"/>
                    <a:pt x="566" y="93"/>
                  </a:cubicBezTo>
                  <a:cubicBezTo>
                    <a:pt x="590" y="76"/>
                    <a:pt x="634" y="45"/>
                    <a:pt x="662" y="36"/>
                  </a:cubicBezTo>
                  <a:cubicBezTo>
                    <a:pt x="687" y="27"/>
                    <a:pt x="713" y="22"/>
                    <a:pt x="739" y="16"/>
                  </a:cubicBezTo>
                  <a:cubicBezTo>
                    <a:pt x="752" y="13"/>
                    <a:pt x="777" y="7"/>
                    <a:pt x="777" y="7"/>
                  </a:cubicBezTo>
                  <a:cubicBezTo>
                    <a:pt x="806" y="10"/>
                    <a:pt x="839" y="0"/>
                    <a:pt x="864" y="16"/>
                  </a:cubicBezTo>
                  <a:cubicBezTo>
                    <a:pt x="881" y="27"/>
                    <a:pt x="883" y="74"/>
                    <a:pt x="883" y="74"/>
                  </a:cubicBezTo>
                  <a:cubicBezTo>
                    <a:pt x="880" y="135"/>
                    <a:pt x="885" y="196"/>
                    <a:pt x="873" y="256"/>
                  </a:cubicBezTo>
                  <a:cubicBezTo>
                    <a:pt x="871" y="268"/>
                    <a:pt x="852" y="268"/>
                    <a:pt x="844" y="276"/>
                  </a:cubicBezTo>
                  <a:cubicBezTo>
                    <a:pt x="824" y="296"/>
                    <a:pt x="803" y="328"/>
                    <a:pt x="787" y="352"/>
                  </a:cubicBezTo>
                  <a:cubicBezTo>
                    <a:pt x="777" y="393"/>
                    <a:pt x="742" y="480"/>
                    <a:pt x="806" y="506"/>
                  </a:cubicBezTo>
                  <a:cubicBezTo>
                    <a:pt x="827" y="514"/>
                    <a:pt x="851" y="513"/>
                    <a:pt x="873" y="516"/>
                  </a:cubicBezTo>
                  <a:cubicBezTo>
                    <a:pt x="927" y="533"/>
                    <a:pt x="884" y="511"/>
                    <a:pt x="912" y="554"/>
                  </a:cubicBezTo>
                  <a:cubicBezTo>
                    <a:pt x="919" y="565"/>
                    <a:pt x="931" y="573"/>
                    <a:pt x="940" y="583"/>
                  </a:cubicBezTo>
                  <a:cubicBezTo>
                    <a:pt x="969" y="667"/>
                    <a:pt x="963" y="728"/>
                    <a:pt x="931" y="813"/>
                  </a:cubicBezTo>
                  <a:cubicBezTo>
                    <a:pt x="926" y="826"/>
                    <a:pt x="927" y="840"/>
                    <a:pt x="921" y="852"/>
                  </a:cubicBezTo>
                  <a:cubicBezTo>
                    <a:pt x="911" y="872"/>
                    <a:pt x="890" y="887"/>
                    <a:pt x="883" y="909"/>
                  </a:cubicBezTo>
                  <a:cubicBezTo>
                    <a:pt x="880" y="919"/>
                    <a:pt x="880" y="931"/>
                    <a:pt x="873" y="938"/>
                  </a:cubicBezTo>
                  <a:cubicBezTo>
                    <a:pt x="841" y="970"/>
                    <a:pt x="823" y="974"/>
                    <a:pt x="787" y="986"/>
                  </a:cubicBezTo>
                  <a:cubicBezTo>
                    <a:pt x="684" y="976"/>
                    <a:pt x="589" y="974"/>
                    <a:pt x="489" y="1005"/>
                  </a:cubicBezTo>
                  <a:cubicBezTo>
                    <a:pt x="464" y="1030"/>
                    <a:pt x="437" y="1048"/>
                    <a:pt x="412" y="1072"/>
                  </a:cubicBezTo>
                  <a:cubicBezTo>
                    <a:pt x="390" y="1141"/>
                    <a:pt x="347" y="1157"/>
                    <a:pt x="288" y="1178"/>
                  </a:cubicBezTo>
                  <a:cubicBezTo>
                    <a:pt x="148" y="1165"/>
                    <a:pt x="137" y="1153"/>
                    <a:pt x="28" y="1082"/>
                  </a:cubicBezTo>
                  <a:cubicBezTo>
                    <a:pt x="11" y="1008"/>
                    <a:pt x="0" y="915"/>
                    <a:pt x="67" y="871"/>
                  </a:cubicBezTo>
                  <a:cubicBezTo>
                    <a:pt x="105" y="813"/>
                    <a:pt x="153" y="787"/>
                    <a:pt x="220" y="775"/>
                  </a:cubicBezTo>
                  <a:cubicBezTo>
                    <a:pt x="222" y="773"/>
                    <a:pt x="259" y="739"/>
                    <a:pt x="259" y="736"/>
                  </a:cubicBezTo>
                  <a:cubicBezTo>
                    <a:pt x="270" y="643"/>
                    <a:pt x="172" y="598"/>
                    <a:pt x="172" y="496"/>
                  </a:cubicBezTo>
                  <a:close/>
                </a:path>
              </a:pathLst>
            </a:custGeom>
            <a:solidFill>
              <a:srgbClr val="FFCC6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3" name="Freeform 5"/>
            <p:cNvSpPr>
              <a:spLocks/>
            </p:cNvSpPr>
            <p:nvPr/>
          </p:nvSpPr>
          <p:spPr bwMode="auto">
            <a:xfrm>
              <a:off x="7467600" y="549275"/>
              <a:ext cx="1600200" cy="1828800"/>
            </a:xfrm>
            <a:custGeom>
              <a:avLst/>
              <a:gdLst/>
              <a:ahLst/>
              <a:cxnLst>
                <a:cxn ang="0">
                  <a:pos x="270" y="557"/>
                </a:cxn>
                <a:cxn ang="0">
                  <a:pos x="193" y="471"/>
                </a:cxn>
                <a:cxn ang="0">
                  <a:pos x="116" y="413"/>
                </a:cxn>
                <a:cxn ang="0">
                  <a:pos x="20" y="336"/>
                </a:cxn>
                <a:cxn ang="0">
                  <a:pos x="49" y="173"/>
                </a:cxn>
                <a:cxn ang="0">
                  <a:pos x="126" y="183"/>
                </a:cxn>
                <a:cxn ang="0">
                  <a:pos x="145" y="212"/>
                </a:cxn>
                <a:cxn ang="0">
                  <a:pos x="203" y="250"/>
                </a:cxn>
                <a:cxn ang="0">
                  <a:pos x="270" y="240"/>
                </a:cxn>
                <a:cxn ang="0">
                  <a:pos x="337" y="87"/>
                </a:cxn>
                <a:cxn ang="0">
                  <a:pos x="347" y="58"/>
                </a:cxn>
                <a:cxn ang="0">
                  <a:pos x="414" y="20"/>
                </a:cxn>
                <a:cxn ang="0">
                  <a:pos x="471" y="0"/>
                </a:cxn>
                <a:cxn ang="0">
                  <a:pos x="567" y="10"/>
                </a:cxn>
                <a:cxn ang="0">
                  <a:pos x="529" y="183"/>
                </a:cxn>
                <a:cxn ang="0">
                  <a:pos x="500" y="327"/>
                </a:cxn>
                <a:cxn ang="0">
                  <a:pos x="519" y="356"/>
                </a:cxn>
                <a:cxn ang="0">
                  <a:pos x="673" y="413"/>
                </a:cxn>
                <a:cxn ang="0">
                  <a:pos x="731" y="452"/>
                </a:cxn>
                <a:cxn ang="0">
                  <a:pos x="740" y="480"/>
                </a:cxn>
                <a:cxn ang="0">
                  <a:pos x="769" y="509"/>
                </a:cxn>
                <a:cxn ang="0">
                  <a:pos x="759" y="711"/>
                </a:cxn>
                <a:cxn ang="0">
                  <a:pos x="702" y="730"/>
                </a:cxn>
                <a:cxn ang="0">
                  <a:pos x="577" y="740"/>
                </a:cxn>
                <a:cxn ang="0">
                  <a:pos x="471" y="788"/>
                </a:cxn>
                <a:cxn ang="0">
                  <a:pos x="452" y="845"/>
                </a:cxn>
                <a:cxn ang="0">
                  <a:pos x="251" y="903"/>
                </a:cxn>
                <a:cxn ang="0">
                  <a:pos x="78" y="884"/>
                </a:cxn>
                <a:cxn ang="0">
                  <a:pos x="68" y="749"/>
                </a:cxn>
                <a:cxn ang="0">
                  <a:pos x="183" y="615"/>
                </a:cxn>
                <a:cxn ang="0">
                  <a:pos x="203" y="596"/>
                </a:cxn>
                <a:cxn ang="0">
                  <a:pos x="260" y="576"/>
                </a:cxn>
                <a:cxn ang="0">
                  <a:pos x="270" y="557"/>
                </a:cxn>
              </a:cxnLst>
              <a:rect l="0" t="0" r="r" b="b"/>
              <a:pathLst>
                <a:path w="779" h="903">
                  <a:moveTo>
                    <a:pt x="270" y="557"/>
                  </a:moveTo>
                  <a:cubicBezTo>
                    <a:pt x="252" y="490"/>
                    <a:pt x="241" y="508"/>
                    <a:pt x="193" y="471"/>
                  </a:cubicBezTo>
                  <a:cubicBezTo>
                    <a:pt x="110" y="406"/>
                    <a:pt x="179" y="435"/>
                    <a:pt x="116" y="413"/>
                  </a:cubicBezTo>
                  <a:cubicBezTo>
                    <a:pt x="82" y="387"/>
                    <a:pt x="50" y="366"/>
                    <a:pt x="20" y="336"/>
                  </a:cubicBezTo>
                  <a:cubicBezTo>
                    <a:pt x="0" y="274"/>
                    <a:pt x="3" y="219"/>
                    <a:pt x="49" y="173"/>
                  </a:cubicBezTo>
                  <a:cubicBezTo>
                    <a:pt x="75" y="176"/>
                    <a:pt x="102" y="173"/>
                    <a:pt x="126" y="183"/>
                  </a:cubicBezTo>
                  <a:cubicBezTo>
                    <a:pt x="137" y="187"/>
                    <a:pt x="138" y="203"/>
                    <a:pt x="145" y="212"/>
                  </a:cubicBezTo>
                  <a:cubicBezTo>
                    <a:pt x="172" y="244"/>
                    <a:pt x="169" y="238"/>
                    <a:pt x="203" y="250"/>
                  </a:cubicBezTo>
                  <a:cubicBezTo>
                    <a:pt x="225" y="247"/>
                    <a:pt x="249" y="248"/>
                    <a:pt x="270" y="240"/>
                  </a:cubicBezTo>
                  <a:cubicBezTo>
                    <a:pt x="315" y="222"/>
                    <a:pt x="325" y="124"/>
                    <a:pt x="337" y="87"/>
                  </a:cubicBezTo>
                  <a:cubicBezTo>
                    <a:pt x="340" y="77"/>
                    <a:pt x="339" y="64"/>
                    <a:pt x="347" y="58"/>
                  </a:cubicBezTo>
                  <a:cubicBezTo>
                    <a:pt x="397" y="20"/>
                    <a:pt x="367" y="36"/>
                    <a:pt x="414" y="20"/>
                  </a:cubicBezTo>
                  <a:cubicBezTo>
                    <a:pt x="433" y="14"/>
                    <a:pt x="471" y="0"/>
                    <a:pt x="471" y="0"/>
                  </a:cubicBezTo>
                  <a:cubicBezTo>
                    <a:pt x="503" y="3"/>
                    <a:pt x="536" y="2"/>
                    <a:pt x="567" y="10"/>
                  </a:cubicBezTo>
                  <a:cubicBezTo>
                    <a:pt x="646" y="30"/>
                    <a:pt x="572" y="155"/>
                    <a:pt x="529" y="183"/>
                  </a:cubicBezTo>
                  <a:cubicBezTo>
                    <a:pt x="484" y="251"/>
                    <a:pt x="478" y="234"/>
                    <a:pt x="500" y="327"/>
                  </a:cubicBezTo>
                  <a:cubicBezTo>
                    <a:pt x="503" y="338"/>
                    <a:pt x="510" y="349"/>
                    <a:pt x="519" y="356"/>
                  </a:cubicBezTo>
                  <a:cubicBezTo>
                    <a:pt x="544" y="375"/>
                    <a:pt x="634" y="390"/>
                    <a:pt x="673" y="413"/>
                  </a:cubicBezTo>
                  <a:cubicBezTo>
                    <a:pt x="693" y="425"/>
                    <a:pt x="731" y="452"/>
                    <a:pt x="731" y="452"/>
                  </a:cubicBezTo>
                  <a:cubicBezTo>
                    <a:pt x="734" y="461"/>
                    <a:pt x="735" y="472"/>
                    <a:pt x="740" y="480"/>
                  </a:cubicBezTo>
                  <a:cubicBezTo>
                    <a:pt x="748" y="491"/>
                    <a:pt x="768" y="495"/>
                    <a:pt x="769" y="509"/>
                  </a:cubicBezTo>
                  <a:cubicBezTo>
                    <a:pt x="775" y="576"/>
                    <a:pt x="779" y="646"/>
                    <a:pt x="759" y="711"/>
                  </a:cubicBezTo>
                  <a:cubicBezTo>
                    <a:pt x="753" y="730"/>
                    <a:pt x="721" y="724"/>
                    <a:pt x="702" y="730"/>
                  </a:cubicBezTo>
                  <a:cubicBezTo>
                    <a:pt x="662" y="743"/>
                    <a:pt x="619" y="737"/>
                    <a:pt x="577" y="740"/>
                  </a:cubicBezTo>
                  <a:cubicBezTo>
                    <a:pt x="526" y="752"/>
                    <a:pt x="502" y="743"/>
                    <a:pt x="471" y="788"/>
                  </a:cubicBezTo>
                  <a:cubicBezTo>
                    <a:pt x="465" y="807"/>
                    <a:pt x="469" y="834"/>
                    <a:pt x="452" y="845"/>
                  </a:cubicBezTo>
                  <a:cubicBezTo>
                    <a:pt x="386" y="888"/>
                    <a:pt x="328" y="894"/>
                    <a:pt x="251" y="903"/>
                  </a:cubicBezTo>
                  <a:cubicBezTo>
                    <a:pt x="193" y="897"/>
                    <a:pt x="134" y="898"/>
                    <a:pt x="78" y="884"/>
                  </a:cubicBezTo>
                  <a:cubicBezTo>
                    <a:pt x="45" y="876"/>
                    <a:pt x="60" y="792"/>
                    <a:pt x="68" y="749"/>
                  </a:cubicBezTo>
                  <a:cubicBezTo>
                    <a:pt x="77" y="701"/>
                    <a:pt x="140" y="629"/>
                    <a:pt x="183" y="615"/>
                  </a:cubicBezTo>
                  <a:cubicBezTo>
                    <a:pt x="190" y="609"/>
                    <a:pt x="195" y="600"/>
                    <a:pt x="203" y="596"/>
                  </a:cubicBezTo>
                  <a:cubicBezTo>
                    <a:pt x="221" y="587"/>
                    <a:pt x="260" y="576"/>
                    <a:pt x="260" y="576"/>
                  </a:cubicBezTo>
                  <a:cubicBezTo>
                    <a:pt x="271" y="545"/>
                    <a:pt x="270" y="538"/>
                    <a:pt x="270" y="557"/>
                  </a:cubicBezTo>
                  <a:close/>
                </a:path>
              </a:pathLst>
            </a:custGeom>
            <a:solidFill>
              <a:srgbClr val="FFCC6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8229600" y="152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5" name="Text Box 7"/>
            <p:cNvSpPr txBox="1">
              <a:spLocks noChangeArrowheads="1"/>
            </p:cNvSpPr>
            <p:nvPr/>
          </p:nvSpPr>
          <p:spPr bwMode="auto">
            <a:xfrm>
              <a:off x="5791200" y="609600"/>
              <a:ext cx="354013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i="1"/>
                <a:t>C</a:t>
              </a: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7772400" y="533400"/>
              <a:ext cx="4286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i="1"/>
                <a:t>C</a:t>
              </a:r>
              <a:r>
                <a:rPr lang="en-US" sz="2400" b="1">
                  <a:solidFill>
                    <a:srgbClr val="010000"/>
                  </a:solidFill>
                  <a:sym typeface="Symbol" pitchFamily="18" charset="2"/>
                </a:rPr>
                <a:t></a:t>
              </a:r>
            </a:p>
          </p:txBody>
        </p:sp>
        <p:sp>
          <p:nvSpPr>
            <p:cNvPr id="171017" name="Text Box 9"/>
            <p:cNvSpPr txBox="1">
              <a:spLocks noChangeArrowheads="1"/>
            </p:cNvSpPr>
            <p:nvPr/>
          </p:nvSpPr>
          <p:spPr bwMode="auto">
            <a:xfrm>
              <a:off x="6096000" y="1524000"/>
              <a:ext cx="2984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u</a:t>
              </a:r>
            </a:p>
          </p:txBody>
        </p: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8153400" y="1981200"/>
              <a:ext cx="152400" cy="1524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>
              <a:off x="6172200" y="1447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>
              <a:off x="6324600" y="1524000"/>
              <a:ext cx="19050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1" name="Text Box 13"/>
            <p:cNvSpPr txBox="1">
              <a:spLocks noChangeArrowheads="1"/>
            </p:cNvSpPr>
            <p:nvPr/>
          </p:nvSpPr>
          <p:spPr bwMode="auto">
            <a:xfrm>
              <a:off x="8229600" y="1600200"/>
              <a:ext cx="285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v</a:t>
              </a:r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8077200" y="2057400"/>
              <a:ext cx="2857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y</a:t>
              </a:r>
            </a:p>
          </p:txBody>
        </p:sp>
        <p:cxnSp>
          <p:nvCxnSpPr>
            <p:cNvPr id="171023" name="AutoShape 15"/>
            <p:cNvCxnSpPr>
              <a:cxnSpLocks noChangeShapeType="1"/>
              <a:stCxn id="171013" idx="28"/>
              <a:endCxn id="171012" idx="22"/>
            </p:cNvCxnSpPr>
            <p:nvPr/>
          </p:nvCxnSpPr>
          <p:spPr bwMode="auto">
            <a:xfrm rot="10800000">
              <a:off x="6919913" y="1982788"/>
              <a:ext cx="687387" cy="84137"/>
            </a:xfrm>
            <a:prstGeom prst="curvedConnector3">
              <a:avLst>
                <a:gd name="adj1" fmla="val 5357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7019925" y="1844675"/>
              <a:ext cx="457200" cy="609600"/>
              <a:chOff x="4416" y="1335"/>
              <a:chExt cx="288" cy="384"/>
            </a:xfrm>
          </p:grpSpPr>
          <p:sp>
            <p:nvSpPr>
              <p:cNvPr id="171025" name="Line 17"/>
              <p:cNvSpPr>
                <a:spLocks noChangeShapeType="1"/>
              </p:cNvSpPr>
              <p:nvPr/>
            </p:nvSpPr>
            <p:spPr bwMode="auto">
              <a:xfrm>
                <a:off x="4464" y="1335"/>
                <a:ext cx="240" cy="38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026" name="Line 18"/>
              <p:cNvSpPr>
                <a:spLocks noChangeShapeType="1"/>
              </p:cNvSpPr>
              <p:nvPr/>
            </p:nvSpPr>
            <p:spPr bwMode="auto">
              <a:xfrm flipH="1">
                <a:off x="4416" y="1344"/>
                <a:ext cx="288" cy="375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42911" y="1628764"/>
            <a:ext cx="7929617" cy="401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he-IL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מקרה 2: 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&gt;d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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0" lang="he-IL" sz="2400" b="1" i="0" u="none" strike="noStrike" kern="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נסמן ב-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את הקדקוד הראשון שנתגלה ב-</a:t>
            </a:r>
            <a:r>
              <a:rPr lang="en-US" sz="2200" i="1" kern="0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בזמן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כל הקדקודים ב-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C’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הם לבנים, וקיים מסלול לבן מ-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לכל קדקוד ב-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C’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he-IL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לכן, לפי משפט המסלול הלבן, כל קדקודי </a:t>
            </a:r>
            <a:r>
              <a:rPr kumimoji="0" lang="en-US" sz="2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C’</a:t>
            </a:r>
            <a:r>
              <a:rPr kumimoji="0" lang="he-IL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הם צאצאים של </a:t>
            </a:r>
            <a:r>
              <a:rPr kumimoji="0" lang="en-US" sz="22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he-IL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he-IL" sz="2200" kern="0" baseline="0" dirty="0" smtClean="0">
                <a:latin typeface="Times New Roman" pitchFamily="18" charset="0"/>
                <a:cs typeface="Times New Roman" pitchFamily="18" charset="0"/>
              </a:rPr>
              <a:t>בזמן </a:t>
            </a:r>
            <a:r>
              <a:rPr lang="en-US" sz="2200" i="1" kern="0" baseline="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kern="0" baseline="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kern="0" baseline="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kern="0" baseline="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he-IL" sz="2200" kern="0" baseline="0" dirty="0" smtClean="0">
                <a:latin typeface="Times New Roman" pitchFamily="18" charset="0"/>
                <a:cs typeface="Times New Roman" pitchFamily="18" charset="0"/>
              </a:rPr>
              <a:t>, גם כל הקדקודים ב-</a:t>
            </a:r>
            <a:r>
              <a:rPr lang="en-US" sz="2200" i="1" kern="0" baseline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kern="0" baseline="0" dirty="0" smtClean="0">
                <a:latin typeface="Times New Roman" pitchFamily="18" charset="0"/>
                <a:cs typeface="Times New Roman" pitchFamily="18" charset="0"/>
              </a:rPr>
              <a:t> הם לבנים, ומכיוון שיש צלע </a:t>
            </a:r>
            <a:r>
              <a:rPr lang="en-US" sz="2200" i="1" kern="0" baseline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kern="0" baseline="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200" i="1" kern="0" baseline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200" kern="0" baseline="0" dirty="0" smtClean="0">
                <a:latin typeface="Times New Roman" pitchFamily="18" charset="0"/>
                <a:cs typeface="Times New Roman" pitchFamily="18" charset="0"/>
              </a:rPr>
              <a:t>, לא יתכן שיש מסלול מ-</a:t>
            </a:r>
            <a:r>
              <a:rPr lang="en-US" sz="2200" i="1" kern="0" baseline="0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200" kern="0" baseline="0" dirty="0" smtClean="0">
                <a:latin typeface="Times New Roman" pitchFamily="18" charset="0"/>
                <a:cs typeface="Times New Roman" pitchFamily="18" charset="0"/>
              </a:rPr>
              <a:t> ל-</a:t>
            </a:r>
            <a:r>
              <a:rPr lang="en-US" sz="2200" i="1" kern="0" baseline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kern="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לכן, </a:t>
            </a:r>
            <a:r>
              <a:rPr lang="he-IL" sz="2200" kern="0" dirty="0" smtClean="0">
                <a:latin typeface="Times New Roman" pitchFamily="18" charset="0"/>
                <a:cs typeface="Times New Roman" pitchFamily="18" charset="0"/>
              </a:rPr>
              <a:t>לפי למה שהוכחנו, לא ניתן להגיע לאף קדקוד ב-</a:t>
            </a:r>
            <a:r>
              <a:rPr lang="en-US" sz="2200" i="1" kern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kern="0" dirty="0" smtClean="0">
                <a:latin typeface="Times New Roman" pitchFamily="18" charset="0"/>
                <a:cs typeface="Times New Roman" pitchFamily="18" charset="0"/>
              </a:rPr>
              <a:t> מ- </a:t>
            </a:r>
            <a:r>
              <a:rPr lang="en-US" sz="2200" i="1" kern="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he-IL" sz="22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לכן, בזמן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f[y]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כל הקדקודים ב-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עדיין לבנים.</a:t>
            </a:r>
          </a:p>
          <a:p>
            <a:pPr marL="742950" marR="0" lvl="1" indent="-28575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לפי משפט הסוגריים,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]=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C’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)&lt;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he-IL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BA1-1A14-4AD6-A882-5DB9DED140C4}" type="slidenum">
              <a:rPr lang="ar-SA"/>
              <a:pPr/>
              <a:t>56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959101"/>
            <a:ext cx="8086756" cy="2041536"/>
          </a:xfrm>
        </p:spPr>
        <p:txBody>
          <a:bodyPr/>
          <a:lstStyle/>
          <a:p>
            <a:pPr algn="r" rtl="1">
              <a:buFont typeface="Wingdings" pitchFamily="2" charset="2"/>
              <a:buNone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הוכחה:</a:t>
            </a:r>
          </a:p>
          <a:p>
            <a:pPr algn="r" rt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</a:t>
            </a:r>
            <a:r>
              <a:rPr lang="he-IL" sz="2400" baseline="300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v,u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he-IL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מכיוון שה-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ושל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הם זהים, נקבל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מהלמה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הקודמת שמתקיים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01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52400" y="1600200"/>
            <a:ext cx="8824913" cy="1261884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r" rtl="1" eaLnBrk="0" hangingPunct="0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מסקנה</a:t>
            </a:r>
          </a:p>
          <a:p>
            <a:pPr algn="r" rtl="1" eaLnBrk="0" hangingPunct="0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יהיו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שני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שונים בגרף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 נניח שישנה צלע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E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כך ש-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וגם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אזי,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&lt;f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solidFill>
                  <a:srgbClr val="01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SCC</a:t>
            </a: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וזמני סיום של </a:t>
            </a: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DFS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7DBC-65AF-4079-9772-CC2CBBBAA89C}" type="slidenum">
              <a:rPr lang="ar-SA"/>
              <a:pPr/>
              <a:t>57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נכונות האלגוריתם למציאת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00200"/>
            <a:ext cx="8043890" cy="3829063"/>
          </a:xfrm>
        </p:spPr>
        <p:txBody>
          <a:bodyPr/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כאשר מריצים את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בפעם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השניה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על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מתחילים מה-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כך ש-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f(C)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מקסימלי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השני מתחיל מקדקוד כלשהו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ומבקר בכל הקדקודים ב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לפי המסקנה לעיל, מכיוון שלכל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אחר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מתקיים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&gt;f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אזי אין צלעות מ-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לכן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יבקר 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רק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בקדקודים 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ולכן העץ ביער העומק, המושרש ב-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מכיל את כל הקדקודים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ורק אותם.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D4CC-C38D-4F28-A5BD-3854EC82A519}" type="slidenum">
              <a:rPr lang="ar-SA"/>
              <a:pPr/>
              <a:t>58</a:t>
            </a:fld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70075"/>
            <a:ext cx="8229600" cy="4530725"/>
          </a:xfrm>
        </p:spPr>
        <p:txBody>
          <a:bodyPr/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הקדקוד הבא שייבחר בהרצה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השניה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של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נמצא ב-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SSC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כך ש-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f(C’)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הוא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מקסימלי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על פני כל ה-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מלבד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יבקר את כל הקדקודים ב-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, אך לפי המסקנה שלעיל, הצלעות היוצאות היחידות מ-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הן ל-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, אבל בכל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כבר ביקרנו!</a:t>
            </a:r>
          </a:p>
          <a:p>
            <a:pPr lvl="1" algn="r" rtl="1"/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לכן, צלעות העץ יהיו רק לקדקודים ב-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C’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וכך הלאה, כל פעם שנבחר קדקוד בלולאה החיצונית, נקבל צלעות עץ רק בתוך רכיב הקשירות של אותו קדקוד.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מ.ש.ל.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נכונות האלגוריתם למציאת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59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4302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הגדרות נוספות בגרפים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642910" y="1500174"/>
            <a:ext cx="8001056" cy="527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יהי גרף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G=(V,E)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הוא גרף </a:t>
            </a: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דליל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אם מתקיים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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(|V|)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, כלומר, מספר הצלעות בגרף הוא קטן.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הוא גרף </a:t>
            </a: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צפוף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אם מתקיים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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(|V|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, כלומר, מספר הצלעות בגרף הוא גדול.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הוא גרף </a:t>
            </a: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שלם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 אם בין כל זוג קדקודים ישנה צלע.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</a:pPr>
            <a:endParaRPr lang="he-IL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r" rtl="1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אם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לא מכוון, נגדיר: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דרגה </a:t>
            </a:r>
            <a:r>
              <a:rPr lang="en-US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d(v)</a:t>
            </a: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של קדקוד 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Mathematica1"/>
              </a:rPr>
              <a:t>V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: מספר השכנים של הקדקוד.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</a:pPr>
            <a:endParaRPr lang="he-IL" sz="2200" dirty="0" smtClean="0">
              <a:latin typeface="Times New Roman" pitchFamily="18" charset="0"/>
              <a:cs typeface="Times New Roman" pitchFamily="18" charset="0"/>
              <a:sym typeface="Mathematica1"/>
            </a:endParaRPr>
          </a:p>
          <a:p>
            <a:pPr marL="285750" indent="-285750" algn="r" rtl="1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אם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G</a:t>
            </a:r>
            <a:r>
              <a:rPr lang="he-IL" sz="2400" smtClean="0">
                <a:latin typeface="Times New Roman" pitchFamily="18" charset="0"/>
                <a:cs typeface="Times New Roman" pitchFamily="18" charset="0"/>
                <a:sym typeface="Mathematica1"/>
              </a:rPr>
              <a:t> מכוון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, נגדיר: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דרגת הכניסה </a:t>
            </a:r>
            <a:r>
              <a:rPr lang="en-US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="1" i="1" baseline="-250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(v)</a:t>
            </a: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של קדקוד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Mathematica1"/>
              </a:rPr>
              <a:t>V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: מספר הצלעות הנכנסות לקדקוד.</a:t>
            </a:r>
          </a:p>
          <a:p>
            <a:pPr marL="742950" lvl="1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דרגת היציאה </a:t>
            </a:r>
            <a:r>
              <a:rPr lang="en-US" sz="2200" b="1" i="1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="1" i="1" baseline="-25000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(v)</a:t>
            </a:r>
            <a:r>
              <a:rPr lang="he-IL" sz="22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</a:rPr>
              <a:t>של קדקוד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Mathematica1"/>
              </a:rPr>
              <a:t>V</a:t>
            </a:r>
            <a:r>
              <a:rPr lang="he-IL" sz="22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: מספר הצלעות היוצאות מהקדקוד.</a:t>
            </a:r>
            <a:endParaRPr lang="he-IL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73088" y="1752600"/>
            <a:ext cx="8113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642938" rtl="1">
              <a:tabLst>
                <a:tab pos="749300" algn="l"/>
              </a:tabLst>
            </a:pP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גרף פורש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תת גרף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אשר בו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V'=V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0488" y="2559050"/>
            <a:ext cx="3865562" cy="2894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גרף פורשֹ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3867150" cy="2895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962400"/>
            <a:ext cx="3867150" cy="2895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4286248" y="3857628"/>
            <a:ext cx="43211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642938" rtl="1">
              <a:tabLst>
                <a:tab pos="517525" algn="l"/>
              </a:tabLst>
            </a:pP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רכיבי הקשירות 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של גרף הם תתי הגרף </a:t>
            </a:r>
            <a:r>
              <a:rPr lang="he-IL" sz="2400" dirty="0" err="1">
                <a:latin typeface="Times New Roman" pitchFamily="18" charset="0"/>
                <a:cs typeface="Times New Roman" pitchFamily="18" charset="0"/>
              </a:rPr>
              <a:t>הקשירים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err="1">
                <a:latin typeface="Times New Roman" pitchFamily="18" charset="0"/>
                <a:cs typeface="Times New Roman" pitchFamily="18" charset="0"/>
              </a:rPr>
              <a:t>המקסימליים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בו.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4857752" y="1928802"/>
            <a:ext cx="378621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642938" rtl="1">
              <a:tabLst>
                <a:tab pos="517525" algn="l"/>
              </a:tabLst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גרף </a:t>
            </a:r>
            <a:r>
              <a:rPr lang="he-IL" sz="2400" b="1" i="1" dirty="0" smtClean="0">
                <a:latin typeface="Times New Roman" pitchFamily="18" charset="0"/>
                <a:cs typeface="Times New Roman" pitchFamily="18" charset="0"/>
              </a:rPr>
              <a:t>לא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b="1" i="1" dirty="0" smtClean="0">
                <a:latin typeface="Times New Roman" pitchFamily="18" charset="0"/>
                <a:cs typeface="Times New Roman" pitchFamily="18" charset="0"/>
              </a:rPr>
              <a:t>מכוון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</a:t>
            </a: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קשיר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אם קיים מסלול בין כל שני קדקודים ב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 defTabSz="642938" rtl="1">
              <a:tabLst>
                <a:tab pos="517525" algn="l"/>
              </a:tabLst>
            </a:pP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רכיבי קשירות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143372" y="278605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642938" rtl="1">
              <a:tabLst>
                <a:tab pos="517525" algn="l"/>
              </a:tabLst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גרף </a:t>
            </a:r>
            <a:r>
              <a:rPr lang="he-IL" sz="2400" b="1" i="1" dirty="0" smtClean="0">
                <a:latin typeface="Times New Roman" pitchFamily="18" charset="0"/>
                <a:cs typeface="Times New Roman" pitchFamily="18" charset="0"/>
              </a:rPr>
              <a:t>מכוון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</a:t>
            </a:r>
            <a:r>
              <a:rPr lang="he-IL" sz="24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קשיר חזק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אם קיים מסלול מכל קדקוד ב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לכל קדקוד אחר בו.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571472" y="1785926"/>
            <a:ext cx="4106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642938" rtl="1">
              <a:tabLst>
                <a:tab pos="517525" algn="l"/>
              </a:tabLst>
            </a:pPr>
            <a:r>
              <a:rPr lang="he-IL" sz="2400" b="1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עץ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הוא גרף קשיר שאינו מכיל מעגלים.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3867150" cy="2894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147464" name="Group 8"/>
          <p:cNvGrpSpPr>
            <a:grpSpLocks/>
          </p:cNvGrpSpPr>
          <p:nvPr/>
        </p:nvGrpSpPr>
        <p:grpSpPr bwMode="auto">
          <a:xfrm>
            <a:off x="4749801" y="1773238"/>
            <a:ext cx="3998913" cy="3622675"/>
            <a:chOff x="2992" y="1117"/>
            <a:chExt cx="2519" cy="2282"/>
          </a:xfrm>
        </p:grpSpPr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2992" y="1117"/>
              <a:ext cx="25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 defTabSz="642938" rtl="1">
                <a:tabLst>
                  <a:tab pos="517525" algn="l"/>
                </a:tabLst>
              </a:pPr>
              <a:r>
                <a:rPr lang="he-IL" sz="2400" b="1" i="1" dirty="0">
                  <a:solidFill>
                    <a:srgbClr val="FF9933"/>
                  </a:solidFill>
                  <a:latin typeface="Times New Roman" pitchFamily="18" charset="0"/>
                  <a:cs typeface="Times New Roman" pitchFamily="18" charset="0"/>
                </a:rPr>
                <a:t>יער</a:t>
              </a:r>
              <a:r>
                <a:rPr lang="he-IL" sz="2400" dirty="0" smtClean="0">
                  <a:latin typeface="Times New Roman" pitchFamily="18" charset="0"/>
                  <a:cs typeface="Times New Roman" pitchFamily="18" charset="0"/>
                </a:rPr>
                <a:t> הוא גרף שאינו מכיל מעגלים.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4746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0" y="1575"/>
              <a:ext cx="2435" cy="18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</p:grpSp>
      <p:sp>
        <p:nvSpPr>
          <p:cNvPr id="147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Times New Roman" pitchFamily="18" charset="0"/>
                <a:cs typeface="Times New Roman" pitchFamily="18" charset="0"/>
              </a:rPr>
              <a:t>עצים ויערות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70F3-77FF-428F-880B-1795463F1893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914400" y="500041"/>
            <a:ext cx="7772400" cy="92077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הגדרות שקולות לעץ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42910" y="1857364"/>
            <a:ext cx="7991476" cy="4357718"/>
          </a:xfrm>
          <a:prstGeom prst="rect">
            <a:avLst/>
          </a:prstGeom>
          <a:noFill/>
          <a:ln/>
        </p:spPr>
        <p:txBody>
          <a:bodyPr/>
          <a:lstStyle/>
          <a:p>
            <a:pPr marL="342900" lvl="0" indent="-342900" algn="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kumimoji="0" lang="he-IL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גרף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G=(V,E)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he-IL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הוא </a:t>
            </a:r>
            <a:r>
              <a:rPr lang="he-IL" sz="2800" b="1" i="1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עץ </a:t>
            </a:r>
            <a:r>
              <a:rPr lang="he-IL" sz="2800" kern="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r>
              <a:rPr lang="he-IL" sz="2800" kern="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 algn="r" rt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endParaRPr kumimoji="0" lang="he-IL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he-I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קשיר ללא מעגלים.</a:t>
            </a: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ללא מעגלים ו-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|E|=|V|-1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1" indent="-285750" algn="r" defTabSz="914400" rtl="1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he-IL" sz="2400" i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קשיר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ו-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|E</a:t>
            </a:r>
            <a:r>
              <a:rPr lang="en-US" sz="2400" i="1" kern="0" smtClean="0">
                <a:latin typeface="Times New Roman" pitchFamily="18" charset="0"/>
                <a:cs typeface="Times New Roman" pitchFamily="18" charset="0"/>
              </a:rPr>
              <a:t>|=|V|-1</a:t>
            </a:r>
            <a:r>
              <a:rPr lang="he-IL" sz="2400" i="1" kern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e-IL" sz="2400" i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he-IL" sz="2400" i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קשיר והוצאת קשת אחת כלשהי מ-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גורמת ל-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להיות לא קשיר.</a:t>
            </a: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he-IL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r" rtl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אינו מכיל מעגל והוספת קשת אחת כלשהי ב-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גורמת ל-</a:t>
            </a:r>
            <a:r>
              <a:rPr lang="en-US" sz="2400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e-IL" sz="2400" kern="0" dirty="0" smtClean="0">
                <a:latin typeface="Times New Roman" pitchFamily="18" charset="0"/>
                <a:cs typeface="Times New Roman" pitchFamily="18" charset="0"/>
              </a:rPr>
              <a:t> להכיל מעגל.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1857364"/>
            <a:ext cx="3341087" cy="2500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8340</TotalTime>
  <Words>3419</Words>
  <Application>Microsoft Office PowerPoint</Application>
  <PresentationFormat>‫הצגה על המסך (4:3)</PresentationFormat>
  <Paragraphs>806</Paragraphs>
  <Slides>59</Slides>
  <Notes>4</Notes>
  <HiddenSlides>1</HiddenSlides>
  <MMClips>0</MMClips>
  <ScaleCrop>false</ScaleCrop>
  <HeadingPairs>
    <vt:vector size="8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59</vt:i4>
      </vt:variant>
    </vt:vector>
  </HeadingPairs>
  <TitlesOfParts>
    <vt:vector size="69" baseType="lpstr">
      <vt:lpstr>Arial</vt:lpstr>
      <vt:lpstr>Guttman Yad-Brush</vt:lpstr>
      <vt:lpstr>Mathematica1</vt:lpstr>
      <vt:lpstr>MT Extra</vt:lpstr>
      <vt:lpstr>Symbol</vt:lpstr>
      <vt:lpstr>Tahoma</vt:lpstr>
      <vt:lpstr>Times New Roman</vt:lpstr>
      <vt:lpstr>Wingdings</vt:lpstr>
      <vt:lpstr>Layers</vt:lpstr>
      <vt:lpstr>Equation</vt:lpstr>
      <vt:lpstr>מבני נתונים- גרפים</vt:lpstr>
      <vt:lpstr>גרף</vt:lpstr>
      <vt:lpstr>מסלולים</vt:lpstr>
      <vt:lpstr>מעגלים</vt:lpstr>
      <vt:lpstr>תת גרף</vt:lpstr>
      <vt:lpstr>גרף פורשֹ</vt:lpstr>
      <vt:lpstr>רכיבי קשירות</vt:lpstr>
      <vt:lpstr>עצים ויערות</vt:lpstr>
      <vt:lpstr>מצגת של PowerPoint</vt:lpstr>
      <vt:lpstr>ייצוגים של גרף</vt:lpstr>
      <vt:lpstr>מצגת של PowerPoint</vt:lpstr>
      <vt:lpstr>חיפוש לרוחב- Breadth-First Search</vt:lpstr>
      <vt:lpstr>BFS למציאת מסלולים קצרים ביותר</vt:lpstr>
      <vt:lpstr>הקוד</vt:lpstr>
      <vt:lpstr>דוגמא</vt:lpstr>
      <vt:lpstr>נכונות BFS (למציאת מסלולים קצרים ביותר)</vt:lpstr>
      <vt:lpstr>מצגת של PowerPoint</vt:lpstr>
      <vt:lpstr>מצגת של PowerPoint</vt:lpstr>
      <vt:lpstr>הוכחה</vt:lpstr>
      <vt:lpstr>מצגת של PowerPoint</vt:lpstr>
      <vt:lpstr>מצגת של PowerPoint</vt:lpstr>
      <vt:lpstr>מצגת של PowerPoint</vt:lpstr>
      <vt:lpstr>מצגת של PowerPoint</vt:lpstr>
      <vt:lpstr>חיפוש לעומק- Depth-First Search</vt:lpstr>
      <vt:lpstr>DFS(G)</vt:lpstr>
      <vt:lpstr>מצגת של PowerPoint</vt:lpstr>
      <vt:lpstr>דוגמא</vt:lpstr>
      <vt:lpstr>משפט הסוגריים</vt:lpstr>
      <vt:lpstr>מצגת של PowerPoint</vt:lpstr>
      <vt:lpstr>משפט המסלול הלבן</vt:lpstr>
      <vt:lpstr>סיווג קשתות</vt:lpstr>
      <vt:lpstr>סיווג צלעות</vt:lpstr>
      <vt:lpstr>מצגת של PowerPoint</vt:lpstr>
      <vt:lpstr>Directed Acyclic Graph – DAG גמ"ל- גרף מכוון ללא מעגלים</vt:lpstr>
      <vt:lpstr>איפיון לDAG</vt:lpstr>
      <vt:lpstr>איפיון לDAG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רכיבים קשירים חזק (SCC)</vt:lpstr>
      <vt:lpstr>גרף רכיבים</vt:lpstr>
      <vt:lpstr>GSCC הוא DAG</vt:lpstr>
      <vt:lpstr>Transpose של גרף מכוון</vt:lpstr>
      <vt:lpstr>אלגוריתם למציאת SCC</vt:lpstr>
      <vt:lpstr>דוגמא</vt:lpstr>
      <vt:lpstr>מצגת של PowerPoint</vt:lpstr>
      <vt:lpstr>דוגמא</vt:lpstr>
      <vt:lpstr>איך זה עובד?</vt:lpstr>
      <vt:lpstr>מצגת של PowerPoint</vt:lpstr>
      <vt:lpstr>SCC וזמני סיום של DFS</vt:lpstr>
      <vt:lpstr>מצגת של PowerPoint</vt:lpstr>
      <vt:lpstr>מצגת של PowerPoint</vt:lpstr>
      <vt:lpstr>נכונות האלגוריתם למציאת SCC</vt:lpstr>
      <vt:lpstr>נכונות האלגוריתם למציאת SCC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תורת הגרפים</dc:title>
  <dc:creator>dana</dc:creator>
  <cp:lastModifiedBy>pod-6</cp:lastModifiedBy>
  <cp:revision>318</cp:revision>
  <dcterms:created xsi:type="dcterms:W3CDTF">2005-10-27T06:45:42Z</dcterms:created>
  <dcterms:modified xsi:type="dcterms:W3CDTF">2017-06-26T08:31:28Z</dcterms:modified>
</cp:coreProperties>
</file>