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0" r:id="rId4"/>
    <p:sldId id="345" r:id="rId5"/>
    <p:sldId id="347" r:id="rId6"/>
    <p:sldId id="346" r:id="rId7"/>
    <p:sldId id="262" r:id="rId8"/>
    <p:sldId id="305" r:id="rId9"/>
    <p:sldId id="306" r:id="rId10"/>
    <p:sldId id="267" r:id="rId11"/>
    <p:sldId id="274" r:id="rId12"/>
    <p:sldId id="263" r:id="rId13"/>
    <p:sldId id="304" r:id="rId14"/>
    <p:sldId id="264" r:id="rId15"/>
    <p:sldId id="307" r:id="rId16"/>
    <p:sldId id="308" r:id="rId17"/>
    <p:sldId id="350" r:id="rId18"/>
    <p:sldId id="351" r:id="rId19"/>
    <p:sldId id="309" r:id="rId20"/>
    <p:sldId id="312" r:id="rId21"/>
    <p:sldId id="310" r:id="rId22"/>
    <p:sldId id="311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6" r:id="rId34"/>
    <p:sldId id="327" r:id="rId35"/>
    <p:sldId id="328" r:id="rId36"/>
    <p:sldId id="329" r:id="rId37"/>
    <p:sldId id="330" r:id="rId38"/>
    <p:sldId id="331" r:id="rId39"/>
    <p:sldId id="348" r:id="rId40"/>
    <p:sldId id="349" r:id="rId41"/>
    <p:sldId id="332" r:id="rId42"/>
    <p:sldId id="341" r:id="rId43"/>
    <p:sldId id="342" r:id="rId44"/>
    <p:sldId id="343" r:id="rId45"/>
    <p:sldId id="344" r:id="rId4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AA53E"/>
    <a:srgbClr val="008000"/>
    <a:srgbClr val="769BC8"/>
    <a:srgbClr val="19F3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8" autoAdjust="0"/>
  </p:normalViewPr>
  <p:slideViewPr>
    <p:cSldViewPr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09" tIns="49505" rIns="99009" bIns="495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09" tIns="49505" rIns="99009" bIns="49505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09" tIns="49505" rIns="99009" bIns="495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09" tIns="49505" rIns="99009" bIns="49505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09" tIns="49505" rIns="99009" bIns="4950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09" tIns="49505" rIns="99009" bIns="49505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09" tIns="49505" rIns="99009" bIns="49505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09" tIns="49505" rIns="99009" bIns="49505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09" tIns="49505" rIns="99009" bIns="4950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09" tIns="49505" rIns="99009" bIns="49505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16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זוהי לא הצורה</a:t>
            </a:r>
            <a:r>
              <a:rPr lang="he-IL" baseline="0" dirty="0" smtClean="0"/>
              <a:t> הכללית ביותר של נוסחת נסיגה!</a:t>
            </a:r>
          </a:p>
          <a:p>
            <a:r>
              <a:rPr lang="he-IL" baseline="0" dirty="0" smtClean="0"/>
              <a:t>לא תמיד שיטת המסטר ישימה...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939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E110-5492-4E33-A23D-4E86BB5207C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11/5/2017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youtube.com/watch?v=wpobOS6P5I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 smtClean="0"/>
              <a:t>אלגוריתמים חמדניים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Knapsack Problem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357298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הקלט: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משקל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מירבי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שאפשר לשאת בתיק נתון,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חפצים עם משקל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, וערך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הבעיה:</a:t>
            </a: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יש למלא את התיק בתכולה בעלת ערך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מקסימלי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6082" name="Picture 2" descr="https://upload.wikimedia.org/wikipedia/commons/thumb/f/fd/Knapsack.svg/2000px-Knapsack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66"/>
            <a:ext cx="2967995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: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i="1" dirty="0" smtClean="0">
                <a:latin typeface="+mj-lt"/>
                <a:ea typeface="+mj-ea"/>
                <a:cs typeface="+mj-cs"/>
              </a:rPr>
              <a:t>W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=50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i="0" dirty="0" smtClean="0"/>
                        <a:t>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i="0" dirty="0" smtClean="0"/>
                        <a:t>2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i="0" dirty="0" smtClean="0"/>
                        <a:t>1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1" dirty="0" err="1" smtClean="0"/>
                        <a:t>i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120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100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60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1" dirty="0" smtClean="0"/>
                        <a:t>v</a:t>
                      </a:r>
                      <a:r>
                        <a:rPr lang="en-US" i="1" baseline="-25000" dirty="0" smtClean="0"/>
                        <a:t>i</a:t>
                      </a:r>
                      <a:endParaRPr lang="he-IL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30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20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10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1" dirty="0" err="1" smtClean="0"/>
                        <a:t>w</a:t>
                      </a:r>
                      <a:r>
                        <a:rPr lang="en-US" i="1" baseline="-25000" dirty="0" err="1" smtClean="0"/>
                        <a:t>i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4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5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i="0" dirty="0" smtClean="0"/>
                        <a:t>6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v</a:t>
                      </a:r>
                      <a:r>
                        <a:rPr lang="en-US" i="1" baseline="-25000" dirty="0" smtClean="0"/>
                        <a:t>i</a:t>
                      </a:r>
                      <a:r>
                        <a:rPr lang="en-US" i="1" dirty="0" smtClean="0"/>
                        <a:t>/</a:t>
                      </a:r>
                      <a:r>
                        <a:rPr lang="en-US" i="1" dirty="0" err="1" smtClean="0"/>
                        <a:t>w</a:t>
                      </a:r>
                      <a:r>
                        <a:rPr lang="en-US" i="1" baseline="-25000" dirty="0" err="1" smtClean="0"/>
                        <a:t>i</a:t>
                      </a:r>
                      <a:endParaRPr lang="en-US" i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2976" y="3429000"/>
            <a:ext cx="7215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/>
              <a:t>שתי גרסאות לבעיה: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/>
              <a:t>Fractional</a:t>
            </a:r>
            <a:r>
              <a:rPr lang="he-IL" sz="2400" dirty="0" smtClean="0"/>
              <a:t>- אפשר לקחת חלק מחפץ.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/>
              <a:t>0-1- אפשר לקחת </a:t>
            </a:r>
            <a:r>
              <a:rPr lang="he-IL" sz="2400" dirty="0" err="1" smtClean="0"/>
              <a:t>הכל</a:t>
            </a:r>
            <a:r>
              <a:rPr lang="he-IL" sz="2400" dirty="0" smtClean="0"/>
              <a:t> או כלום מכל חפץ.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0023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0023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79401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Fractional Knapsack Problem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565285"/>
            <a:ext cx="821537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הפלט הרצוי:</a:t>
            </a:r>
          </a:p>
          <a:p>
            <a:pPr lvl="1" algn="r" rt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0</a:t>
            </a:r>
            <a:r>
              <a:rPr lang="en-US" sz="2400" smtClean="0">
                <a:latin typeface="Times New Roman"/>
                <a:cs typeface="Times New Roman"/>
                <a:sym typeface="Mathematica1"/>
              </a:rPr>
              <a:t>≤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>
                <a:sym typeface="Mathematica1"/>
              </a:rPr>
              <a:t> ≤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  <a:sym typeface="Mathematica1"/>
              </a:rPr>
              <a:t>1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כך ש                 מקסימלי, תחת האילוץ  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האלגוריתם:</a:t>
            </a:r>
          </a:p>
          <a:p>
            <a:pPr lvl="1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Fractional_Knapsack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W,v</a:t>
            </a:r>
            <a:r>
              <a:rPr lang="en-US" sz="16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,w</a:t>
            </a:r>
            <a:r>
              <a:rPr lang="en-US" sz="16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S={v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|i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=1..n}</a:t>
            </a:r>
          </a:p>
          <a:p>
            <a:pPr lvl="1" algn="l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=0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W&gt;0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k=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S=S-{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/w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(w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&lt;W)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W=W-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600" baseline="-25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=W/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600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W=0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אובייקט 11"/>
          <p:cNvGraphicFramePr>
            <a:graphicFrameLocks noChangeAspect="1"/>
          </p:cNvGraphicFramePr>
          <p:nvPr/>
        </p:nvGraphicFramePr>
        <p:xfrm>
          <a:off x="5572132" y="1714488"/>
          <a:ext cx="907764" cy="857256"/>
        </p:xfrm>
        <a:graphic>
          <a:graphicData uri="http://schemas.openxmlformats.org/presentationml/2006/ole">
            <p:oleObj spid="_x0000_s44065" name="Формула" r:id="rId3" imgW="457200" imgH="431800" progId="Equation.3">
              <p:embed/>
            </p:oleObj>
          </a:graphicData>
        </a:graphic>
      </p:graphicFrame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390639" y="1785932"/>
          <a:ext cx="1538287" cy="857250"/>
        </p:xfrm>
        <a:graphic>
          <a:graphicData uri="http://schemas.openxmlformats.org/presentationml/2006/ole">
            <p:oleObj spid="_x0000_s44066" name="Формула" r:id="rId4" imgW="774364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0023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0023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79401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0-1 Knapsack Problem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565285"/>
            <a:ext cx="8215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הפלט הרצוי:</a:t>
            </a:r>
          </a:p>
          <a:p>
            <a:pPr lvl="1" algn="r" rt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{0,1}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 כך ש                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  <a:sym typeface="Mathematica1"/>
              </a:rPr>
              <a:t>מקסימלי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, תחת האילוץ  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אלגוריתם חמדני לא פותר את הבעיה!</a:t>
            </a:r>
          </a:p>
        </p:txBody>
      </p:sp>
      <p:graphicFrame>
        <p:nvGraphicFramePr>
          <p:cNvPr id="12" name="אובייקט 11"/>
          <p:cNvGraphicFramePr>
            <a:graphicFrameLocks noChangeAspect="1"/>
          </p:cNvGraphicFramePr>
          <p:nvPr/>
        </p:nvGraphicFramePr>
        <p:xfrm>
          <a:off x="5429256" y="1714488"/>
          <a:ext cx="907764" cy="857256"/>
        </p:xfrm>
        <a:graphic>
          <a:graphicData uri="http://schemas.openxmlformats.org/presentationml/2006/ole">
            <p:oleObj spid="_x0000_s69666" name="Формула" r:id="rId3" imgW="457200" imgH="431800" progId="Equation.3">
              <p:embed/>
            </p:oleObj>
          </a:graphicData>
        </a:graphic>
      </p:graphicFrame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285852" y="1785932"/>
          <a:ext cx="1538287" cy="857250"/>
        </p:xfrm>
        <a:graphic>
          <a:graphicData uri="http://schemas.openxmlformats.org/presentationml/2006/ole">
            <p:oleObj spid="_x0000_s69667" name="Формула" r:id="rId4" imgW="774364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למה לא?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00034" y="1857364"/>
            <a:ext cx="821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לשתי הבעיות יש תת-מבנה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אופטימלי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אבל רק לבעיה הראשונה יש את תכונת הבחירה החמדנית. 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5" y="3286124"/>
            <a:ext cx="835295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Activity Selection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1500174"/>
            <a:ext cx="7072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הקלט: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קבוצה של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e-IL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פעילויות: 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עבור כל פעילות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זמן התחלה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זמן סיום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he-IL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מתקיים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נגדיר שתי פעילויות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כ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תואמות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אםם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אין ביניהן חפיפה,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כלומר,             או             .  </a:t>
            </a:r>
            <a:endParaRPr lang="he-IL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המטרה:</a:t>
            </a:r>
          </a:p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למצוא קבוצה 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בגודל </a:t>
            </a:r>
            <a:r>
              <a:rPr lang="he-IL" sz="2400" b="1" dirty="0" err="1" smtClean="0">
                <a:latin typeface="Times New Roman" pitchFamily="18" charset="0"/>
                <a:cs typeface="Times New Roman" pitchFamily="18" charset="0"/>
              </a:rPr>
              <a:t>מקסימלי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של פעילויות שכולן תואמות ביניהן.</a:t>
            </a:r>
          </a:p>
          <a:p>
            <a:pPr algn="r" rt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4044949" y="1857374"/>
          <a:ext cx="1911975" cy="500055"/>
        </p:xfrm>
        <a:graphic>
          <a:graphicData uri="http://schemas.openxmlformats.org/presentationml/2006/ole">
            <p:oleObj spid="_x0000_s70685" name="Формула" r:id="rId3" imgW="825142" imgH="215806" progId="Equation.3">
              <p:embed/>
            </p:oleObj>
          </a:graphicData>
        </a:graphic>
      </p:graphicFrame>
      <p:pic>
        <p:nvPicPr>
          <p:cNvPr id="70662" name="Picture 6" descr="http://d1euk9k8t2kc51.cloudfront.net/wp-content/uploads/2014/01/vectortoons-01-18-155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1285860"/>
            <a:ext cx="3416293" cy="2545139"/>
          </a:xfrm>
          <a:prstGeom prst="rect">
            <a:avLst/>
          </a:prstGeom>
          <a:noFill/>
        </p:spPr>
      </p:pic>
      <p:graphicFrame>
        <p:nvGraphicFramePr>
          <p:cNvPr id="10" name="אובייקט 9"/>
          <p:cNvGraphicFramePr>
            <a:graphicFrameLocks noChangeAspect="1"/>
          </p:cNvGraphicFramePr>
          <p:nvPr/>
        </p:nvGraphicFramePr>
        <p:xfrm>
          <a:off x="6572264" y="4429132"/>
          <a:ext cx="982919" cy="549278"/>
        </p:xfrm>
        <a:graphic>
          <a:graphicData uri="http://schemas.openxmlformats.org/presentationml/2006/ole">
            <p:oleObj spid="_x0000_s70686" name="Формула" r:id="rId5" imgW="431613" imgH="241195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5286380" y="4429132"/>
          <a:ext cx="982663" cy="549275"/>
        </p:xfrm>
        <a:graphic>
          <a:graphicData uri="http://schemas.openxmlformats.org/presentationml/2006/ole">
            <p:oleObj spid="_x0000_s70687" name="Формула" r:id="rId6" imgW="431613" imgH="241195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298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Activity Selection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 cstate="print"/>
          <a:srcRect l="21954" t="8463"/>
          <a:stretch/>
        </p:blipFill>
        <p:spPr>
          <a:xfrm>
            <a:off x="3059832" y="1556792"/>
            <a:ext cx="5507504" cy="470216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 cstate="print"/>
          <a:srcRect r="77720"/>
          <a:stretch/>
        </p:blipFill>
        <p:spPr>
          <a:xfrm>
            <a:off x="417448" y="1340768"/>
            <a:ext cx="1572244" cy="5136945"/>
          </a:xfrm>
          <a:prstGeom prst="rect">
            <a:avLst/>
          </a:prstGeom>
        </p:spPr>
      </p:pic>
      <p:sp>
        <p:nvSpPr>
          <p:cNvPr id="8" name="אליפסה 7"/>
          <p:cNvSpPr/>
          <p:nvPr/>
        </p:nvSpPr>
        <p:spPr>
          <a:xfrm>
            <a:off x="467544" y="2060848"/>
            <a:ext cx="360040" cy="360040"/>
          </a:xfrm>
          <a:prstGeom prst="ellipse">
            <a:avLst/>
          </a:prstGeom>
          <a:noFill/>
          <a:ln w="57150">
            <a:solidFill>
              <a:srgbClr val="AAA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אליפסה 8"/>
          <p:cNvSpPr/>
          <p:nvPr/>
        </p:nvSpPr>
        <p:spPr>
          <a:xfrm>
            <a:off x="467544" y="3140968"/>
            <a:ext cx="360040" cy="360040"/>
          </a:xfrm>
          <a:prstGeom prst="ellipse">
            <a:avLst/>
          </a:prstGeom>
          <a:noFill/>
          <a:ln w="57150">
            <a:solidFill>
              <a:srgbClr val="AAA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אליפסה 9"/>
          <p:cNvSpPr/>
          <p:nvPr/>
        </p:nvSpPr>
        <p:spPr>
          <a:xfrm>
            <a:off x="467544" y="4581128"/>
            <a:ext cx="360040" cy="360040"/>
          </a:xfrm>
          <a:prstGeom prst="ellipse">
            <a:avLst/>
          </a:prstGeom>
          <a:noFill/>
          <a:ln w="57150">
            <a:solidFill>
              <a:srgbClr val="AAA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אליפסה 10"/>
          <p:cNvSpPr/>
          <p:nvPr/>
        </p:nvSpPr>
        <p:spPr>
          <a:xfrm>
            <a:off x="467544" y="5661248"/>
            <a:ext cx="360040" cy="360040"/>
          </a:xfrm>
          <a:prstGeom prst="ellipse">
            <a:avLst/>
          </a:prstGeom>
          <a:noFill/>
          <a:ln w="57150">
            <a:solidFill>
              <a:srgbClr val="AAA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7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יכולים להיות כמה פתרונות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אופטימליים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...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 cstate="print"/>
          <a:srcRect l="21954" t="8463"/>
          <a:stretch/>
        </p:blipFill>
        <p:spPr>
          <a:xfrm>
            <a:off x="3059832" y="1556792"/>
            <a:ext cx="5507504" cy="470216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 cstate="print"/>
          <a:srcRect r="77720"/>
          <a:stretch/>
        </p:blipFill>
        <p:spPr>
          <a:xfrm>
            <a:off x="417448" y="1340768"/>
            <a:ext cx="1572244" cy="5136945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7380312" y="5157192"/>
            <a:ext cx="64807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/>
          <p:cNvSpPr/>
          <p:nvPr/>
        </p:nvSpPr>
        <p:spPr>
          <a:xfrm>
            <a:off x="6012160" y="4166014"/>
            <a:ext cx="100811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5004048" y="2852936"/>
            <a:ext cx="64807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4322108" y="2204864"/>
            <a:ext cx="648072" cy="1440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אליפסה 11"/>
          <p:cNvSpPr/>
          <p:nvPr/>
        </p:nvSpPr>
        <p:spPr>
          <a:xfrm>
            <a:off x="467544" y="2420888"/>
            <a:ext cx="360040" cy="36004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אליפסה 12"/>
          <p:cNvSpPr/>
          <p:nvPr/>
        </p:nvSpPr>
        <p:spPr>
          <a:xfrm>
            <a:off x="467544" y="3140968"/>
            <a:ext cx="360040" cy="36004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אליפסה 13"/>
          <p:cNvSpPr/>
          <p:nvPr/>
        </p:nvSpPr>
        <p:spPr>
          <a:xfrm>
            <a:off x="467544" y="4581128"/>
            <a:ext cx="360040" cy="36004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אליפסה 14"/>
          <p:cNvSpPr/>
          <p:nvPr/>
        </p:nvSpPr>
        <p:spPr>
          <a:xfrm>
            <a:off x="467544" y="5661248"/>
            <a:ext cx="360040" cy="36004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7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אבל כולם עם אותו </a:t>
            </a:r>
            <a:r>
              <a:rPr lang="he-IL" sz="4400" b="1" dirty="0" smtClean="0">
                <a:latin typeface="+mj-lt"/>
                <a:ea typeface="+mj-ea"/>
                <a:cs typeface="+mj-cs"/>
              </a:rPr>
              <a:t>ערך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5852" y="1500174"/>
            <a:ext cx="7072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הערך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האופטימלי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32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ניתן להשגה אולי ביותר מדרך אחת!</a:t>
            </a:r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r" rt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07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Activity Selection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האלגוריתם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428596" y="1428736"/>
            <a:ext cx="81439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Greedy_Activity_Selector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s,f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n=length(s)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A={1}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j=1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=2 to n</a:t>
            </a: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err="1" smtClean="0">
                <a:latin typeface="Courier New"/>
                <a:cs typeface="Courier New"/>
              </a:rPr>
              <a:t>≥</a:t>
            </a:r>
            <a:r>
              <a:rPr lang="en-US" sz="1600" dirty="0" err="1" smtClean="0">
                <a:latin typeface="Courier New" pitchFamily="49" charset="0"/>
                <a:ea typeface="Cambria Math"/>
                <a:cs typeface="Courier New" pitchFamily="49" charset="0"/>
              </a:rPr>
              <a:t>f</a:t>
            </a:r>
            <a:r>
              <a:rPr lang="en-US" sz="1600" baseline="-25000" dirty="0" err="1" smtClean="0">
                <a:latin typeface="Courier New" pitchFamily="49" charset="0"/>
                <a:ea typeface="Cambria Math"/>
                <a:cs typeface="Courier New" pitchFamily="49" charset="0"/>
              </a:rPr>
              <a:t>j</a:t>
            </a:r>
            <a:endParaRPr lang="en-US" sz="1600" baseline="-25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then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A=A</a:t>
            </a:r>
            <a:r>
              <a:rPr lang="en-US" sz="1600" dirty="0" smtClean="0">
                <a:latin typeface="Courier New"/>
                <a:cs typeface="Courier New"/>
                <a:sym typeface="Symbol"/>
              </a:rPr>
              <a:t>{</a:t>
            </a:r>
            <a:r>
              <a:rPr lang="en-US" sz="1600" dirty="0" err="1" smtClean="0">
                <a:latin typeface="Courier New"/>
                <a:cs typeface="Courier New"/>
                <a:sym typeface="Symbol"/>
              </a:rPr>
              <a:t>i</a:t>
            </a:r>
            <a:r>
              <a:rPr lang="en-US" sz="1600" dirty="0" smtClean="0">
                <a:latin typeface="Courier New"/>
                <a:cs typeface="Courier New"/>
                <a:sym typeface="Symbol"/>
              </a:rPr>
              <a:t>}</a:t>
            </a:r>
          </a:p>
          <a:p>
            <a:pPr lvl="1"/>
            <a:r>
              <a:rPr lang="en-US" sz="1600" dirty="0" smtClean="0">
                <a:latin typeface="Courier New"/>
                <a:cs typeface="Courier New"/>
                <a:sym typeface="Symbol"/>
              </a:rPr>
              <a:t>         j=</a:t>
            </a:r>
            <a:r>
              <a:rPr lang="en-US" sz="1600" dirty="0" err="1" smtClean="0">
                <a:latin typeface="Courier New"/>
                <a:cs typeface="Courier New"/>
                <a:sym typeface="Symbol"/>
              </a:rPr>
              <a:t>i</a:t>
            </a:r>
            <a:endParaRPr lang="en-US" sz="1600" dirty="0" smtClean="0">
              <a:latin typeface="Courier New"/>
              <a:cs typeface="Courier New"/>
              <a:sym typeface="Symbol"/>
            </a:endParaRPr>
          </a:p>
          <a:p>
            <a:pPr lvl="1"/>
            <a:r>
              <a:rPr lang="en-US" sz="1600" dirty="0" smtClean="0">
                <a:latin typeface="Courier New"/>
                <a:cs typeface="Courier New"/>
                <a:sym typeface="Symbol"/>
              </a:rPr>
              <a:t>return A</a:t>
            </a:r>
            <a:endParaRPr lang="he-IL" sz="1600" dirty="0" smtClean="0">
              <a:latin typeface="Courier New"/>
              <a:cs typeface="Courier New"/>
              <a:sym typeface="Symbol"/>
            </a:endParaRPr>
          </a:p>
          <a:p>
            <a:pPr lvl="1"/>
            <a:endParaRPr lang="he-IL" sz="1600" dirty="0" smtClean="0">
              <a:latin typeface="Courier New"/>
              <a:cs typeface="Courier New"/>
              <a:sym typeface="Symbol"/>
            </a:endParaRPr>
          </a:p>
          <a:p>
            <a:pPr lvl="1" algn="r" rtl="1"/>
            <a:endParaRPr lang="he-IL" sz="16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16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1600" dirty="0" smtClean="0">
                <a:latin typeface="+mj-lt"/>
                <a:cs typeface="+mj-cs"/>
                <a:sym typeface="Symbol"/>
              </a:rPr>
              <a:t>(האלגוריתם מניח שהפעילויות ממוינות לפי זמן סיום)</a:t>
            </a:r>
          </a:p>
          <a:p>
            <a:pPr lvl="1" algn="r" rtl="1"/>
            <a:endParaRPr lang="he-IL" sz="16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זמן הריצה?</a:t>
            </a:r>
            <a:endParaRPr lang="en-US" sz="2000" dirty="0" smtClean="0">
              <a:latin typeface="+mj-lt"/>
              <a:cs typeface="+mj-cs"/>
              <a:sym typeface="Symbol"/>
            </a:endParaRPr>
          </a:p>
          <a:p>
            <a:pPr lvl="1"/>
            <a:endParaRPr lang="en-US" sz="1600" dirty="0" smtClean="0">
              <a:latin typeface="Courier New"/>
              <a:cs typeface="Courier New"/>
              <a:sym typeface="Symbol"/>
            </a:endParaRPr>
          </a:p>
          <a:p>
            <a:pPr lvl="1"/>
            <a:endParaRPr lang="en-US" sz="1600" dirty="0" smtClean="0">
              <a:latin typeface="Courier New"/>
              <a:cs typeface="Courier New"/>
              <a:sym typeface="Symbo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בעיות אופטימיזציה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2000240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לפעמים לא מספיק למצוא פתרון לבעיה, אלא מחפשים פתרון </a:t>
            </a:r>
            <a:r>
              <a:rPr lang="he-IL" sz="2400" b="1" dirty="0" err="1" smtClean="0">
                <a:cs typeface="+mj-cs"/>
              </a:rPr>
              <a:t>אופטימלי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כלומר, למצוא, מבין כל הפתרונות האפשריים, את הפתרון </a:t>
            </a:r>
            <a:r>
              <a:rPr lang="he-IL" sz="2400" b="1" dirty="0" smtClean="0">
                <a:cs typeface="+mj-cs"/>
              </a:rPr>
              <a:t>הכי טוב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כאשר "הכי טוב" (מקסימום, מינימום), תלוי בהגדרת הבעיה.</a:t>
            </a:r>
            <a:endParaRPr lang="en-US" sz="2400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Activity Selection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הוכחת נכונות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428596" y="1428736"/>
            <a:ext cx="81439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endParaRPr lang="he-IL" sz="16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16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16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יש להראות שמתקיימות שתי התכונות:</a:t>
            </a:r>
            <a:endParaRPr lang="en-US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en-US" sz="2000" dirty="0" smtClean="0">
              <a:latin typeface="+mj-lt"/>
              <a:cs typeface="+mj-cs"/>
              <a:sym typeface="Symbol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+mj-cs"/>
                <a:sym typeface="Symbol"/>
              </a:rPr>
              <a:t>Greedy Choice Property</a:t>
            </a:r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יש להראות שקיים פתרון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בו נמצאת הבחירה החמדנית- של הפעילות עם זמן הסיום המוקדם ביותר.</a:t>
            </a:r>
            <a:endParaRPr lang="en-US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en-US" sz="2000" dirty="0" smtClean="0">
              <a:latin typeface="+mj-lt"/>
              <a:cs typeface="+mj-cs"/>
              <a:sym typeface="Symbol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+mj-cs"/>
                <a:sym typeface="Symbol"/>
              </a:rPr>
              <a:t>Optimal Substructure Property</a:t>
            </a:r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יש להראות שהפתרון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האופטימלי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מכיל בתוכו פתרונות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אופטימליים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של תתי הבעיות.</a:t>
            </a:r>
            <a:endParaRPr lang="en-US" sz="2000" dirty="0" smtClean="0">
              <a:latin typeface="+mj-lt"/>
              <a:cs typeface="+mj-cs"/>
              <a:sym typeface="Symbol"/>
            </a:endParaRPr>
          </a:p>
          <a:p>
            <a:pPr lvl="1"/>
            <a:endParaRPr lang="en-US" sz="1600" dirty="0" smtClean="0">
              <a:latin typeface="Courier New"/>
              <a:cs typeface="Courier New"/>
              <a:sym typeface="Symbol"/>
            </a:endParaRPr>
          </a:p>
          <a:p>
            <a:pPr lvl="1"/>
            <a:endParaRPr lang="en-US" sz="1600" dirty="0" smtClean="0">
              <a:latin typeface="Courier New"/>
              <a:cs typeface="Courier New"/>
              <a:sym typeface="Symbo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428596" y="1428736"/>
            <a:ext cx="814393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הבחירה החמדנית היא להוסיף את פעילות מספר 1 (כי מיינו בסדר עולה של זמני סיום, אז הפעילות הראשונה היא זו המסתיימת ראשונה).</a:t>
            </a: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נראה שקיים פתרון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             כך ש           .</a:t>
            </a:r>
          </a:p>
          <a:p>
            <a:pPr lvl="1" algn="r" rtl="1"/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הוכחה:</a:t>
            </a: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יהי             פתרון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כלשהו. נניח שהפעילויות בו ממוינות בסדר עולה של זמני סיום, ותהי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k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הפעילות הראשונה.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latin typeface="+mj-lt"/>
                <a:cs typeface="+mj-cs"/>
                <a:sym typeface="Symbol"/>
              </a:rPr>
              <a:t>אם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k=1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ניקח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A=B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וסיימנו.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latin typeface="+mj-lt"/>
                <a:cs typeface="+mj-cs"/>
                <a:sym typeface="Symbol"/>
              </a:rPr>
              <a:t>אחרת,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k&gt;1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ניקח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A=B-{k}{1}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.</a:t>
            </a:r>
          </a:p>
          <a:p>
            <a:pPr lvl="2" algn="r" rtl="1">
              <a:buFont typeface="Wingdings" pitchFamily="2" charset="2"/>
              <a:buChar char="§"/>
            </a:pPr>
            <a:r>
              <a:rPr lang="he-IL" sz="2000" dirty="0" smtClean="0">
                <a:latin typeface="+mj-lt"/>
                <a:cs typeface="+mj-cs"/>
                <a:sym typeface="Symbol"/>
              </a:rPr>
              <a:t>מתקיים           .</a:t>
            </a:r>
          </a:p>
          <a:p>
            <a:pPr lvl="2" algn="r" rtl="1">
              <a:buFont typeface="Wingdings" pitchFamily="2" charset="2"/>
              <a:buChar char="§"/>
            </a:pPr>
            <a:r>
              <a:rPr lang="he-IL" sz="2000" dirty="0" smtClean="0">
                <a:latin typeface="+mj-lt"/>
                <a:cs typeface="+mj-cs"/>
                <a:sym typeface="Symbol"/>
              </a:rPr>
              <a:t>נראה כי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פתרון: מכיוון ש              , כל הפעילויות ב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מתואמות ביניהן.</a:t>
            </a:r>
          </a:p>
          <a:p>
            <a:pPr lvl="2" algn="r" rtl="1">
              <a:buFont typeface="Wingdings" pitchFamily="2" charset="2"/>
              <a:buChar char="§"/>
            </a:pPr>
            <a:r>
              <a:rPr lang="he-IL" sz="2000" dirty="0" smtClean="0">
                <a:latin typeface="+mj-lt"/>
                <a:cs typeface="+mj-cs"/>
                <a:sym typeface="Symbol"/>
              </a:rPr>
              <a:t>נראה כי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: מספר הפעילויות ב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הוא כמספר הפעילויות ב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B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ו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B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הוא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לכן גם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.</a:t>
            </a:r>
            <a:endParaRPr lang="he-IL" sz="16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1600" dirty="0" smtClean="0">
              <a:latin typeface="+mj-lt"/>
              <a:cs typeface="+mj-cs"/>
              <a:sym typeface="Symbol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Greedy Choice Property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539721" y="2081213"/>
          <a:ext cx="675089" cy="314387"/>
        </p:xfrm>
        <a:graphic>
          <a:graphicData uri="http://schemas.openxmlformats.org/presentationml/2006/ole">
            <p:oleObj spid="_x0000_s72752" name="Формула" r:id="rId3" imgW="355292" imgH="164957" progId="Equation.3">
              <p:embed/>
            </p:oleObj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730757" y="2047875"/>
          <a:ext cx="769937" cy="361950"/>
        </p:xfrm>
        <a:graphic>
          <a:graphicData uri="http://schemas.openxmlformats.org/presentationml/2006/ole">
            <p:oleObj spid="_x0000_s72753" name="Формула" r:id="rId4" imgW="406224" imgH="190417" progId="Equation.3">
              <p:embed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6956425" y="2995613"/>
          <a:ext cx="746125" cy="361950"/>
        </p:xfrm>
        <a:graphic>
          <a:graphicData uri="http://schemas.openxmlformats.org/presentationml/2006/ole">
            <p:oleObj spid="_x0000_s72754" name="Формула" r:id="rId5" imgW="393529" imgH="190417" progId="Equation.3">
              <p:embed/>
            </p:oleObj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111890" y="4214818"/>
          <a:ext cx="674688" cy="314325"/>
        </p:xfrm>
        <a:graphic>
          <a:graphicData uri="http://schemas.openxmlformats.org/presentationml/2006/ole">
            <p:oleObj spid="_x0000_s72755" name="Формула" r:id="rId6" imgW="355292" imgH="164957" progId="Equation.3">
              <p:embed/>
            </p:oleObj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4143372" y="4443413"/>
          <a:ext cx="969963" cy="485775"/>
        </p:xfrm>
        <a:graphic>
          <a:graphicData uri="http://schemas.openxmlformats.org/presentationml/2006/ole">
            <p:oleObj spid="_x0000_s72756" name="Формула" r:id="rId7" imgW="457200" imgH="228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2194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428596" y="1428736"/>
            <a:ext cx="814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נסמן ב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פתרון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של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S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בו הבחירה החמדנית של פעילות 1 יוצרת את תת הבעיה: </a:t>
            </a:r>
          </a:p>
          <a:p>
            <a:pPr lvl="1" algn="r" rtl="1"/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נראה ש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A’=A-{1}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הוא פתרון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ל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S’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ובכך נוכיח שהפתרון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האופטימלי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מורכב מפתרון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לתת בעיה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S’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:</a:t>
            </a:r>
          </a:p>
          <a:p>
            <a:pPr lvl="1" algn="r" rtl="1"/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נניח בשלילה ש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אינו פתרון </a:t>
            </a:r>
            <a:r>
              <a:rPr lang="he-IL" sz="2000" b="1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ל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S’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(ודאי שהוא פתרון, כי כל הפעילויות בו הן חלקיות לפתרון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כלומר הן מתואמות ביניהן).</a:t>
            </a: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לכן, יש פתרון </a:t>
            </a:r>
            <a:r>
              <a:rPr lang="he-IL" sz="2000" b="1" dirty="0" smtClean="0">
                <a:latin typeface="+mj-lt"/>
                <a:cs typeface="+mj-cs"/>
                <a:sym typeface="Symbol"/>
              </a:rPr>
              <a:t>אחר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B’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לבעיה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S’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שהוא 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כן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כלומר, יש בו יותר פעילויות מאשר ל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.</a:t>
            </a: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אבל אז, אם נוסיף את פעילות 1 ל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B’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נקבל פתרון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B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לבעיה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S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המכיל יותר פעילויות מאשר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! זאת בסתירה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לאופטימליות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של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.</a:t>
            </a: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לכן, לא ייתכן שקיים פתרון אחר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B’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, ולכן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הוא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.</a:t>
            </a:r>
            <a:endParaRPr lang="he-IL" sz="1600" dirty="0" smtClean="0">
              <a:latin typeface="+mj-lt"/>
              <a:cs typeface="+mj-cs"/>
              <a:sym typeface="Symbol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Optimal Substructure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962400" y="1927225"/>
          <a:ext cx="2025650" cy="477838"/>
        </p:xfrm>
        <a:graphic>
          <a:graphicData uri="http://schemas.openxmlformats.org/presentationml/2006/ole">
            <p:oleObj spid="_x0000_s73740" name="Формула" r:id="rId3" imgW="1079032" imgH="25389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5020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Optimal Substructure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סקיצת ההוכחה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לבן מעוגל 6"/>
          <p:cNvSpPr/>
          <p:nvPr/>
        </p:nvSpPr>
        <p:spPr>
          <a:xfrm>
            <a:off x="714348" y="1571612"/>
            <a:ext cx="307183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מלבן מעוגל 7"/>
          <p:cNvSpPr/>
          <p:nvPr/>
        </p:nvSpPr>
        <p:spPr>
          <a:xfrm>
            <a:off x="4500562" y="1571612"/>
            <a:ext cx="3071834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5143504" y="2000240"/>
            <a:ext cx="2428892" cy="11430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A’</a:t>
            </a:r>
            <a:endParaRPr lang="en-US" dirty="0"/>
          </a:p>
        </p:txBody>
      </p:sp>
      <p:cxnSp>
        <p:nvCxnSpPr>
          <p:cNvPr id="12" name="מחבר חץ ישר 11"/>
          <p:cNvCxnSpPr>
            <a:stCxn id="7" idx="3"/>
            <a:endCxn id="8" idx="1"/>
          </p:cNvCxnSpPr>
          <p:nvPr/>
        </p:nvCxnSpPr>
        <p:spPr>
          <a:xfrm>
            <a:off x="3786182" y="2357430"/>
            <a:ext cx="714380" cy="158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stCxn id="10" idx="2"/>
          </p:cNvCxnSpPr>
          <p:nvPr/>
        </p:nvCxnSpPr>
        <p:spPr>
          <a:xfrm rot="5400000">
            <a:off x="5822165" y="3679033"/>
            <a:ext cx="1071570" cy="158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מלבן מעוגל 16"/>
          <p:cNvSpPr/>
          <p:nvPr/>
        </p:nvSpPr>
        <p:spPr>
          <a:xfrm>
            <a:off x="4786314" y="4357694"/>
            <a:ext cx="2786082" cy="14287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B’</a:t>
            </a:r>
            <a:endParaRPr lang="en-US" dirty="0"/>
          </a:p>
        </p:txBody>
      </p:sp>
      <p:sp>
        <p:nvSpPr>
          <p:cNvPr id="23" name="מלבן מעוגל 22"/>
          <p:cNvSpPr/>
          <p:nvPr/>
        </p:nvSpPr>
        <p:spPr>
          <a:xfrm>
            <a:off x="285720" y="3786190"/>
            <a:ext cx="3500462" cy="200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5" name="מחבר חץ ישר 24"/>
          <p:cNvCxnSpPr/>
          <p:nvPr/>
        </p:nvCxnSpPr>
        <p:spPr>
          <a:xfrm rot="10800000">
            <a:off x="3786182" y="5000636"/>
            <a:ext cx="714380" cy="158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>
            <a:stCxn id="23" idx="0"/>
          </p:cNvCxnSpPr>
          <p:nvPr/>
        </p:nvCxnSpPr>
        <p:spPr>
          <a:xfrm rot="16200000" flipV="1">
            <a:off x="1696621" y="3446859"/>
            <a:ext cx="642942" cy="3571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016203">
            <a:off x="1485450" y="3227177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 smtClean="0"/>
              <a:t>סתירה!</a:t>
            </a:r>
            <a:endParaRPr lang="en-US" sz="2800" b="1" dirty="0"/>
          </a:p>
        </p:txBody>
      </p:sp>
      <p:sp>
        <p:nvSpPr>
          <p:cNvPr id="35" name="TextBox 34"/>
          <p:cNvSpPr txBox="1"/>
          <p:nvPr/>
        </p:nvSpPr>
        <p:spPr>
          <a:xfrm rot="20016203">
            <a:off x="5771728" y="3370053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800" b="1" dirty="0" smtClean="0"/>
              <a:t>הנחה</a:t>
            </a:r>
            <a:endParaRPr lang="en-US" sz="2800" b="1" dirty="0"/>
          </a:p>
        </p:txBody>
      </p:sp>
      <p:sp>
        <p:nvSpPr>
          <p:cNvPr id="36" name="מלבן מעוגל 35"/>
          <p:cNvSpPr/>
          <p:nvPr/>
        </p:nvSpPr>
        <p:spPr>
          <a:xfrm>
            <a:off x="1000100" y="4357694"/>
            <a:ext cx="2786082" cy="14287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B’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020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7" grpId="0" animBg="1"/>
      <p:bldP spid="23" grpId="0" animBg="1"/>
      <p:bldP spid="34" grpId="0"/>
      <p:bldP spid="35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קוד הופמן-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Huffman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290" y="1785927"/>
            <a:ext cx="73962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000" dirty="0" smtClean="0"/>
              <a:t>שיטה לדחיסת נתונים.</a:t>
            </a:r>
          </a:p>
          <a:p>
            <a:pPr algn="r" rtl="1"/>
            <a:r>
              <a:rPr lang="he-IL" sz="2000" dirty="0" smtClean="0"/>
              <a:t> </a:t>
            </a:r>
            <a:r>
              <a:rPr lang="en-US" sz="2000" dirty="0" smtClean="0"/>
              <a:t>David Huffman</a:t>
            </a:r>
            <a:r>
              <a:rPr lang="he-IL" sz="2000" dirty="0" smtClean="0"/>
              <a:t>- 1925-1999</a:t>
            </a:r>
          </a:p>
          <a:p>
            <a:pPr algn="r"/>
            <a:endParaRPr lang="he-IL" sz="2000" dirty="0"/>
          </a:p>
          <a:p>
            <a:pPr algn="r"/>
            <a:endParaRPr lang="he-IL" sz="2000" dirty="0" smtClean="0"/>
          </a:p>
          <a:p>
            <a:pPr algn="r"/>
            <a:r>
              <a:rPr lang="he-IL" sz="2000" dirty="0" smtClean="0"/>
              <a:t>המטרה:</a:t>
            </a:r>
          </a:p>
          <a:p>
            <a:pPr algn="r" rtl="1"/>
            <a:r>
              <a:rPr lang="he-IL" sz="2000" dirty="0" err="1" smtClean="0"/>
              <a:t>בהנתן</a:t>
            </a:r>
            <a:r>
              <a:rPr lang="he-IL" sz="2000" dirty="0" smtClean="0"/>
              <a:t> סדרה של תווים, נרצה לשמור אותה בצורה היעילה ביותר- מבחינת מקום.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(הורא</a:t>
            </a:r>
            <a:r>
              <a:rPr lang="he-IL" sz="2000" dirty="0"/>
              <a:t>ו</a:t>
            </a:r>
            <a:r>
              <a:rPr lang="he-IL" sz="2000" dirty="0" smtClean="0"/>
              <a:t>ת להכנת "</a:t>
            </a:r>
            <a:r>
              <a:rPr lang="he-IL" sz="2000" dirty="0"/>
              <a:t>מ</a:t>
            </a:r>
            <a:r>
              <a:rPr lang="he-IL" sz="2000" dirty="0" smtClean="0"/>
              <a:t>גדל הופמן":</a:t>
            </a:r>
          </a:p>
          <a:p>
            <a:pPr algn="r" rt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www.youtube.com/watch?v=wpobOS6P5II</a:t>
            </a:r>
            <a:r>
              <a:rPr lang="he-IL" sz="2000" dirty="0" smtClean="0"/>
              <a:t>)</a:t>
            </a:r>
          </a:p>
          <a:p>
            <a:pPr algn="r" rtl="1"/>
            <a:endParaRPr lang="he-IL" sz="2000" dirty="0" smtClean="0"/>
          </a:p>
        </p:txBody>
      </p:sp>
      <p:pic>
        <p:nvPicPr>
          <p:cNvPr id="78850" name="Picture 2" descr="http://news.ucsc.edu/2012/03/images/huffman_1978-300.jpg?t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282" y="279623"/>
            <a:ext cx="2857500" cy="3143250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2" name="Picture 4" descr="http://www.theiff.org/images/lang/curvedfol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573016"/>
            <a:ext cx="3205086" cy="3232598"/>
          </a:xfrm>
          <a:prstGeom prst="ellipse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02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/>
          <p:cNvSpPr txBox="1">
            <a:spLocks/>
          </p:cNvSpPr>
          <p:nvPr/>
        </p:nvSpPr>
        <p:spPr bwMode="auto">
          <a:xfrm>
            <a:off x="1285852" y="428604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הצגת</a:t>
            </a:r>
            <a:r>
              <a:rPr kumimoji="0" lang="he-IL" sz="3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he-IL" sz="4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הבעיה</a:t>
            </a:r>
            <a:endParaRPr kumimoji="0" lang="en-US" sz="3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35168" y="1643050"/>
            <a:ext cx="6076978" cy="54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r" rtl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he-IL" sz="2000" dirty="0" smtClean="0">
                <a:cs typeface="+mj-cs"/>
              </a:rPr>
              <a:t>נתון קובץ המכיל 100,000 תווים, עם השכיחויות הבאות: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he-IL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j-cs"/>
            </a:endParaRPr>
          </a:p>
        </p:txBody>
      </p:sp>
      <p:graphicFrame>
        <p:nvGraphicFramePr>
          <p:cNvPr id="13" name="Group 99"/>
          <p:cNvGraphicFramePr>
            <a:graphicFrameLocks noGrp="1"/>
          </p:cNvGraphicFramePr>
          <p:nvPr>
            <p:ph sz="quarter" idx="4294967295"/>
          </p:nvPr>
        </p:nvGraphicFramePr>
        <p:xfrm>
          <a:off x="1066752" y="2260584"/>
          <a:ext cx="5923010" cy="1657350"/>
        </p:xfrm>
        <a:graphic>
          <a:graphicData uri="http://schemas.openxmlformats.org/drawingml/2006/table">
            <a:tbl>
              <a:tblPr rtl="1"/>
              <a:tblGrid>
                <a:gridCol w="554263"/>
                <a:gridCol w="693734"/>
                <a:gridCol w="700981"/>
                <a:gridCol w="700980"/>
                <a:gridCol w="697358"/>
                <a:gridCol w="782489"/>
                <a:gridCol w="1793205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3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j-cs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j-cs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j-cs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j-cs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j-cs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+mj-cs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+mj-cs"/>
                        </a:rPr>
                        <a:t>שכיחות (באלפים)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j-lt"/>
                        <a:cs typeface="+mj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85"/>
          <p:cNvSpPr txBox="1">
            <a:spLocks noChangeArrowheads="1"/>
          </p:cNvSpPr>
          <p:nvPr/>
        </p:nvSpPr>
        <p:spPr bwMode="auto">
          <a:xfrm>
            <a:off x="884187" y="4013208"/>
            <a:ext cx="59785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2000" dirty="0" smtClean="0">
                <a:cs typeface="+mj-cs"/>
              </a:rPr>
              <a:t>כלומר, בקובץ </a:t>
            </a:r>
            <a:r>
              <a:rPr lang="he-IL" sz="2000" dirty="0">
                <a:cs typeface="+mj-cs"/>
              </a:rPr>
              <a:t>מופיעים 6 תווים שונים </a:t>
            </a:r>
            <a:r>
              <a:rPr lang="he-IL" sz="2000" dirty="0" smtClean="0">
                <a:cs typeface="+mj-cs"/>
              </a:rPr>
              <a:t>(</a:t>
            </a:r>
            <a:r>
              <a:rPr lang="en-US" sz="2000" dirty="0" err="1" smtClean="0">
                <a:cs typeface="+mj-cs"/>
              </a:rPr>
              <a:t>a,b,c,d,e,f</a:t>
            </a:r>
            <a:r>
              <a:rPr lang="he-IL" sz="2000" dirty="0">
                <a:cs typeface="+mj-cs"/>
              </a:rPr>
              <a:t>). </a:t>
            </a:r>
            <a:r>
              <a:rPr lang="he-IL" sz="2000" dirty="0" smtClean="0">
                <a:cs typeface="+mj-cs"/>
              </a:rPr>
              <a:t>התו </a:t>
            </a:r>
            <a:r>
              <a:rPr lang="en-US" sz="2000" dirty="0">
                <a:cs typeface="+mj-cs"/>
              </a:rPr>
              <a:t>a</a:t>
            </a:r>
            <a:r>
              <a:rPr lang="he-IL" sz="2000" dirty="0">
                <a:cs typeface="+mj-cs"/>
              </a:rPr>
              <a:t> למשל, מופיע 45,000 פעמים</a:t>
            </a:r>
            <a:r>
              <a:rPr lang="he-IL" sz="2000" dirty="0" smtClean="0">
                <a:cs typeface="+mj-cs"/>
              </a:rPr>
              <a:t>.</a:t>
            </a:r>
          </a:p>
          <a:p>
            <a:pPr algn="r" rtl="1">
              <a:spcBef>
                <a:spcPct val="50000"/>
              </a:spcBef>
            </a:pPr>
            <a:endParaRPr lang="he-IL" sz="2400" dirty="0" smtClean="0">
              <a:cs typeface="+mj-cs"/>
            </a:endParaRPr>
          </a:p>
          <a:p>
            <a:pPr algn="r" rtl="1">
              <a:spcBef>
                <a:spcPct val="50000"/>
              </a:spcBef>
            </a:pPr>
            <a:r>
              <a:rPr lang="he-IL" sz="2000" dirty="0" smtClean="0">
                <a:cs typeface="+mj-cs"/>
              </a:rPr>
              <a:t>אנו מעוניינים לשמור את הקובץ בקידוד בינארי, שבו כל תו מקודד על ידי רצף בינארי יחיד, בצורה דחוסה ככל האפשר.</a:t>
            </a:r>
            <a:endParaRPr lang="en-US" sz="2000" dirty="0">
              <a:cs typeface="+mj-cs"/>
            </a:endParaRPr>
          </a:p>
        </p:txBody>
      </p:sp>
      <p:sp>
        <p:nvSpPr>
          <p:cNvPr id="11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סוגים של קודים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66752" y="3136896"/>
            <a:ext cx="6934272" cy="18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קוד באורך </a:t>
            </a:r>
            <a:r>
              <a:rPr lang="he-IL" sz="2000" b="1" dirty="0" smtClean="0">
                <a:cs typeface="+mj-cs"/>
              </a:rPr>
              <a:t>קבוע</a:t>
            </a:r>
            <a:r>
              <a:rPr lang="he-IL" sz="2000" dirty="0" smtClean="0">
                <a:cs typeface="+mj-cs"/>
              </a:rPr>
              <a:t> (</a:t>
            </a:r>
            <a:r>
              <a:rPr lang="en-US" sz="2000" dirty="0" smtClean="0">
                <a:cs typeface="+mj-cs"/>
              </a:rPr>
              <a:t>fixed-length code</a:t>
            </a:r>
            <a:r>
              <a:rPr lang="he-IL" sz="2000" dirty="0" smtClean="0">
                <a:cs typeface="+mj-cs"/>
              </a:rPr>
              <a:t>): כל התווים מיוצגים על ידי מילות קוד באותו אורך.</a:t>
            </a:r>
          </a:p>
          <a:p>
            <a:pPr algn="r" rtl="1" eaLnBrk="1" hangingPunct="1"/>
            <a:endParaRPr lang="he-IL" sz="2000" dirty="0" smtClean="0">
              <a:cs typeface="+mj-cs"/>
            </a:endParaRPr>
          </a:p>
          <a:p>
            <a:pPr lvl="1" algn="r" rtl="1" eaLnBrk="1" hangingPunct="1">
              <a:buFont typeface="Arial" pitchFamily="34" charset="0"/>
              <a:buChar char="•"/>
            </a:pPr>
            <a:endParaRPr lang="he-IL" sz="2000" dirty="0" smtClean="0">
              <a:cs typeface="+mj-cs"/>
            </a:endParaRPr>
          </a:p>
          <a:p>
            <a:pPr algn="r" rtl="1" eaLnBrk="1" hangingPunct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קוד באורך </a:t>
            </a:r>
            <a:r>
              <a:rPr lang="he-IL" sz="2000" b="1" dirty="0" smtClean="0">
                <a:cs typeface="+mj-cs"/>
              </a:rPr>
              <a:t>משתנה</a:t>
            </a:r>
            <a:r>
              <a:rPr lang="he-IL" sz="2000" dirty="0" smtClean="0">
                <a:cs typeface="+mj-cs"/>
              </a:rPr>
              <a:t> (</a:t>
            </a:r>
            <a:r>
              <a:rPr lang="en-US" sz="2000" dirty="0" smtClean="0">
                <a:cs typeface="+mj-cs"/>
              </a:rPr>
              <a:t>variable-length code</a:t>
            </a:r>
            <a:r>
              <a:rPr lang="he-IL" sz="2000" dirty="0" smtClean="0">
                <a:cs typeface="+mj-cs"/>
              </a:rPr>
              <a:t>): התווים מיוצגים על ידי מילות קוד באורך שונה.</a:t>
            </a:r>
            <a:endParaRPr lang="en-US" sz="2000" dirty="0" smtClean="0">
              <a:cs typeface="+mj-cs"/>
            </a:endParaRPr>
          </a:p>
          <a:p>
            <a:pPr algn="r" rtl="1" eaLnBrk="1" hangingPunct="1">
              <a:buFont typeface="Arial" pitchFamily="34" charset="0"/>
              <a:buChar char="•"/>
            </a:pPr>
            <a:endParaRPr lang="en-US" sz="2000" dirty="0" smtClean="0">
              <a:cs typeface="+mj-cs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cs typeface="+mj-cs"/>
            </a:endParaRPr>
          </a:p>
        </p:txBody>
      </p:sp>
      <p:sp>
        <p:nvSpPr>
          <p:cNvPr id="12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בחזרה לדוגמא...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30240" y="1566837"/>
            <a:ext cx="7229574" cy="102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r>
              <a:rPr lang="he-IL" sz="2000" dirty="0" smtClean="0">
                <a:latin typeface="Arial" pitchFamily="34" charset="0"/>
                <a:cs typeface="+mj-cs"/>
              </a:rPr>
              <a:t>אם נקודד את הקובץ בקוד באורך קבוע, נצטרך 3 ביטים לכל תו (ב2 ביטים ניתן לקודד עד 4 תווים שונים, ולנו יש 6 תווים שונים בקובץ).</a:t>
            </a:r>
            <a:endParaRPr lang="en-US" sz="2000" dirty="0" smtClean="0">
              <a:latin typeface="Arial" pitchFamily="34" charset="0"/>
              <a:cs typeface="+mj-cs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+mj-cs"/>
            </a:endParaRPr>
          </a:p>
        </p:txBody>
      </p:sp>
      <p:graphicFrame>
        <p:nvGraphicFramePr>
          <p:cNvPr id="11" name="Group 146"/>
          <p:cNvGraphicFramePr>
            <a:graphicFrameLocks noGrp="1"/>
          </p:cNvGraphicFramePr>
          <p:nvPr>
            <p:ph sz="quarter" idx="4294967295"/>
          </p:nvPr>
        </p:nvGraphicFramePr>
        <p:xfrm>
          <a:off x="1030239" y="2589201"/>
          <a:ext cx="5657880" cy="1816019"/>
        </p:xfrm>
        <a:graphic>
          <a:graphicData uri="http://schemas.openxmlformats.org/drawingml/2006/table">
            <a:tbl>
              <a:tblPr rtl="1"/>
              <a:tblGrid>
                <a:gridCol w="664445"/>
                <a:gridCol w="662200"/>
                <a:gridCol w="661077"/>
                <a:gridCol w="709339"/>
                <a:gridCol w="708217"/>
                <a:gridCol w="674546"/>
                <a:gridCol w="1578056"/>
              </a:tblGrid>
              <a:tr h="454774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f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58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45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שכיחות (באלפים)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267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101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011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מילת קוד באורך קבוע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39778" y="4633929"/>
            <a:ext cx="5513463" cy="76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r>
              <a:rPr lang="he-IL" sz="2000" dirty="0" smtClean="0">
                <a:latin typeface="Arial" pitchFamily="34" charset="0"/>
                <a:cs typeface="+mj-cs"/>
              </a:rPr>
              <a:t>בצורה זו, הקובץ המקודד יהיה באורך 300,000 ביטים (100,000 תווים בקובץ כפול 3 ביטים לכל תו).</a:t>
            </a:r>
            <a:endParaRPr kumimoji="0" lang="he-IL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+mj-cs"/>
            </a:endParaRPr>
          </a:p>
        </p:txBody>
      </p:sp>
      <p:sp>
        <p:nvSpPr>
          <p:cNvPr id="1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המשך הדוגמא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30240" y="1566837"/>
            <a:ext cx="7229574" cy="80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r>
              <a:rPr lang="he-IL" sz="2000" dirty="0" smtClean="0">
                <a:latin typeface="Arial" pitchFamily="34" charset="0"/>
                <a:cs typeface="+mj-cs"/>
              </a:rPr>
              <a:t>אם נקודד את הקובץ בקוד באורך משתנה, נוכל להקצות לחלק מהתווים פחות משלושה ביטים, ולחלק נקצה יותר:</a:t>
            </a:r>
            <a:endParaRPr lang="en-US" sz="2000" dirty="0" smtClean="0">
              <a:latin typeface="Arial" pitchFamily="34" charset="0"/>
              <a:cs typeface="+mj-cs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30240" y="4414851"/>
            <a:ext cx="5696028" cy="146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>
              <a:spcBef>
                <a:spcPct val="50000"/>
              </a:spcBef>
            </a:pPr>
            <a:r>
              <a:rPr lang="he-IL" sz="2000" dirty="0" smtClean="0">
                <a:cs typeface="+mj-cs"/>
              </a:rPr>
              <a:t>מספר הביטים הדרושים לייצוג הקובץ בעזרת קוד זה הוא: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cs typeface="+mj-cs"/>
              </a:rPr>
              <a:t>(45·1+13·3+12·3+16·3+9·4+5·4) ·1000=224,000</a:t>
            </a:r>
          </a:p>
          <a:p>
            <a:pPr algn="r" rtl="1">
              <a:spcBef>
                <a:spcPct val="50000"/>
              </a:spcBef>
            </a:pPr>
            <a:r>
              <a:rPr lang="he-IL" sz="2000" dirty="0" smtClean="0">
                <a:cs typeface="+mj-cs"/>
              </a:rPr>
              <a:t>כלומר, חסכון של כ-25% ביחס לקוד באורך קבוע.</a:t>
            </a:r>
            <a:endParaRPr lang="en-US" sz="2000" dirty="0" smtClean="0">
              <a:cs typeface="+mj-cs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cs typeface="+mj-cs"/>
            </a:endParaRPr>
          </a:p>
        </p:txBody>
      </p:sp>
      <p:graphicFrame>
        <p:nvGraphicFramePr>
          <p:cNvPr id="13" name="Group 105"/>
          <p:cNvGraphicFramePr>
            <a:graphicFrameLocks noGrp="1"/>
          </p:cNvGraphicFramePr>
          <p:nvPr>
            <p:ph sz="half" idx="1"/>
          </p:nvPr>
        </p:nvGraphicFramePr>
        <p:xfrm>
          <a:off x="1030241" y="2297097"/>
          <a:ext cx="5696027" cy="1829106"/>
        </p:xfrm>
        <a:graphic>
          <a:graphicData uri="http://schemas.openxmlformats.org/drawingml/2006/table">
            <a:tbl>
              <a:tblPr rtl="1"/>
              <a:tblGrid>
                <a:gridCol w="813718"/>
                <a:gridCol w="813719"/>
                <a:gridCol w="639441"/>
                <a:gridCol w="639442"/>
                <a:gridCol w="686855"/>
                <a:gridCol w="467727"/>
                <a:gridCol w="1635125"/>
              </a:tblGrid>
              <a:tr h="479764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f</a:t>
                      </a: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e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d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c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b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a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29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5</a:t>
                      </a: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9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16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12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13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45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שכיחות (באלפים)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29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1101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111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101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מילת קוד באורך משתנה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המשך הדוגמא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30240" y="1566837"/>
            <a:ext cx="7229574" cy="80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r>
              <a:rPr lang="he-IL" sz="2000" dirty="0" smtClean="0">
                <a:cs typeface="+mj-cs"/>
              </a:rPr>
              <a:t>אנו רוצים שהקוד לא רק יהיה יעיל מבחינת מקום, אלא שגם יאפשר </a:t>
            </a:r>
            <a:r>
              <a:rPr lang="he-IL" sz="2000" dirty="0" err="1" smtClean="0">
                <a:cs typeface="+mj-cs"/>
              </a:rPr>
              <a:t>פיענוח</a:t>
            </a:r>
            <a:r>
              <a:rPr lang="he-IL" sz="2000" dirty="0" smtClean="0">
                <a:cs typeface="+mj-cs"/>
              </a:rPr>
              <a:t> מהיר וחד משמעי של הקובץ.</a:t>
            </a:r>
          </a:p>
          <a:p>
            <a:pPr algn="r" rtl="1" eaLnBrk="1" hangingPunct="1"/>
            <a:r>
              <a:rPr kumimoji="0" lang="he-IL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+mj-cs"/>
              </a:rPr>
              <a:t>למשל, הקוד הבא לא יהיה טוב: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30239" y="4597415"/>
            <a:ext cx="5696028" cy="167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>
              <a:spcBef>
                <a:spcPct val="50000"/>
              </a:spcBef>
            </a:pPr>
            <a:r>
              <a:rPr lang="he-IL" sz="2000" dirty="0" smtClean="0">
                <a:cs typeface="+mj-cs"/>
              </a:rPr>
              <a:t>בעזרת קוד זה, ניתן לקודד את הקובץ ב-142,000 ביטים: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cs typeface="+mj-cs"/>
              </a:rPr>
              <a:t>(45·1+13·</a:t>
            </a:r>
            <a:r>
              <a:rPr lang="he-IL" sz="2000" dirty="0" smtClean="0">
                <a:cs typeface="+mj-cs"/>
              </a:rPr>
              <a:t>1</a:t>
            </a:r>
            <a:r>
              <a:rPr lang="en-US" sz="2000" dirty="0" smtClean="0">
                <a:cs typeface="+mj-cs"/>
              </a:rPr>
              <a:t>+12·</a:t>
            </a:r>
            <a:r>
              <a:rPr lang="he-IL" sz="2000" dirty="0" smtClean="0">
                <a:cs typeface="+mj-cs"/>
              </a:rPr>
              <a:t>2</a:t>
            </a:r>
            <a:r>
              <a:rPr lang="en-US" sz="2000" dirty="0" smtClean="0">
                <a:cs typeface="+mj-cs"/>
              </a:rPr>
              <a:t>+16·</a:t>
            </a:r>
            <a:r>
              <a:rPr lang="he-IL" sz="2000" dirty="0" smtClean="0">
                <a:cs typeface="+mj-cs"/>
              </a:rPr>
              <a:t>2</a:t>
            </a:r>
            <a:r>
              <a:rPr lang="en-US" sz="2000" dirty="0" smtClean="0">
                <a:cs typeface="+mj-cs"/>
              </a:rPr>
              <a:t>+9·</a:t>
            </a:r>
            <a:r>
              <a:rPr lang="he-IL" sz="2000" dirty="0" smtClean="0">
                <a:cs typeface="+mj-cs"/>
              </a:rPr>
              <a:t>2</a:t>
            </a:r>
            <a:r>
              <a:rPr lang="en-US" sz="2000" dirty="0" smtClean="0">
                <a:cs typeface="+mj-cs"/>
              </a:rPr>
              <a:t>+5·</a:t>
            </a:r>
            <a:r>
              <a:rPr lang="he-IL" sz="2000" dirty="0" smtClean="0">
                <a:cs typeface="+mj-cs"/>
              </a:rPr>
              <a:t>2</a:t>
            </a:r>
            <a:r>
              <a:rPr lang="en-US" sz="2000" dirty="0" smtClean="0">
                <a:cs typeface="+mj-cs"/>
              </a:rPr>
              <a:t>)·1000=</a:t>
            </a:r>
            <a:r>
              <a:rPr lang="he-IL" sz="2000" dirty="0" smtClean="0">
                <a:cs typeface="+mj-cs"/>
              </a:rPr>
              <a:t>142</a:t>
            </a:r>
            <a:r>
              <a:rPr lang="en-US" sz="2000" dirty="0" smtClean="0">
                <a:cs typeface="+mj-cs"/>
              </a:rPr>
              <a:t>,000</a:t>
            </a:r>
            <a:endParaRPr lang="he-IL" sz="2000" dirty="0" smtClean="0">
              <a:cs typeface="+mj-cs"/>
            </a:endParaRPr>
          </a:p>
          <a:p>
            <a:pPr algn="r" rtl="1">
              <a:spcBef>
                <a:spcPct val="50000"/>
              </a:spcBef>
            </a:pPr>
            <a:r>
              <a:rPr lang="he-IL" sz="2000" dirty="0" smtClean="0">
                <a:cs typeface="+mj-cs"/>
              </a:rPr>
              <a:t>לכאורה, זה הרבה יותר טוב!</a:t>
            </a:r>
          </a:p>
          <a:p>
            <a:pPr algn="r" rtl="1">
              <a:spcBef>
                <a:spcPct val="50000"/>
              </a:spcBef>
            </a:pPr>
            <a:r>
              <a:rPr lang="he-IL" sz="2000" dirty="0" smtClean="0">
                <a:cs typeface="+mj-cs"/>
              </a:rPr>
              <a:t>אבל איך נפענח את המחרוזת 1101?</a:t>
            </a:r>
          </a:p>
        </p:txBody>
      </p:sp>
      <p:graphicFrame>
        <p:nvGraphicFramePr>
          <p:cNvPr id="13" name="Group 105"/>
          <p:cNvGraphicFramePr>
            <a:graphicFrameLocks noGrp="1"/>
          </p:cNvGraphicFramePr>
          <p:nvPr>
            <p:ph sz="half" idx="1"/>
          </p:nvPr>
        </p:nvGraphicFramePr>
        <p:xfrm>
          <a:off x="993726" y="2625714"/>
          <a:ext cx="5696027" cy="1829106"/>
        </p:xfrm>
        <a:graphic>
          <a:graphicData uri="http://schemas.openxmlformats.org/drawingml/2006/table">
            <a:tbl>
              <a:tblPr rtl="1"/>
              <a:tblGrid>
                <a:gridCol w="813718"/>
                <a:gridCol w="813719"/>
                <a:gridCol w="639441"/>
                <a:gridCol w="639442"/>
                <a:gridCol w="686855"/>
                <a:gridCol w="467727"/>
                <a:gridCol w="1635125"/>
              </a:tblGrid>
              <a:tr h="479764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f</a:t>
                      </a: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e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d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c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b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a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29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5</a:t>
                      </a: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9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16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12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13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45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שכיחות (באלפים)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29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10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מילת קוד באורך משתנה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חמדני-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Greedy Algorithm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500174"/>
            <a:ext cx="82153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 smtClean="0">
                <a:cs typeface="+mj-cs"/>
              </a:rPr>
              <a:t>אלגוריתם חמדני הוא אלגוריתם שמתקדם לקראת הפתרון בצעדים, כאשר בכל צעד בוחרים להתקדם על פי מה שהכי טוב בנקודת הזמן הנוכחית.</a:t>
            </a:r>
          </a:p>
          <a:p>
            <a:pPr lvl="1" algn="r" rtl="1"/>
            <a:endParaRPr lang="he-IL" sz="2400" dirty="0" smtClean="0">
              <a:cs typeface="+mj-cs"/>
            </a:endParaRPr>
          </a:p>
          <a:p>
            <a:pPr lvl="1" algn="r" rtl="1"/>
            <a:r>
              <a:rPr lang="he-IL" sz="2400" dirty="0" smtClean="0">
                <a:cs typeface="+mj-cs"/>
              </a:rPr>
              <a:t>כל צעד, משאיר בעיה </a:t>
            </a:r>
            <a:r>
              <a:rPr lang="he-IL" sz="2400" b="1" dirty="0" smtClean="0">
                <a:cs typeface="+mj-cs"/>
              </a:rPr>
              <a:t>אחת</a:t>
            </a:r>
            <a:r>
              <a:rPr lang="he-IL" sz="2400" dirty="0" smtClean="0">
                <a:cs typeface="+mj-cs"/>
              </a:rPr>
              <a:t> יותר קטנה, שאותה צריך לפתור.</a:t>
            </a:r>
          </a:p>
          <a:p>
            <a:pPr lvl="1" algn="r" rtl="1"/>
            <a:endParaRPr lang="he-IL" sz="2400" dirty="0" smtClean="0">
              <a:cs typeface="+mj-cs"/>
            </a:endParaRPr>
          </a:p>
          <a:p>
            <a:pPr lvl="1" algn="r" rtl="1"/>
            <a:r>
              <a:rPr lang="he-IL" sz="2400" dirty="0" smtClean="0">
                <a:cs typeface="+mj-cs"/>
              </a:rPr>
              <a:t>כלומר, חיפוש א</a:t>
            </a:r>
            <a:r>
              <a:rPr lang="he-IL" sz="2400" b="1" dirty="0" smtClean="0">
                <a:cs typeface="+mj-cs"/>
              </a:rPr>
              <a:t>ופטימום גלובלי</a:t>
            </a:r>
            <a:r>
              <a:rPr lang="he-IL" sz="2400" dirty="0" smtClean="0">
                <a:cs typeface="+mj-cs"/>
              </a:rPr>
              <a:t> נעשה על ידי בחירת </a:t>
            </a:r>
            <a:r>
              <a:rPr lang="he-IL" sz="2400" b="1" dirty="0" smtClean="0">
                <a:cs typeface="+mj-cs"/>
              </a:rPr>
              <a:t>אופטימום לוקלי</a:t>
            </a:r>
            <a:r>
              <a:rPr lang="he-IL" sz="2400" dirty="0" smtClean="0">
                <a:cs typeface="+mj-cs"/>
              </a:rPr>
              <a:t>, צעד אחר צעד.</a:t>
            </a:r>
          </a:p>
          <a:p>
            <a:pPr lvl="1" algn="r" rtl="1"/>
            <a:endParaRPr lang="he-IL" sz="2400" dirty="0" smtClean="0">
              <a:latin typeface="Times New Roman" pitchFamily="18" charset="0"/>
              <a:cs typeface="+mj-cs"/>
            </a:endParaRP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+mj-cs"/>
              </a:rPr>
              <a:t>לא כל בעיה מתאימה לשיטת</a:t>
            </a: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+mj-cs"/>
              </a:rPr>
              <a:t>פתרון זו! יש בעיות בהן עלולים</a:t>
            </a:r>
          </a:p>
          <a:p>
            <a:pPr lvl="1" algn="r" rtl="1"/>
            <a:r>
              <a:rPr lang="he-IL" sz="2400" dirty="0" err="1" smtClean="0">
                <a:latin typeface="Times New Roman" pitchFamily="18" charset="0"/>
                <a:cs typeface="+mj-cs"/>
              </a:rPr>
              <a:t>להתקע</a:t>
            </a:r>
            <a:r>
              <a:rPr lang="he-IL" sz="2400" dirty="0" smtClean="0">
                <a:latin typeface="Times New Roman" pitchFamily="18" charset="0"/>
                <a:cs typeface="+mj-cs"/>
              </a:rPr>
              <a:t> באופטימום לוקלי.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www.doxsey.net/assets/img/local_optim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929066"/>
            <a:ext cx="3800475" cy="1933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/>
          <p:cNvSpPr txBox="1">
            <a:spLocks/>
          </p:cNvSpPr>
          <p:nvPr/>
        </p:nvSpPr>
        <p:spPr bwMode="auto">
          <a:xfrm>
            <a:off x="1285852" y="57148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קוד תחיליות- </a:t>
            </a:r>
            <a:r>
              <a:rPr kumimoji="0" lang="en-US" sz="40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prefix code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30240" y="1566836"/>
            <a:ext cx="7229574" cy="157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/>
            <a:r>
              <a:rPr lang="he-IL" dirty="0" smtClean="0">
                <a:cs typeface="+mj-cs"/>
              </a:rPr>
              <a:t>קוד תחיליות (</a:t>
            </a:r>
            <a:r>
              <a:rPr lang="en-US" dirty="0" smtClean="0">
                <a:cs typeface="+mj-cs"/>
              </a:rPr>
              <a:t>prefix code</a:t>
            </a:r>
            <a:r>
              <a:rPr lang="he-IL" dirty="0" smtClean="0">
                <a:cs typeface="+mj-cs"/>
              </a:rPr>
              <a:t>) הוא קוד שבו אין אף מילת קוד שהיא תחילית של מילת קוד אחרת. </a:t>
            </a:r>
          </a:p>
          <a:p>
            <a:pPr algn="r" rtl="1"/>
            <a:r>
              <a:rPr lang="he-IL" dirty="0" err="1" smtClean="0">
                <a:cs typeface="+mj-cs"/>
              </a:rPr>
              <a:t>מכיון</a:t>
            </a:r>
            <a:r>
              <a:rPr lang="he-IL" dirty="0" smtClean="0">
                <a:cs typeface="+mj-cs"/>
              </a:rPr>
              <a:t> שאף מילת קוד איננה תחילית של מילת קוד אחרת, ניתן לפסק מחרוזת אחת ארוכה של ביטים באופן אחד ויחיד, וכך לזהות את כל התווים באופן חד משמעי.</a:t>
            </a:r>
          </a:p>
          <a:p>
            <a:pPr algn="r" rtl="1" eaLnBrk="1" hangingPunct="1"/>
            <a:endParaRPr lang="he-IL" dirty="0" smtClean="0">
              <a:cs typeface="+mj-cs"/>
            </a:endParaRPr>
          </a:p>
          <a:p>
            <a:pPr algn="r" rtl="1" eaLnBrk="1" hangingPunct="1">
              <a:lnSpc>
                <a:spcPct val="90000"/>
              </a:lnSpc>
            </a:pPr>
            <a:r>
              <a:rPr lang="he-IL" dirty="0" smtClean="0">
                <a:cs typeface="+mj-cs"/>
              </a:rPr>
              <a:t>לדוגמא, על פי הקידוד באורך משתנה שראינו:</a:t>
            </a:r>
            <a:endParaRPr lang="en-US" dirty="0" smtClean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93726" y="5254650"/>
            <a:ext cx="5696028" cy="102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>
              <a:spcBef>
                <a:spcPct val="50000"/>
              </a:spcBef>
            </a:pPr>
            <a:r>
              <a:rPr lang="he-IL" dirty="0" smtClean="0">
                <a:cs typeface="+mj-cs"/>
              </a:rPr>
              <a:t>נפענח:</a:t>
            </a:r>
          </a:p>
          <a:p>
            <a:pPr algn="r" rtl="1">
              <a:spcBef>
                <a:spcPct val="50000"/>
              </a:spcBef>
            </a:pPr>
            <a:r>
              <a:rPr lang="en-US" dirty="0" err="1" smtClean="0">
                <a:cs typeface="+mj-cs"/>
              </a:rPr>
              <a:t>abc</a:t>
            </a:r>
            <a:r>
              <a:rPr lang="en-US" dirty="0" smtClean="0">
                <a:cs typeface="+mj-cs"/>
              </a:rPr>
              <a:t> = 0 </a:t>
            </a:r>
            <a:r>
              <a:rPr lang="en-US" dirty="0" smtClean="0">
                <a:cs typeface="+mj-cs"/>
                <a:sym typeface="Symbol" pitchFamily="18" charset="2"/>
              </a:rPr>
              <a:t> 101  100</a:t>
            </a:r>
            <a:r>
              <a:rPr lang="en-US" dirty="0" smtClean="0">
                <a:cs typeface="+mj-cs"/>
              </a:rPr>
              <a:t> = 0101100</a:t>
            </a:r>
            <a:endParaRPr lang="he-IL" dirty="0" smtClean="0">
              <a:cs typeface="+mj-cs"/>
            </a:endParaRPr>
          </a:p>
          <a:p>
            <a:pPr algn="r" rtl="1"/>
            <a:r>
              <a:rPr lang="he-IL" dirty="0" smtClean="0">
                <a:cs typeface="+mj-cs"/>
              </a:rPr>
              <a:t>001011101</a:t>
            </a:r>
            <a:r>
              <a:rPr lang="en-US" dirty="0" smtClean="0">
                <a:cs typeface="+mj-cs"/>
              </a:rPr>
              <a:t>  = </a:t>
            </a:r>
            <a:r>
              <a:rPr lang="he-IL" dirty="0" smtClean="0">
                <a:cs typeface="+mj-cs"/>
              </a:rPr>
              <a:t>0</a:t>
            </a:r>
            <a:r>
              <a:rPr lang="he-IL" dirty="0" smtClean="0">
                <a:cs typeface="+mj-cs"/>
                <a:sym typeface="Symbol" pitchFamily="18" charset="2"/>
              </a:rPr>
              <a:t></a:t>
            </a:r>
            <a:r>
              <a:rPr lang="he-IL" dirty="0" smtClean="0">
                <a:cs typeface="+mj-cs"/>
              </a:rPr>
              <a:t>0</a:t>
            </a:r>
            <a:r>
              <a:rPr lang="he-IL" dirty="0" smtClean="0">
                <a:cs typeface="+mj-cs"/>
                <a:sym typeface="Symbol" pitchFamily="18" charset="2"/>
              </a:rPr>
              <a:t></a:t>
            </a:r>
            <a:r>
              <a:rPr lang="he-IL" dirty="0" smtClean="0">
                <a:cs typeface="+mj-cs"/>
              </a:rPr>
              <a:t>101</a:t>
            </a:r>
            <a:r>
              <a:rPr lang="he-IL" dirty="0" smtClean="0">
                <a:cs typeface="+mj-cs"/>
                <a:sym typeface="Symbol" pitchFamily="18" charset="2"/>
              </a:rPr>
              <a:t></a:t>
            </a:r>
            <a:r>
              <a:rPr lang="he-IL" dirty="0" smtClean="0">
                <a:cs typeface="+mj-cs"/>
              </a:rPr>
              <a:t>1101</a:t>
            </a:r>
            <a:r>
              <a:rPr lang="en-US" dirty="0" smtClean="0">
                <a:cs typeface="+mj-cs"/>
              </a:rPr>
              <a:t> </a:t>
            </a:r>
            <a:r>
              <a:rPr lang="en-US" dirty="0" err="1" smtClean="0">
                <a:cs typeface="+mj-cs"/>
              </a:rPr>
              <a:t>aabe</a:t>
            </a:r>
            <a:r>
              <a:rPr lang="en-US" dirty="0" smtClean="0">
                <a:cs typeface="+mj-cs"/>
              </a:rPr>
              <a:t> = </a:t>
            </a:r>
            <a:endParaRPr lang="he-IL" kern="0" dirty="0" smtClean="0">
              <a:cs typeface="+mj-cs"/>
            </a:endParaRPr>
          </a:p>
        </p:txBody>
      </p:sp>
      <p:graphicFrame>
        <p:nvGraphicFramePr>
          <p:cNvPr id="15" name="Group 105"/>
          <p:cNvGraphicFramePr>
            <a:graphicFrameLocks noGrp="1"/>
          </p:cNvGraphicFramePr>
          <p:nvPr>
            <p:ph sz="half" idx="1"/>
          </p:nvPr>
        </p:nvGraphicFramePr>
        <p:xfrm>
          <a:off x="1066752" y="3319461"/>
          <a:ext cx="5696027" cy="1829106"/>
        </p:xfrm>
        <a:graphic>
          <a:graphicData uri="http://schemas.openxmlformats.org/drawingml/2006/table">
            <a:tbl>
              <a:tblPr rtl="1"/>
              <a:tblGrid>
                <a:gridCol w="813718"/>
                <a:gridCol w="813719"/>
                <a:gridCol w="639441"/>
                <a:gridCol w="639442"/>
                <a:gridCol w="686855"/>
                <a:gridCol w="467727"/>
                <a:gridCol w="1635125"/>
              </a:tblGrid>
              <a:tr h="479764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f</a:t>
                      </a: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e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d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c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b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a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7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29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5</a:t>
                      </a: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9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16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12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13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45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שכיחות (באלפים)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4292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1100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1101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111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100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101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+mn-lt"/>
                          <a:cs typeface="+mj-cs"/>
                        </a:rPr>
                        <a:t>0</a:t>
                      </a: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+mn-lt"/>
                          <a:cs typeface="+mj-cs"/>
                        </a:rPr>
                        <a:t>מילת קוד באורך משתנה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marL="73811" marR="73811" marT="36901" marB="369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8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latin typeface="Arial" pitchFamily="34" charset="0"/>
                <a:ea typeface="+mj-ea"/>
                <a:cs typeface="+mj-cs"/>
              </a:rPr>
              <a:t>ייצוג של קוד תחיליות בעץ בינארי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30240" y="1566836"/>
            <a:ext cx="7229574" cy="146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 eaLnBrk="1" hangingPunct="1">
              <a:buFont typeface="Arial" pitchFamily="34" charset="0"/>
              <a:buChar char="•"/>
            </a:pPr>
            <a:r>
              <a:rPr lang="he-IL" dirty="0" smtClean="0">
                <a:latin typeface="Arial" pitchFamily="34" charset="0"/>
                <a:cs typeface="+mj-cs"/>
              </a:rPr>
              <a:t>התווים אותם מקודדים יופיעו רק בעלים (דרישה זו מאלצת את הקוד המתקבל להיות קוד תחיליות).</a:t>
            </a:r>
          </a:p>
          <a:p>
            <a:pPr algn="r" rtl="1" eaLnBrk="1" hangingPunct="1">
              <a:buFont typeface="Arial" pitchFamily="34" charset="0"/>
              <a:buChar char="•"/>
            </a:pPr>
            <a:r>
              <a:rPr lang="he-IL" dirty="0" smtClean="0">
                <a:latin typeface="Arial" pitchFamily="34" charset="0"/>
                <a:cs typeface="+mj-cs"/>
              </a:rPr>
              <a:t>המסלול מהשורש לעלה יגדיר את הקוד של התו המופיע בעלה- כאשר יורדים בעץ שמאלה, נוסף ביט 0 לקוד, וכאשר יורדים ימינה, נוסף ביט 1 לקוד.</a:t>
            </a:r>
          </a:p>
          <a:p>
            <a:pPr algn="r" rtl="1" eaLnBrk="1" hangingPunct="1">
              <a:buFont typeface="Arial" pitchFamily="34" charset="0"/>
              <a:buChar char="•"/>
            </a:pPr>
            <a:r>
              <a:rPr lang="he-IL" dirty="0" smtClean="0">
                <a:latin typeface="Arial" pitchFamily="34" charset="0"/>
                <a:cs typeface="+mj-cs"/>
              </a:rPr>
              <a:t>הערך של קודקוד פנימי הוא סכום השכיחויות של העלים בתת העץ היוצא ממנו.</a:t>
            </a:r>
            <a:endParaRPr lang="he-IL" b="1" dirty="0" smtClean="0">
              <a:latin typeface="Arial" pitchFamily="34" charset="0"/>
              <a:cs typeface="+mj-cs"/>
            </a:endParaRPr>
          </a:p>
          <a:p>
            <a:pPr algn="r" rtl="1" eaLnBrk="1" hangingPunct="1"/>
            <a:endParaRPr lang="he-IL" dirty="0" smtClean="0">
              <a:latin typeface="Arial" pitchFamily="34" charset="0"/>
              <a:cs typeface="+mj-cs"/>
            </a:endParaRPr>
          </a:p>
          <a:p>
            <a:pPr algn="r" rtl="1" eaLnBrk="1" hangingPunct="1"/>
            <a:endParaRPr lang="en-US" dirty="0" smtClean="0">
              <a:latin typeface="Arial" pitchFamily="34" charset="0"/>
              <a:cs typeface="+mj-cs"/>
            </a:endParaRPr>
          </a:p>
        </p:txBody>
      </p:sp>
      <p:pic>
        <p:nvPicPr>
          <p:cNvPr id="14" name="Picture 2" descr="D:\McGraw-Hill Projects\Cormen\images\fig16-4.gi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386" t="369" r="6475" b="38146"/>
          <a:stretch>
            <a:fillRect/>
          </a:stretch>
        </p:blipFill>
        <p:spPr bwMode="auto">
          <a:xfrm>
            <a:off x="1066752" y="2990844"/>
            <a:ext cx="2547849" cy="335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695688" y="3575052"/>
            <a:ext cx="3067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המטרה:</a:t>
            </a:r>
          </a:p>
          <a:p>
            <a:pPr algn="r" rtl="1"/>
            <a:r>
              <a:rPr lang="he-IL" sz="2000" dirty="0" smtClean="0">
                <a:cs typeface="+mj-cs"/>
              </a:rPr>
              <a:t>למצוא קוד </a:t>
            </a:r>
            <a:r>
              <a:rPr lang="he-IL" sz="2000" dirty="0" smtClean="0">
                <a:solidFill>
                  <a:srgbClr val="0070C0"/>
                </a:solidFill>
                <a:cs typeface="+mj-cs"/>
              </a:rPr>
              <a:t>תחיליות</a:t>
            </a:r>
            <a:r>
              <a:rPr lang="he-IL" sz="2000" dirty="0" smtClean="0">
                <a:cs typeface="+mj-cs"/>
              </a:rPr>
              <a:t> </a:t>
            </a:r>
            <a:r>
              <a:rPr lang="he-IL" sz="2000" dirty="0" smtClean="0">
                <a:solidFill>
                  <a:srgbClr val="008000"/>
                </a:solidFill>
                <a:cs typeface="+mj-cs"/>
              </a:rPr>
              <a:t>אופטימלי</a:t>
            </a:r>
            <a:r>
              <a:rPr lang="he-IL" sz="2000" dirty="0" smtClean="0">
                <a:cs typeface="+mj-cs"/>
              </a:rPr>
              <a:t>. </a:t>
            </a: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b="1" dirty="0" err="1" smtClean="0">
                <a:solidFill>
                  <a:srgbClr val="008000"/>
                </a:solidFill>
                <a:cs typeface="+mj-cs"/>
              </a:rPr>
              <a:t>אופטימלי</a:t>
            </a:r>
            <a:r>
              <a:rPr lang="he-IL" sz="2000" b="1" dirty="0" smtClean="0">
                <a:solidFill>
                  <a:srgbClr val="008000"/>
                </a:solidFill>
                <a:cs typeface="+mj-cs"/>
              </a:rPr>
              <a:t>-</a:t>
            </a:r>
            <a:r>
              <a:rPr lang="he-IL" sz="2000" dirty="0" smtClean="0">
                <a:cs typeface="+mj-cs"/>
              </a:rPr>
              <a:t> כדי שהקובץ </a:t>
            </a:r>
            <a:r>
              <a:rPr lang="he-IL" sz="2000" b="1" dirty="0" smtClean="0">
                <a:cs typeface="+mj-cs"/>
              </a:rPr>
              <a:t>יקודד</a:t>
            </a:r>
            <a:r>
              <a:rPr lang="he-IL" sz="2000" dirty="0" smtClean="0">
                <a:cs typeface="+mj-cs"/>
              </a:rPr>
              <a:t> במינימום ביטים אפשרי.</a:t>
            </a: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b="1" dirty="0" smtClean="0">
                <a:solidFill>
                  <a:srgbClr val="769BC8"/>
                </a:solidFill>
                <a:cs typeface="+mj-cs"/>
              </a:rPr>
              <a:t>תחיליות</a:t>
            </a:r>
            <a:r>
              <a:rPr lang="he-IL" sz="2000" b="1" dirty="0" smtClean="0">
                <a:cs typeface="+mj-cs"/>
              </a:rPr>
              <a:t>-</a:t>
            </a:r>
            <a:r>
              <a:rPr lang="he-IL" sz="2000" dirty="0" smtClean="0">
                <a:cs typeface="+mj-cs"/>
              </a:rPr>
              <a:t> כדי שהקוד </a:t>
            </a:r>
            <a:r>
              <a:rPr lang="he-IL" sz="2000" b="1" dirty="0" smtClean="0">
                <a:cs typeface="+mj-cs"/>
              </a:rPr>
              <a:t>יפוענח</a:t>
            </a:r>
            <a:r>
              <a:rPr lang="he-IL" sz="2000" dirty="0" smtClean="0">
                <a:cs typeface="+mj-cs"/>
              </a:rPr>
              <a:t> בצורה חד משמעית.</a:t>
            </a:r>
            <a:endParaRPr lang="en-US" sz="2000" dirty="0">
              <a:cs typeface="+mj-cs"/>
            </a:endParaRPr>
          </a:p>
        </p:txBody>
      </p:sp>
      <p:sp>
        <p:nvSpPr>
          <p:cNvPr id="12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b="1" kern="0" dirty="0" smtClean="0">
                <a:ea typeface="+mj-ea"/>
                <a:cs typeface="+mj-cs"/>
              </a:rPr>
              <a:t>מחיר העץ</a:t>
            </a:r>
            <a:endParaRPr kumimoji="0" lang="en-US" sz="3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30240" y="1566836"/>
            <a:ext cx="7229574" cy="146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r>
              <a:rPr lang="en-US" dirty="0" smtClean="0">
                <a:cs typeface="+mj-cs"/>
              </a:rPr>
              <a:t>f(c)</a:t>
            </a:r>
            <a:r>
              <a:rPr lang="he-IL" dirty="0" smtClean="0">
                <a:cs typeface="+mj-cs"/>
              </a:rPr>
              <a:t> = השכיחות של התו </a:t>
            </a:r>
            <a:r>
              <a:rPr lang="en-US" dirty="0" smtClean="0">
                <a:cs typeface="+mj-cs"/>
              </a:rPr>
              <a:t>c</a:t>
            </a:r>
            <a:r>
              <a:rPr lang="he-IL" dirty="0" smtClean="0">
                <a:cs typeface="+mj-cs"/>
              </a:rPr>
              <a:t> בקובץ.</a:t>
            </a:r>
          </a:p>
          <a:p>
            <a:pPr algn="r" rtl="1"/>
            <a:endParaRPr lang="he-IL" dirty="0" smtClean="0">
              <a:cs typeface="+mj-cs"/>
            </a:endParaRPr>
          </a:p>
          <a:p>
            <a:pPr algn="r" rtl="1"/>
            <a:r>
              <a:rPr lang="en-US" dirty="0" smtClean="0">
                <a:cs typeface="+mj-cs"/>
              </a:rPr>
              <a:t>d</a:t>
            </a:r>
            <a:r>
              <a:rPr lang="en-US" baseline="-25000" dirty="0" smtClean="0">
                <a:cs typeface="+mj-cs"/>
              </a:rPr>
              <a:t>T</a:t>
            </a:r>
            <a:r>
              <a:rPr lang="en-US" dirty="0" smtClean="0">
                <a:cs typeface="+mj-cs"/>
              </a:rPr>
              <a:t>(c)</a:t>
            </a:r>
            <a:r>
              <a:rPr lang="he-IL" dirty="0" smtClean="0">
                <a:cs typeface="+mj-cs"/>
              </a:rPr>
              <a:t> = העומק של התו </a:t>
            </a:r>
            <a:r>
              <a:rPr lang="en-US" dirty="0" smtClean="0">
                <a:cs typeface="+mj-cs"/>
              </a:rPr>
              <a:t>c</a:t>
            </a:r>
            <a:r>
              <a:rPr lang="he-IL" dirty="0" smtClean="0">
                <a:cs typeface="+mj-cs"/>
              </a:rPr>
              <a:t> בעץ </a:t>
            </a:r>
            <a:r>
              <a:rPr lang="en-US" dirty="0" smtClean="0">
                <a:cs typeface="+mj-cs"/>
              </a:rPr>
              <a:t>T</a:t>
            </a:r>
            <a:r>
              <a:rPr lang="he-IL" dirty="0" smtClean="0">
                <a:cs typeface="+mj-cs"/>
              </a:rPr>
              <a:t> = אורך הקידוד של התו </a:t>
            </a:r>
            <a:r>
              <a:rPr lang="en-US" dirty="0" smtClean="0">
                <a:cs typeface="+mj-cs"/>
              </a:rPr>
              <a:t>c</a:t>
            </a:r>
            <a:r>
              <a:rPr lang="he-IL" dirty="0" smtClean="0">
                <a:cs typeface="+mj-cs"/>
              </a:rPr>
              <a:t>.</a:t>
            </a:r>
          </a:p>
          <a:p>
            <a:pPr algn="r" rtl="1"/>
            <a:endParaRPr lang="he-IL" dirty="0" smtClean="0">
              <a:cs typeface="+mj-cs"/>
            </a:endParaRPr>
          </a:p>
          <a:p>
            <a:pPr algn="r" rtl="1"/>
            <a:r>
              <a:rPr lang="en-US" dirty="0" smtClean="0">
                <a:cs typeface="+mj-cs"/>
              </a:rPr>
              <a:t>B(T)</a:t>
            </a:r>
            <a:r>
              <a:rPr lang="he-IL" dirty="0" smtClean="0">
                <a:cs typeface="+mj-cs"/>
              </a:rPr>
              <a:t> = מחיר העץ </a:t>
            </a:r>
            <a:r>
              <a:rPr lang="en-US" dirty="0" smtClean="0">
                <a:cs typeface="+mj-cs"/>
              </a:rPr>
              <a:t>T</a:t>
            </a:r>
            <a:r>
              <a:rPr lang="he-IL" dirty="0" smtClean="0">
                <a:cs typeface="+mj-cs"/>
              </a:rPr>
              <a:t>: </a:t>
            </a:r>
            <a:endParaRPr lang="en-US" dirty="0" smtClean="0">
              <a:cs typeface="+mj-cs"/>
            </a:endParaRPr>
          </a:p>
          <a:p>
            <a:pPr algn="r" rtl="1" eaLnBrk="1" hangingPunct="1">
              <a:buFont typeface="Arial" pitchFamily="34" charset="0"/>
              <a:buChar char="•"/>
            </a:pPr>
            <a:endParaRPr lang="he-IL" b="1" dirty="0" smtClean="0">
              <a:cs typeface="+mj-cs"/>
            </a:endParaRPr>
          </a:p>
          <a:p>
            <a:pPr algn="r" rtl="1" eaLnBrk="1" hangingPunct="1"/>
            <a:endParaRPr lang="he-IL" dirty="0" smtClean="0">
              <a:cs typeface="+mj-cs"/>
            </a:endParaRPr>
          </a:p>
          <a:p>
            <a:pPr algn="r" rtl="1" eaLnBrk="1" hangingPunct="1"/>
            <a:endParaRPr lang="en-US" dirty="0" smtClean="0"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778" y="3575052"/>
            <a:ext cx="56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err="1" smtClean="0">
                <a:cs typeface="+mj-cs"/>
              </a:rPr>
              <a:t>האופטימליות</a:t>
            </a:r>
            <a:r>
              <a:rPr lang="he-IL" dirty="0" smtClean="0">
                <a:cs typeface="+mj-cs"/>
              </a:rPr>
              <a:t> היא במובן של מחיר העץ. כלומר, אנו רוצים למצוא עץ בעל מחיר </a:t>
            </a:r>
            <a:r>
              <a:rPr lang="he-IL" dirty="0" err="1" smtClean="0">
                <a:cs typeface="+mj-cs"/>
              </a:rPr>
              <a:t>מינימלי</a:t>
            </a:r>
            <a:r>
              <a:rPr lang="he-IL" dirty="0" smtClean="0">
                <a:cs typeface="+mj-cs"/>
              </a:rPr>
              <a:t>.</a:t>
            </a:r>
            <a:endParaRPr lang="en-US" dirty="0">
              <a:cs typeface="+mj-cs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98863" y="2625725"/>
          <a:ext cx="2676525" cy="657225"/>
        </p:xfrm>
        <a:graphic>
          <a:graphicData uri="http://schemas.openxmlformats.org/presentationml/2006/ole">
            <p:oleObj spid="_x0000_s77835" name="Формула" r:id="rId3" imgW="1396394" imgH="342751" progId="Equation.3">
              <p:embed/>
            </p:oleObj>
          </a:graphicData>
        </a:graphic>
      </p:graphicFrame>
      <p:sp>
        <p:nvSpPr>
          <p:cNvPr id="13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4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latin typeface="Arial" pitchFamily="34" charset="0"/>
                <a:ea typeface="+mj-ea"/>
                <a:cs typeface="+mj-cs"/>
              </a:rPr>
              <a:t>דוגמא להרצת האלגוריתם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39778" y="2516175"/>
            <a:ext cx="790537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f : 5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965428" y="2516175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c : 12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878253" y="2516175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b : 13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791078" y="2516175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d : 16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703903" y="2516175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a : 45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052603" y="2516175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e : 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49317" y="1785915"/>
            <a:ext cx="697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התור מאותחל עם הכנסת כל האיברים (התווים) בתור קודקודי עלים:</a:t>
            </a:r>
            <a:endParaRPr lang="en-US" sz="2000" dirty="0">
              <a:cs typeface="+mj-cs"/>
            </a:endParaRPr>
          </a:p>
        </p:txBody>
      </p:sp>
      <p:sp>
        <p:nvSpPr>
          <p:cNvPr id="1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latin typeface="Arial" pitchFamily="34" charset="0"/>
                <a:ea typeface="+mj-ea"/>
                <a:cs typeface="+mj-cs"/>
              </a:rPr>
              <a:t>המשך דוגמא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67071" y="2625714"/>
            <a:ext cx="1820863" cy="1655763"/>
            <a:chOff x="612" y="1389"/>
            <a:chExt cx="1147" cy="1043"/>
          </a:xfrm>
        </p:grpSpPr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884" y="1389"/>
              <a:ext cx="590" cy="590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cs typeface="+mj-cs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003" y="1596"/>
              <a:ext cx="363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b="1" dirty="0">
                  <a:latin typeface="Arial" pitchFamily="34" charset="0"/>
                  <a:cs typeface="+mj-cs"/>
                </a:rPr>
                <a:t>14</a:t>
              </a:r>
              <a:endParaRPr lang="en-US" b="1" dirty="0">
                <a:latin typeface="Arial" pitchFamily="34" charset="0"/>
                <a:cs typeface="+mj-cs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612" y="1933"/>
              <a:ext cx="408" cy="499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+mj-cs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383" y="1888"/>
              <a:ext cx="363" cy="544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+mj-cs"/>
              </a:endParaRP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681" y="1941"/>
              <a:ext cx="22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b="1" dirty="0">
                  <a:latin typeface="Arial" pitchFamily="34" charset="0"/>
                  <a:cs typeface="+mj-cs"/>
                </a:rPr>
                <a:t>0</a:t>
              </a:r>
              <a:endParaRPr lang="en-US" b="1" dirty="0">
                <a:latin typeface="Arial" pitchFamily="34" charset="0"/>
                <a:cs typeface="+mj-cs"/>
              </a:endParaRP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1532" y="1941"/>
              <a:ext cx="22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b="1" dirty="0">
                  <a:latin typeface="Arial" pitchFamily="34" charset="0"/>
                  <a:cs typeface="+mj-cs"/>
                </a:rPr>
                <a:t>1</a:t>
              </a:r>
              <a:endParaRPr lang="en-US" b="1" dirty="0">
                <a:latin typeface="Arial" pitchFamily="34" charset="0"/>
                <a:cs typeface="+mj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49317" y="1785915"/>
            <a:ext cx="697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שני האיברים הראשונים (התווים בעלי השכיחות הנמוכה ביותר) מוצאים, וקודקוד פנימי שערכו סכום השכיחויות, מוכנס לתור:</a:t>
            </a:r>
            <a:endParaRPr lang="en-US" sz="2000" dirty="0">
              <a:cs typeface="+mj-cs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979577" y="2662227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c : 12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928915" y="2662227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b : 13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4791078" y="2662227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d : 16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703903" y="2662227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a : 45</a:t>
            </a:r>
          </a:p>
        </p:txBody>
      </p:sp>
      <p:grpSp>
        <p:nvGrpSpPr>
          <p:cNvPr id="3" name="קבוצה 38"/>
          <p:cNvGrpSpPr/>
          <p:nvPr/>
        </p:nvGrpSpPr>
        <p:grpSpPr>
          <a:xfrm>
            <a:off x="2928915" y="4268799"/>
            <a:ext cx="2628936" cy="369332"/>
            <a:chOff x="2928915" y="4268799"/>
            <a:chExt cx="2628936" cy="369332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2928915" y="4268799"/>
              <a:ext cx="790537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f : 5</a:t>
              </a: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4754565" y="4268799"/>
              <a:ext cx="803286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e : 9</a:t>
              </a:r>
            </a:p>
          </p:txBody>
        </p:sp>
      </p:grpSp>
      <p:sp>
        <p:nvSpPr>
          <p:cNvPr id="2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כותרת 1"/>
          <p:cNvSpPr txBox="1">
            <a:spLocks/>
          </p:cNvSpPr>
          <p:nvPr/>
        </p:nvSpPr>
        <p:spPr bwMode="auto">
          <a:xfrm>
            <a:off x="1285852" y="71599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latin typeface="Arial" pitchFamily="34" charset="0"/>
                <a:ea typeface="+mj-ea"/>
                <a:cs typeface="+mj-cs"/>
              </a:rPr>
              <a:t>המשך דוגמא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49317" y="1785915"/>
            <a:ext cx="697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שני האיברים הראשונים (התווים בעלי השכיחות הנמוכה ביותר) מוצאים, וקודקוד פנימי שערכו סכום השכיחויות, מוכנס לתור:</a:t>
            </a:r>
            <a:endParaRPr lang="en-US" sz="2000" dirty="0">
              <a:cs typeface="+mj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41421" y="2589201"/>
            <a:ext cx="1820863" cy="1655763"/>
            <a:chOff x="612" y="1389"/>
            <a:chExt cx="1147" cy="1043"/>
          </a:xfrm>
        </p:grpSpPr>
        <p:sp>
          <p:nvSpPr>
            <p:cNvPr id="60" name="Oval 11"/>
            <p:cNvSpPr>
              <a:spLocks noChangeArrowheads="1"/>
            </p:cNvSpPr>
            <p:nvPr/>
          </p:nvSpPr>
          <p:spPr bwMode="auto">
            <a:xfrm>
              <a:off x="884" y="1389"/>
              <a:ext cx="590" cy="590"/>
            </a:xfrm>
            <a:prstGeom prst="ellipse">
              <a:avLst/>
            </a:prstGeom>
            <a:noFill/>
            <a:ln w="38100">
              <a:solidFill>
                <a:srgbClr val="66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cs typeface="+mj-cs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1003" y="1596"/>
              <a:ext cx="363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he-IL" b="1" dirty="0">
                  <a:latin typeface="Arial" pitchFamily="34" charset="0"/>
                  <a:cs typeface="+mj-cs"/>
                </a:rPr>
                <a:t>14</a:t>
              </a:r>
              <a:endParaRPr lang="en-US" b="1" dirty="0">
                <a:latin typeface="Arial" pitchFamily="34" charset="0"/>
                <a:cs typeface="+mj-cs"/>
              </a:endParaRP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H="1">
              <a:off x="612" y="1933"/>
              <a:ext cx="408" cy="499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+mj-cs"/>
              </a:endParaRP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1383" y="1888"/>
              <a:ext cx="363" cy="544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cs typeface="+mj-cs"/>
              </a:endParaRPr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681" y="1941"/>
              <a:ext cx="22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b="1" dirty="0">
                  <a:latin typeface="Arial" pitchFamily="34" charset="0"/>
                  <a:cs typeface="+mj-cs"/>
                </a:rPr>
                <a:t>0</a:t>
              </a:r>
              <a:endParaRPr lang="en-US" b="1" dirty="0">
                <a:latin typeface="Arial" pitchFamily="34" charset="0"/>
                <a:cs typeface="+mj-cs"/>
              </a:endParaRPr>
            </a:p>
          </p:txBody>
        </p: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1532" y="1941"/>
              <a:ext cx="22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b="1" dirty="0">
                  <a:latin typeface="Arial" pitchFamily="34" charset="0"/>
                  <a:cs typeface="+mj-cs"/>
                </a:rPr>
                <a:t>1</a:t>
              </a:r>
              <a:endParaRPr lang="en-US" b="1" dirty="0">
                <a:latin typeface="Arial" pitchFamily="34" charset="0"/>
                <a:cs typeface="+mj-cs"/>
              </a:endParaRPr>
            </a:p>
          </p:txBody>
        </p:sp>
      </p:grp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3367071" y="2662227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d : 16</a:t>
            </a: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5849955" y="2662227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a : 45</a:t>
            </a:r>
          </a:p>
        </p:txBody>
      </p:sp>
      <p:grpSp>
        <p:nvGrpSpPr>
          <p:cNvPr id="3" name="קבוצה 69"/>
          <p:cNvGrpSpPr/>
          <p:nvPr/>
        </p:nvGrpSpPr>
        <p:grpSpPr>
          <a:xfrm>
            <a:off x="1139778" y="4232286"/>
            <a:ext cx="2628936" cy="369332"/>
            <a:chOff x="2928915" y="4268799"/>
            <a:chExt cx="2628936" cy="369332"/>
          </a:xfrm>
        </p:grpSpPr>
        <p:sp>
          <p:nvSpPr>
            <p:cNvPr id="71" name="Text Box 4"/>
            <p:cNvSpPr txBox="1">
              <a:spLocks noChangeArrowheads="1"/>
            </p:cNvSpPr>
            <p:nvPr/>
          </p:nvSpPr>
          <p:spPr bwMode="auto">
            <a:xfrm>
              <a:off x="2928915" y="4268799"/>
              <a:ext cx="790537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f : 5</a:t>
              </a:r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4754565" y="4268799"/>
              <a:ext cx="803286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e : 9</a:t>
              </a:r>
            </a:p>
          </p:txBody>
        </p:sp>
      </p:grpSp>
      <p:grpSp>
        <p:nvGrpSpPr>
          <p:cNvPr id="4" name="קבוצה 79"/>
          <p:cNvGrpSpPr/>
          <p:nvPr/>
        </p:nvGrpSpPr>
        <p:grpSpPr>
          <a:xfrm>
            <a:off x="3841740" y="2589201"/>
            <a:ext cx="2482884" cy="2012417"/>
            <a:chOff x="373005" y="3173409"/>
            <a:chExt cx="2482884" cy="2012417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373005" y="4816494"/>
              <a:ext cx="803286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c : 12</a:t>
              </a: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2052603" y="4816494"/>
              <a:ext cx="803286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b : 13</a:t>
              </a:r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701622" y="3173409"/>
              <a:ext cx="1820863" cy="1655763"/>
              <a:chOff x="612" y="1389"/>
              <a:chExt cx="1147" cy="1043"/>
            </a:xfrm>
          </p:grpSpPr>
          <p:sp>
            <p:nvSpPr>
              <p:cNvPr id="74" name="Oval 11"/>
              <p:cNvSpPr>
                <a:spLocks noChangeArrowheads="1"/>
              </p:cNvSpPr>
              <p:nvPr/>
            </p:nvSpPr>
            <p:spPr bwMode="auto">
              <a:xfrm>
                <a:off x="884" y="1389"/>
                <a:ext cx="590" cy="590"/>
              </a:xfrm>
              <a:prstGeom prst="ellips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cs typeface="+mj-cs"/>
                </a:endParaRPr>
              </a:p>
            </p:txBody>
          </p:sp>
          <p:sp>
            <p:nvSpPr>
              <p:cNvPr id="75" name="Text Box 12"/>
              <p:cNvSpPr txBox="1">
                <a:spLocks noChangeArrowheads="1"/>
              </p:cNvSpPr>
              <p:nvPr/>
            </p:nvSpPr>
            <p:spPr bwMode="auto">
              <a:xfrm>
                <a:off x="1003" y="1596"/>
                <a:ext cx="363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e-IL" b="1" dirty="0" smtClean="0">
                    <a:latin typeface="Arial" pitchFamily="34" charset="0"/>
                    <a:cs typeface="+mj-cs"/>
                  </a:rPr>
                  <a:t>25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 flipH="1">
                <a:off x="612" y="1933"/>
                <a:ext cx="408" cy="499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cs typeface="+mj-cs"/>
                </a:endParaRPr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1383" y="1888"/>
                <a:ext cx="363" cy="544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cs typeface="+mj-cs"/>
                </a:endParaRPr>
              </a:p>
            </p:txBody>
          </p:sp>
          <p:sp>
            <p:nvSpPr>
              <p:cNvPr id="78" name="Text Box 17"/>
              <p:cNvSpPr txBox="1">
                <a:spLocks noChangeArrowheads="1"/>
              </p:cNvSpPr>
              <p:nvPr/>
            </p:nvSpPr>
            <p:spPr bwMode="auto">
              <a:xfrm>
                <a:off x="681" y="1941"/>
                <a:ext cx="227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b="1" dirty="0">
                    <a:latin typeface="Arial" pitchFamily="34" charset="0"/>
                    <a:cs typeface="+mj-cs"/>
                  </a:rPr>
                  <a:t>0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227" cy="23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b="1" dirty="0">
                    <a:latin typeface="Arial" pitchFamily="34" charset="0"/>
                    <a:cs typeface="+mj-cs"/>
                  </a:rPr>
                  <a:t>1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</p:grpSp>
      </p:grpSp>
      <p:sp>
        <p:nvSpPr>
          <p:cNvPr id="29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1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של מספר שקופית 4"/>
          <p:cNvSpPr>
            <a:spLocks noGrp="1"/>
          </p:cNvSpPr>
          <p:nvPr>
            <p:ph type="sldNum" sz="quarter" idx="4294967295"/>
          </p:nvPr>
        </p:nvSpPr>
        <p:spPr>
          <a:xfrm>
            <a:off x="6543702" y="6386553"/>
            <a:ext cx="2133600" cy="323850"/>
          </a:xfrm>
          <a:prstGeom prst="rect">
            <a:avLst/>
          </a:prstGeom>
        </p:spPr>
        <p:txBody>
          <a:bodyPr/>
          <a:lstStyle/>
          <a:p>
            <a:pPr algn="r"/>
            <a:fld id="{F34A4A80-33EB-448C-BF63-87839E2F0482}" type="slidenum">
              <a:rPr lang="en-US" sz="1400" smtClean="0">
                <a:solidFill>
                  <a:schemeClr val="tx1"/>
                </a:solidFill>
                <a:latin typeface="Arial" pitchFamily="34" charset="0"/>
                <a:cs typeface="+mj-cs"/>
              </a:rPr>
              <a:pPr algn="r"/>
              <a:t>36</a:t>
            </a:fld>
            <a:endParaRPr lang="en-US" sz="1400" dirty="0">
              <a:solidFill>
                <a:schemeClr val="tx1"/>
              </a:solidFill>
              <a:latin typeface="Arial" pitchFamily="34" charset="0"/>
              <a:cs typeface="+mj-cs"/>
            </a:endParaRPr>
          </a:p>
        </p:txBody>
      </p:sp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715990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latin typeface="Arial" pitchFamily="34" charset="0"/>
                <a:ea typeface="+mj-ea"/>
                <a:cs typeface="+mj-cs"/>
              </a:rPr>
              <a:t>המשך דוגמא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9317" y="1785915"/>
            <a:ext cx="697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שני האיברים הראשונים (התווים בעלי השכיחות הנמוכה ביותר) מוצאים, וקודקוד פנימי שערכו סכום השכיחויות, מוכנס לתור:</a:t>
            </a:r>
            <a:endParaRPr lang="en-US" sz="2000" dirty="0">
              <a:cs typeface="+mj-cs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849955" y="2662227"/>
            <a:ext cx="803286" cy="369332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cs typeface="+mj-cs"/>
              </a:rPr>
              <a:t>a : 45</a:t>
            </a:r>
          </a:p>
        </p:txBody>
      </p:sp>
      <p:grpSp>
        <p:nvGrpSpPr>
          <p:cNvPr id="2" name="קבוצה 65"/>
          <p:cNvGrpSpPr/>
          <p:nvPr/>
        </p:nvGrpSpPr>
        <p:grpSpPr>
          <a:xfrm>
            <a:off x="3184506" y="2625714"/>
            <a:ext cx="3103605" cy="3217346"/>
            <a:chOff x="519057" y="2662227"/>
            <a:chExt cx="3103605" cy="3217346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2819376" y="4086234"/>
              <a:ext cx="803286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d : 16</a:t>
              </a:r>
            </a:p>
          </p:txBody>
        </p:sp>
        <p:grpSp>
          <p:nvGrpSpPr>
            <p:cNvPr id="3" name="קבוצה 56"/>
            <p:cNvGrpSpPr/>
            <p:nvPr/>
          </p:nvGrpSpPr>
          <p:grpSpPr>
            <a:xfrm>
              <a:off x="519057" y="4086234"/>
              <a:ext cx="2263806" cy="1793339"/>
              <a:chOff x="1103265" y="4487877"/>
              <a:chExt cx="2263806" cy="1793339"/>
            </a:xfrm>
          </p:grpSpPr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1103265" y="5911884"/>
                <a:ext cx="790537" cy="369332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b="1" dirty="0">
                    <a:cs typeface="+mj-cs"/>
                  </a:rPr>
                  <a:t>f : 5</a:t>
                </a:r>
              </a:p>
            </p:txBody>
          </p:sp>
          <p:sp>
            <p:nvSpPr>
              <p:cNvPr id="22" name="Text Box 5"/>
              <p:cNvSpPr txBox="1">
                <a:spLocks noChangeArrowheads="1"/>
              </p:cNvSpPr>
              <p:nvPr/>
            </p:nvSpPr>
            <p:spPr bwMode="auto">
              <a:xfrm>
                <a:off x="2563785" y="5911884"/>
                <a:ext cx="803286" cy="369332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b="1" dirty="0">
                    <a:cs typeface="+mj-cs"/>
                  </a:rPr>
                  <a:t>e : 9</a:t>
                </a:r>
              </a:p>
            </p:txBody>
          </p:sp>
          <p:grpSp>
            <p:nvGrpSpPr>
              <p:cNvPr id="4" name="קבוצה 42"/>
              <p:cNvGrpSpPr/>
              <p:nvPr/>
            </p:nvGrpSpPr>
            <p:grpSpPr>
              <a:xfrm>
                <a:off x="1468395" y="4487877"/>
                <a:ext cx="1497034" cy="1425584"/>
                <a:chOff x="1870038" y="2686040"/>
                <a:chExt cx="1497034" cy="1425584"/>
              </a:xfrm>
            </p:grpSpPr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auto">
                <a:xfrm>
                  <a:off x="2344697" y="2686040"/>
                  <a:ext cx="693758" cy="693758"/>
                </a:xfrm>
                <a:prstGeom prst="ellips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>
                    <a:cs typeface="+mj-cs"/>
                  </a:endParaRPr>
                </a:p>
              </p:txBody>
            </p:sp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870038" y="3319461"/>
                  <a:ext cx="647700" cy="792163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cs typeface="+mj-cs"/>
                  </a:endParaRPr>
                </a:p>
              </p:txBody>
            </p:sp>
            <p:sp>
              <p:nvSpPr>
                <p:cNvPr id="46" name="Line 14"/>
                <p:cNvSpPr>
                  <a:spLocks noChangeShapeType="1"/>
                </p:cNvSpPr>
                <p:nvPr/>
              </p:nvSpPr>
              <p:spPr bwMode="auto">
                <a:xfrm>
                  <a:off x="2855890" y="3355974"/>
                  <a:ext cx="511182" cy="754073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cs typeface="+mj-cs"/>
                  </a:endParaRPr>
                </a:p>
              </p:txBody>
            </p:sp>
            <p:sp>
              <p:nvSpPr>
                <p:cNvPr id="4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52603" y="3392487"/>
                  <a:ext cx="360363" cy="3693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b="1" dirty="0">
                      <a:latin typeface="Arial" pitchFamily="34" charset="0"/>
                      <a:cs typeface="+mj-cs"/>
                    </a:rPr>
                    <a:t>0</a:t>
                  </a:r>
                  <a:endParaRPr lang="en-US" b="1" dirty="0"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001941" y="3392487"/>
                  <a:ext cx="360363" cy="3693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b="1" dirty="0">
                      <a:latin typeface="Arial" pitchFamily="34" charset="0"/>
                      <a:cs typeface="+mj-cs"/>
                    </a:rPr>
                    <a:t>1</a:t>
                  </a:r>
                  <a:endParaRPr lang="en-US" b="1" dirty="0"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4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17733" y="2881305"/>
                  <a:ext cx="576263" cy="3693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e-IL" b="1" dirty="0" smtClean="0">
                      <a:latin typeface="Arial" pitchFamily="34" charset="0"/>
                      <a:cs typeface="+mj-cs"/>
                    </a:rPr>
                    <a:t>14</a:t>
                  </a:r>
                  <a:endParaRPr lang="en-US" b="1" dirty="0">
                    <a:latin typeface="Arial" pitchFamily="34" charset="0"/>
                    <a:cs typeface="+mj-cs"/>
                  </a:endParaRPr>
                </a:p>
              </p:txBody>
            </p:sp>
          </p:grpSp>
        </p:grpSp>
        <p:grpSp>
          <p:nvGrpSpPr>
            <p:cNvPr id="5" name="קבוצה 49"/>
            <p:cNvGrpSpPr/>
            <p:nvPr/>
          </p:nvGrpSpPr>
          <p:grpSpPr>
            <a:xfrm>
              <a:off x="1760499" y="2662227"/>
              <a:ext cx="1497034" cy="1425584"/>
              <a:chOff x="1870038" y="2686040"/>
              <a:chExt cx="1497034" cy="1425584"/>
            </a:xfrm>
          </p:grpSpPr>
          <p:sp>
            <p:nvSpPr>
              <p:cNvPr id="51" name="Oval 11"/>
              <p:cNvSpPr>
                <a:spLocks noChangeArrowheads="1"/>
              </p:cNvSpPr>
              <p:nvPr/>
            </p:nvSpPr>
            <p:spPr bwMode="auto">
              <a:xfrm>
                <a:off x="2344697" y="2686040"/>
                <a:ext cx="693758" cy="693758"/>
              </a:xfrm>
              <a:prstGeom prst="ellips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cs typeface="+mj-cs"/>
                </a:endParaRPr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 flipH="1">
                <a:off x="1870038" y="3319461"/>
                <a:ext cx="647700" cy="792163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cs typeface="+mj-cs"/>
                </a:endParaRPr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>
                <a:off x="2855890" y="3355974"/>
                <a:ext cx="511182" cy="754073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cs typeface="+mj-cs"/>
                </a:endParaRPr>
              </a:p>
            </p:txBody>
          </p:sp>
          <p:sp>
            <p:nvSpPr>
              <p:cNvPr id="54" name="Text Box 17"/>
              <p:cNvSpPr txBox="1">
                <a:spLocks noChangeArrowheads="1"/>
              </p:cNvSpPr>
              <p:nvPr/>
            </p:nvSpPr>
            <p:spPr bwMode="auto">
              <a:xfrm>
                <a:off x="2052603" y="3392487"/>
                <a:ext cx="360363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b="1" dirty="0">
                    <a:latin typeface="Arial" pitchFamily="34" charset="0"/>
                    <a:cs typeface="+mj-cs"/>
                  </a:rPr>
                  <a:t>0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55" name="Text Box 18"/>
              <p:cNvSpPr txBox="1">
                <a:spLocks noChangeArrowheads="1"/>
              </p:cNvSpPr>
              <p:nvPr/>
            </p:nvSpPr>
            <p:spPr bwMode="auto">
              <a:xfrm>
                <a:off x="3001941" y="3392487"/>
                <a:ext cx="360363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b="1" dirty="0">
                    <a:latin typeface="Arial" pitchFamily="34" charset="0"/>
                    <a:cs typeface="+mj-cs"/>
                  </a:rPr>
                  <a:t>1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2417733" y="2881305"/>
                <a:ext cx="576263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e-IL" b="1" dirty="0" smtClean="0">
                    <a:latin typeface="Arial" pitchFamily="34" charset="0"/>
                    <a:cs typeface="+mj-cs"/>
                  </a:rPr>
                  <a:t>30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</p:grpSp>
      </p:grpSp>
      <p:grpSp>
        <p:nvGrpSpPr>
          <p:cNvPr id="6" name="קבוצה 64"/>
          <p:cNvGrpSpPr/>
          <p:nvPr/>
        </p:nvGrpSpPr>
        <p:grpSpPr>
          <a:xfrm>
            <a:off x="1285830" y="2625714"/>
            <a:ext cx="2300319" cy="1793339"/>
            <a:chOff x="3841740" y="2808279"/>
            <a:chExt cx="2300319" cy="1793339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3841740" y="4232286"/>
              <a:ext cx="803286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c : 12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5338773" y="4232286"/>
              <a:ext cx="803286" cy="369332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b="1" dirty="0">
                  <a:cs typeface="+mj-cs"/>
                </a:rPr>
                <a:t>b : 13</a:t>
              </a:r>
            </a:p>
          </p:txBody>
        </p:sp>
        <p:grpSp>
          <p:nvGrpSpPr>
            <p:cNvPr id="11" name="קבוצה 57"/>
            <p:cNvGrpSpPr/>
            <p:nvPr/>
          </p:nvGrpSpPr>
          <p:grpSpPr>
            <a:xfrm>
              <a:off x="4206870" y="2808279"/>
              <a:ext cx="1497034" cy="1425584"/>
              <a:chOff x="1870038" y="2686040"/>
              <a:chExt cx="1497034" cy="1425584"/>
            </a:xfrm>
          </p:grpSpPr>
          <p:sp>
            <p:nvSpPr>
              <p:cNvPr id="59" name="Oval 11"/>
              <p:cNvSpPr>
                <a:spLocks noChangeArrowheads="1"/>
              </p:cNvSpPr>
              <p:nvPr/>
            </p:nvSpPr>
            <p:spPr bwMode="auto">
              <a:xfrm>
                <a:off x="2344697" y="2686040"/>
                <a:ext cx="693758" cy="693758"/>
              </a:xfrm>
              <a:prstGeom prst="ellips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cs typeface="+mj-cs"/>
                </a:endParaRPr>
              </a:p>
            </p:txBody>
          </p:sp>
          <p:sp>
            <p:nvSpPr>
              <p:cNvPr id="60" name="Line 13"/>
              <p:cNvSpPr>
                <a:spLocks noChangeShapeType="1"/>
              </p:cNvSpPr>
              <p:nvPr/>
            </p:nvSpPr>
            <p:spPr bwMode="auto">
              <a:xfrm flipH="1">
                <a:off x="1870038" y="3319461"/>
                <a:ext cx="647700" cy="792163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cs typeface="+mj-cs"/>
                </a:endParaRPr>
              </a:p>
            </p:txBody>
          </p:sp>
          <p:sp>
            <p:nvSpPr>
              <p:cNvPr id="61" name="Line 14"/>
              <p:cNvSpPr>
                <a:spLocks noChangeShapeType="1"/>
              </p:cNvSpPr>
              <p:nvPr/>
            </p:nvSpPr>
            <p:spPr bwMode="auto">
              <a:xfrm>
                <a:off x="2855890" y="3355974"/>
                <a:ext cx="511182" cy="754073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cs typeface="+mj-cs"/>
                </a:endParaRPr>
              </a:p>
            </p:txBody>
          </p:sp>
          <p:sp>
            <p:nvSpPr>
              <p:cNvPr id="62" name="Text Box 17"/>
              <p:cNvSpPr txBox="1">
                <a:spLocks noChangeArrowheads="1"/>
              </p:cNvSpPr>
              <p:nvPr/>
            </p:nvSpPr>
            <p:spPr bwMode="auto">
              <a:xfrm>
                <a:off x="2052603" y="3392487"/>
                <a:ext cx="360363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b="1" dirty="0">
                    <a:latin typeface="Arial" pitchFamily="34" charset="0"/>
                    <a:cs typeface="+mj-cs"/>
                  </a:rPr>
                  <a:t>0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3001941" y="3392487"/>
                <a:ext cx="360363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b="1" dirty="0">
                    <a:latin typeface="Arial" pitchFamily="34" charset="0"/>
                    <a:cs typeface="+mj-cs"/>
                  </a:rPr>
                  <a:t>1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64" name="Text Box 12"/>
              <p:cNvSpPr txBox="1">
                <a:spLocks noChangeArrowheads="1"/>
              </p:cNvSpPr>
              <p:nvPr/>
            </p:nvSpPr>
            <p:spPr bwMode="auto">
              <a:xfrm>
                <a:off x="2417733" y="2881305"/>
                <a:ext cx="576263" cy="36933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e-IL" b="1" dirty="0" smtClean="0">
                    <a:latin typeface="Arial" pitchFamily="34" charset="0"/>
                    <a:cs typeface="+mj-cs"/>
                  </a:rPr>
                  <a:t>25</a:t>
                </a:r>
                <a:endParaRPr lang="en-US" b="1" dirty="0">
                  <a:latin typeface="Arial" pitchFamily="34" charset="0"/>
                  <a:cs typeface="+mj-cs"/>
                </a:endParaRPr>
              </a:p>
            </p:txBody>
          </p:sp>
        </p:grpSp>
      </p:grpSp>
      <p:sp>
        <p:nvSpPr>
          <p:cNvPr id="3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3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latin typeface="Arial" pitchFamily="34" charset="0"/>
                <a:ea typeface="+mj-ea"/>
                <a:cs typeface="+mj-cs"/>
              </a:rPr>
              <a:t>המשך דוגמא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9317" y="1569967"/>
            <a:ext cx="697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שני האיברים הראשונים (התווים בעלי השכיחות הנמוכה ביותר) מוצאים, וקודקוד פנימי שערכו סכום השכיחויות, מוכנס לתור:</a:t>
            </a:r>
            <a:endParaRPr lang="en-US" sz="2000" dirty="0">
              <a:cs typeface="+mj-cs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709837" y="2516175"/>
            <a:ext cx="803286" cy="338554"/>
          </a:xfrm>
          <a:prstGeom prst="rect">
            <a:avLst/>
          </a:prstGeom>
          <a:noFill/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1600" b="1" dirty="0">
                <a:cs typeface="+mj-cs"/>
              </a:rPr>
              <a:t>a : 45</a:t>
            </a:r>
          </a:p>
        </p:txBody>
      </p:sp>
      <p:grpSp>
        <p:nvGrpSpPr>
          <p:cNvPr id="2" name="קבוצה 50"/>
          <p:cNvGrpSpPr/>
          <p:nvPr/>
        </p:nvGrpSpPr>
        <p:grpSpPr>
          <a:xfrm>
            <a:off x="2673324" y="2443149"/>
            <a:ext cx="3299915" cy="3776362"/>
            <a:chOff x="1797013" y="2443149"/>
            <a:chExt cx="3299915" cy="3776362"/>
          </a:xfrm>
        </p:grpSpPr>
        <p:grpSp>
          <p:nvGrpSpPr>
            <p:cNvPr id="3" name="קבוצה 11"/>
            <p:cNvGrpSpPr/>
            <p:nvPr/>
          </p:nvGrpSpPr>
          <p:grpSpPr>
            <a:xfrm>
              <a:off x="2673324" y="3502026"/>
              <a:ext cx="2423604" cy="2717485"/>
              <a:chOff x="519057" y="2662227"/>
              <a:chExt cx="2901498" cy="3253326"/>
            </a:xfrm>
          </p:grpSpPr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2617269" y="4104747"/>
                <a:ext cx="803286" cy="405311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600" b="1" dirty="0">
                    <a:cs typeface="+mj-cs"/>
                  </a:rPr>
                  <a:t>d : 16</a:t>
                </a:r>
              </a:p>
            </p:txBody>
          </p:sp>
          <p:grpSp>
            <p:nvGrpSpPr>
              <p:cNvPr id="4" name="קבוצה 56"/>
              <p:cNvGrpSpPr/>
              <p:nvPr/>
            </p:nvGrpSpPr>
            <p:grpSpPr>
              <a:xfrm>
                <a:off x="519057" y="4086234"/>
                <a:ext cx="2263806" cy="1829319"/>
                <a:chOff x="1103265" y="4487877"/>
                <a:chExt cx="2263806" cy="1829319"/>
              </a:xfrm>
            </p:grpSpPr>
            <p:sp>
              <p:nvSpPr>
                <p:cNvPr id="2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103265" y="5911884"/>
                  <a:ext cx="790537" cy="405311"/>
                </a:xfrm>
                <a:prstGeom prst="rect">
                  <a:avLst/>
                </a:prstGeom>
                <a:noFill/>
                <a:ln w="38100">
                  <a:solidFill>
                    <a:srgbClr val="663300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600" b="1" dirty="0">
                      <a:cs typeface="+mj-cs"/>
                    </a:rPr>
                    <a:t>f : 5</a:t>
                  </a:r>
                </a:p>
              </p:txBody>
            </p:sp>
            <p:sp>
              <p:nvSpPr>
                <p:cNvPr id="2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563785" y="5911885"/>
                  <a:ext cx="803286" cy="405311"/>
                </a:xfrm>
                <a:prstGeom prst="rect">
                  <a:avLst/>
                </a:prstGeom>
                <a:noFill/>
                <a:ln w="38100">
                  <a:solidFill>
                    <a:srgbClr val="663300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600" b="1" dirty="0">
                      <a:cs typeface="+mj-cs"/>
                    </a:rPr>
                    <a:t>e : 9</a:t>
                  </a:r>
                </a:p>
              </p:txBody>
            </p:sp>
            <p:grpSp>
              <p:nvGrpSpPr>
                <p:cNvPr id="5" name="קבוצה 42"/>
                <p:cNvGrpSpPr/>
                <p:nvPr/>
              </p:nvGrpSpPr>
              <p:grpSpPr>
                <a:xfrm>
                  <a:off x="1468395" y="4487877"/>
                  <a:ext cx="1497034" cy="1425584"/>
                  <a:chOff x="1870038" y="2686040"/>
                  <a:chExt cx="1497034" cy="1425584"/>
                </a:xfrm>
              </p:grpSpPr>
              <p:sp>
                <p:nvSpPr>
                  <p:cNvPr id="2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344697" y="2686040"/>
                    <a:ext cx="693758" cy="693758"/>
                  </a:xfrm>
                  <a:prstGeom prst="ellips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1600">
                      <a:cs typeface="+mj-cs"/>
                    </a:endParaRPr>
                  </a:p>
                </p:txBody>
              </p:sp>
              <p:sp>
                <p:nvSpPr>
                  <p:cNvPr id="26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0038" y="3319461"/>
                    <a:ext cx="647700" cy="792163"/>
                  </a:xfrm>
                  <a:prstGeom prst="lin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>
                      <a:cs typeface="+mj-cs"/>
                    </a:endParaRPr>
                  </a:p>
                </p:txBody>
              </p:sp>
              <p:sp>
                <p:nvSpPr>
                  <p:cNvPr id="2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855890" y="3355974"/>
                    <a:ext cx="511182" cy="754073"/>
                  </a:xfrm>
                  <a:prstGeom prst="lin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>
                      <a:cs typeface="+mj-cs"/>
                    </a:endParaRPr>
                  </a:p>
                </p:txBody>
              </p:sp>
              <p:sp>
                <p:nvSpPr>
                  <p:cNvPr id="2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2604" y="3392487"/>
                    <a:ext cx="360363" cy="40531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he-IL" sz="1600" b="1" dirty="0">
                        <a:latin typeface="Arial" pitchFamily="34" charset="0"/>
                        <a:cs typeface="+mj-cs"/>
                      </a:rPr>
                      <a:t>0</a:t>
                    </a:r>
                    <a:endParaRPr lang="en-US" sz="1600" b="1" dirty="0">
                      <a:latin typeface="Arial" pitchFamily="34" charset="0"/>
                      <a:cs typeface="+mj-cs"/>
                    </a:endParaRPr>
                  </a:p>
                </p:txBody>
              </p:sp>
              <p:sp>
                <p:nvSpPr>
                  <p:cNvPr id="2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01941" y="3392487"/>
                    <a:ext cx="360363" cy="40531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he-IL" sz="1600" b="1" dirty="0">
                        <a:latin typeface="Arial" pitchFamily="34" charset="0"/>
                        <a:cs typeface="+mj-cs"/>
                      </a:rPr>
                      <a:t>1</a:t>
                    </a:r>
                    <a:endParaRPr lang="en-US" sz="1600" b="1" dirty="0">
                      <a:latin typeface="Arial" pitchFamily="34" charset="0"/>
                      <a:cs typeface="+mj-cs"/>
                    </a:endParaRPr>
                  </a:p>
                </p:txBody>
              </p:sp>
              <p:sp>
                <p:nvSpPr>
                  <p:cNvPr id="30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7734" y="2881305"/>
                    <a:ext cx="576263" cy="405311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he-IL" sz="1600" b="1" dirty="0" smtClean="0">
                        <a:latin typeface="Arial" pitchFamily="34" charset="0"/>
                        <a:cs typeface="+mj-cs"/>
                      </a:rPr>
                      <a:t>14</a:t>
                    </a:r>
                    <a:endParaRPr lang="en-US" sz="1600" b="1" dirty="0">
                      <a:latin typeface="Arial" pitchFamily="34" charset="0"/>
                      <a:cs typeface="+mj-cs"/>
                    </a:endParaRPr>
                  </a:p>
                </p:txBody>
              </p:sp>
            </p:grpSp>
          </p:grpSp>
          <p:grpSp>
            <p:nvGrpSpPr>
              <p:cNvPr id="6" name="קבוצה 49"/>
              <p:cNvGrpSpPr/>
              <p:nvPr/>
            </p:nvGrpSpPr>
            <p:grpSpPr>
              <a:xfrm>
                <a:off x="1760499" y="2662227"/>
                <a:ext cx="1497034" cy="1425584"/>
                <a:chOff x="1870038" y="2686040"/>
                <a:chExt cx="1497034" cy="1425584"/>
              </a:xfrm>
            </p:grpSpPr>
            <p:sp>
              <p:nvSpPr>
                <p:cNvPr id="16" name="Oval 11"/>
                <p:cNvSpPr>
                  <a:spLocks noChangeArrowheads="1"/>
                </p:cNvSpPr>
                <p:nvPr/>
              </p:nvSpPr>
              <p:spPr bwMode="auto">
                <a:xfrm>
                  <a:off x="2344697" y="2686040"/>
                  <a:ext cx="693758" cy="693758"/>
                </a:xfrm>
                <a:prstGeom prst="ellips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1600">
                    <a:cs typeface="+mj-cs"/>
                  </a:endParaRPr>
                </a:p>
              </p:txBody>
            </p:sp>
            <p:sp>
              <p:nvSpPr>
                <p:cNvPr id="1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870038" y="3319461"/>
                  <a:ext cx="647700" cy="792163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600">
                    <a:cs typeface="+mj-cs"/>
                  </a:endParaRPr>
                </a:p>
              </p:txBody>
            </p:sp>
            <p:sp>
              <p:nvSpPr>
                <p:cNvPr id="18" name="Line 14"/>
                <p:cNvSpPr>
                  <a:spLocks noChangeShapeType="1"/>
                </p:cNvSpPr>
                <p:nvPr/>
              </p:nvSpPr>
              <p:spPr bwMode="auto">
                <a:xfrm>
                  <a:off x="2855890" y="3355974"/>
                  <a:ext cx="511182" cy="754073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600">
                    <a:cs typeface="+mj-cs"/>
                  </a:endParaRPr>
                </a:p>
              </p:txBody>
            </p:sp>
            <p:sp>
              <p:nvSpPr>
                <p:cNvPr id="1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52604" y="3392487"/>
                  <a:ext cx="360363" cy="40531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1600" b="1" dirty="0">
                      <a:latin typeface="Arial" pitchFamily="34" charset="0"/>
                      <a:cs typeface="+mj-cs"/>
                    </a:rPr>
                    <a:t>0</a:t>
                  </a:r>
                  <a:endParaRPr lang="en-US" sz="1600" b="1" dirty="0"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001941" y="3392487"/>
                  <a:ext cx="360363" cy="40531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1600" b="1" dirty="0">
                      <a:latin typeface="Arial" pitchFamily="34" charset="0"/>
                      <a:cs typeface="+mj-cs"/>
                    </a:rPr>
                    <a:t>1</a:t>
                  </a:r>
                  <a:endParaRPr lang="en-US" sz="1600" b="1" dirty="0"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17734" y="2881305"/>
                  <a:ext cx="576263" cy="40531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e-IL" sz="1600" b="1" dirty="0" smtClean="0">
                      <a:latin typeface="Arial" pitchFamily="34" charset="0"/>
                      <a:cs typeface="+mj-cs"/>
                    </a:rPr>
                    <a:t>30</a:t>
                  </a:r>
                  <a:endParaRPr lang="en-US" sz="1600" b="1" dirty="0">
                    <a:latin typeface="Arial" pitchFamily="34" charset="0"/>
                    <a:cs typeface="+mj-cs"/>
                  </a:endParaRPr>
                </a:p>
              </p:txBody>
            </p:sp>
          </p:grpSp>
        </p:grpSp>
        <p:grpSp>
          <p:nvGrpSpPr>
            <p:cNvPr id="12" name="קבוצה 57"/>
            <p:cNvGrpSpPr/>
            <p:nvPr/>
          </p:nvGrpSpPr>
          <p:grpSpPr>
            <a:xfrm>
              <a:off x="2855889" y="2443149"/>
              <a:ext cx="1271507" cy="1210822"/>
              <a:chOff x="1870038" y="2686040"/>
              <a:chExt cx="1497034" cy="1425584"/>
            </a:xfrm>
          </p:grpSpPr>
          <p:sp>
            <p:nvSpPr>
              <p:cNvPr id="35" name="Oval 11"/>
              <p:cNvSpPr>
                <a:spLocks noChangeArrowheads="1"/>
              </p:cNvSpPr>
              <p:nvPr/>
            </p:nvSpPr>
            <p:spPr bwMode="auto">
              <a:xfrm>
                <a:off x="2344697" y="2686040"/>
                <a:ext cx="693758" cy="693758"/>
              </a:xfrm>
              <a:prstGeom prst="ellips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600">
                  <a:cs typeface="+mj-cs"/>
                </a:endParaRPr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870038" y="3319461"/>
                <a:ext cx="647700" cy="792163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cs typeface="+mj-cs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855890" y="3355974"/>
                <a:ext cx="511182" cy="754073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cs typeface="+mj-cs"/>
                </a:endParaRPr>
              </a:p>
            </p:txBody>
          </p:sp>
          <p:sp>
            <p:nvSpPr>
              <p:cNvPr id="38" name="Text Box 17"/>
              <p:cNvSpPr txBox="1">
                <a:spLocks noChangeArrowheads="1"/>
              </p:cNvSpPr>
              <p:nvPr/>
            </p:nvSpPr>
            <p:spPr bwMode="auto">
              <a:xfrm>
                <a:off x="2052603" y="3392485"/>
                <a:ext cx="360363" cy="39860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600" b="1" dirty="0">
                    <a:latin typeface="Arial" pitchFamily="34" charset="0"/>
                    <a:cs typeface="+mj-cs"/>
                  </a:rPr>
                  <a:t>0</a:t>
                </a:r>
                <a:endParaRPr lang="en-US" sz="1600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39" name="Text Box 18"/>
              <p:cNvSpPr txBox="1">
                <a:spLocks noChangeArrowheads="1"/>
              </p:cNvSpPr>
              <p:nvPr/>
            </p:nvSpPr>
            <p:spPr bwMode="auto">
              <a:xfrm>
                <a:off x="3001941" y="3392485"/>
                <a:ext cx="360363" cy="39860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600" b="1" dirty="0">
                    <a:latin typeface="Arial" pitchFamily="34" charset="0"/>
                    <a:cs typeface="+mj-cs"/>
                  </a:rPr>
                  <a:t>1</a:t>
                </a:r>
                <a:endParaRPr lang="en-US" sz="1600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417733" y="2881303"/>
                <a:ext cx="576262" cy="39860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e-IL" sz="1600" b="1" dirty="0" smtClean="0">
                    <a:latin typeface="Arial" pitchFamily="34" charset="0"/>
                    <a:cs typeface="+mj-cs"/>
                  </a:rPr>
                  <a:t>55</a:t>
                </a:r>
                <a:endParaRPr lang="en-US" sz="1600" b="1" dirty="0">
                  <a:latin typeface="Arial" pitchFamily="34" charset="0"/>
                  <a:cs typeface="+mj-cs"/>
                </a:endParaRPr>
              </a:p>
            </p:txBody>
          </p:sp>
        </p:grpSp>
        <p:grpSp>
          <p:nvGrpSpPr>
            <p:cNvPr id="14" name="קבוצה 40"/>
            <p:cNvGrpSpPr/>
            <p:nvPr/>
          </p:nvGrpSpPr>
          <p:grpSpPr>
            <a:xfrm>
              <a:off x="1797013" y="3502025"/>
              <a:ext cx="1515579" cy="1543484"/>
              <a:chOff x="4058755" y="2808279"/>
              <a:chExt cx="1801538" cy="1834706"/>
            </a:xfrm>
          </p:grpSpPr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4058755" y="4240553"/>
                <a:ext cx="803286" cy="402432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600" b="1" dirty="0">
                    <a:cs typeface="+mj-cs"/>
                  </a:rPr>
                  <a:t>c : 12</a:t>
                </a:r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5057007" y="4240553"/>
                <a:ext cx="803286" cy="402432"/>
              </a:xfrm>
              <a:prstGeom prst="rect">
                <a:avLst/>
              </a:prstGeom>
              <a:noFill/>
              <a:ln w="38100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600" b="1" dirty="0">
                    <a:cs typeface="+mj-cs"/>
                  </a:rPr>
                  <a:t>b : 13</a:t>
                </a:r>
              </a:p>
            </p:txBody>
          </p:sp>
          <p:grpSp>
            <p:nvGrpSpPr>
              <p:cNvPr id="15" name="קבוצה 57"/>
              <p:cNvGrpSpPr/>
              <p:nvPr/>
            </p:nvGrpSpPr>
            <p:grpSpPr>
              <a:xfrm>
                <a:off x="4206870" y="2808279"/>
                <a:ext cx="1497034" cy="1425584"/>
                <a:chOff x="1870038" y="2686040"/>
                <a:chExt cx="1497034" cy="1425584"/>
              </a:xfrm>
            </p:grpSpPr>
            <p:sp>
              <p:nvSpPr>
                <p:cNvPr id="45" name="Oval 11"/>
                <p:cNvSpPr>
                  <a:spLocks noChangeArrowheads="1"/>
                </p:cNvSpPr>
                <p:nvPr/>
              </p:nvSpPr>
              <p:spPr bwMode="auto">
                <a:xfrm>
                  <a:off x="2344697" y="2686040"/>
                  <a:ext cx="693758" cy="693758"/>
                </a:xfrm>
                <a:prstGeom prst="ellips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1600">
                    <a:cs typeface="+mj-cs"/>
                  </a:endParaRPr>
                </a:p>
              </p:txBody>
            </p:sp>
            <p:sp>
              <p:nvSpPr>
                <p:cNvPr id="4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870038" y="3319461"/>
                  <a:ext cx="647700" cy="792163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600">
                    <a:cs typeface="+mj-cs"/>
                  </a:endParaRPr>
                </a:p>
              </p:txBody>
            </p:sp>
            <p:sp>
              <p:nvSpPr>
                <p:cNvPr id="47" name="Line 14"/>
                <p:cNvSpPr>
                  <a:spLocks noChangeShapeType="1"/>
                </p:cNvSpPr>
                <p:nvPr/>
              </p:nvSpPr>
              <p:spPr bwMode="auto">
                <a:xfrm>
                  <a:off x="2855890" y="3355974"/>
                  <a:ext cx="511182" cy="754073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600">
                    <a:cs typeface="+mj-cs"/>
                  </a:endParaRPr>
                </a:p>
              </p:txBody>
            </p:sp>
            <p:sp>
              <p:nvSpPr>
                <p:cNvPr id="4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52603" y="3392488"/>
                  <a:ext cx="360363" cy="4024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1600" b="1" dirty="0">
                      <a:latin typeface="Arial" pitchFamily="34" charset="0"/>
                      <a:cs typeface="+mj-cs"/>
                    </a:rPr>
                    <a:t>0</a:t>
                  </a:r>
                  <a:endParaRPr lang="en-US" sz="1600" b="1" dirty="0"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4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001940" y="3392488"/>
                  <a:ext cx="360363" cy="4024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1600" b="1" dirty="0">
                      <a:latin typeface="Arial" pitchFamily="34" charset="0"/>
                      <a:cs typeface="+mj-cs"/>
                    </a:rPr>
                    <a:t>1</a:t>
                  </a:r>
                  <a:endParaRPr lang="en-US" sz="1600" b="1" dirty="0"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5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17733" y="2881307"/>
                  <a:ext cx="576262" cy="4024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e-IL" sz="1600" b="1" dirty="0" smtClean="0">
                      <a:latin typeface="Arial" pitchFamily="34" charset="0"/>
                      <a:cs typeface="+mj-cs"/>
                    </a:rPr>
                    <a:t>25</a:t>
                  </a:r>
                  <a:endParaRPr lang="en-US" sz="1600" b="1" dirty="0">
                    <a:latin typeface="Arial" pitchFamily="34" charset="0"/>
                    <a:cs typeface="+mj-cs"/>
                  </a:endParaRPr>
                </a:p>
              </p:txBody>
            </p:sp>
          </p:grpSp>
        </p:grpSp>
      </p:grpSp>
      <p:sp>
        <p:nvSpPr>
          <p:cNvPr id="51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latin typeface="Arial" pitchFamily="34" charset="0"/>
                <a:ea typeface="+mj-ea"/>
                <a:cs typeface="+mj-cs"/>
              </a:rPr>
              <a:t>המשך דוגמא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9317" y="1569967"/>
            <a:ext cx="697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שני האיברים האחרונים שנותרו מוצאים, וקודקוד פנימי שערכו סכום השכיחויות, נותר אחרון, והוא השורש של העץ:</a:t>
            </a:r>
            <a:endParaRPr lang="en-US" sz="2000" dirty="0">
              <a:cs typeface="+mj-cs"/>
            </a:endParaRPr>
          </a:p>
        </p:txBody>
      </p:sp>
      <p:grpSp>
        <p:nvGrpSpPr>
          <p:cNvPr id="2" name="קבוצה 61"/>
          <p:cNvGrpSpPr/>
          <p:nvPr/>
        </p:nvGrpSpPr>
        <p:grpSpPr>
          <a:xfrm>
            <a:off x="4279896" y="2370123"/>
            <a:ext cx="2665449" cy="3967016"/>
            <a:chOff x="2855889" y="2224071"/>
            <a:chExt cx="2694772" cy="4010658"/>
          </a:xfrm>
        </p:grpSpPr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928915" y="3209921"/>
              <a:ext cx="547695" cy="256709"/>
            </a:xfrm>
            <a:prstGeom prst="rect">
              <a:avLst/>
            </a:prstGeom>
            <a:noFill/>
            <a:ln w="38100">
              <a:solidFill>
                <a:srgbClr val="6633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050" b="1" dirty="0">
                  <a:cs typeface="+mj-cs"/>
                </a:rPr>
                <a:t>a : 45</a:t>
              </a:r>
            </a:p>
          </p:txBody>
        </p:sp>
        <p:grpSp>
          <p:nvGrpSpPr>
            <p:cNvPr id="3" name="קבוצה 60"/>
            <p:cNvGrpSpPr/>
            <p:nvPr/>
          </p:nvGrpSpPr>
          <p:grpSpPr>
            <a:xfrm>
              <a:off x="2855889" y="3173409"/>
              <a:ext cx="2694772" cy="3061320"/>
              <a:chOff x="1614446" y="3173409"/>
              <a:chExt cx="2694772" cy="3061320"/>
            </a:xfrm>
          </p:grpSpPr>
          <p:grpSp>
            <p:nvGrpSpPr>
              <p:cNvPr id="4" name="קבוצה 11"/>
              <p:cNvGrpSpPr/>
              <p:nvPr/>
            </p:nvGrpSpPr>
            <p:grpSpPr>
              <a:xfrm>
                <a:off x="2344707" y="4049721"/>
                <a:ext cx="1964511" cy="2185008"/>
                <a:chOff x="519057" y="2662227"/>
                <a:chExt cx="2901498" cy="3227163"/>
              </a:xfrm>
            </p:grpSpPr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617269" y="4104747"/>
                  <a:ext cx="803286" cy="379149"/>
                </a:xfrm>
                <a:prstGeom prst="rect">
                  <a:avLst/>
                </a:prstGeom>
                <a:noFill/>
                <a:ln w="38100">
                  <a:solidFill>
                    <a:srgbClr val="663300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050" b="1" dirty="0">
                      <a:cs typeface="+mj-cs"/>
                    </a:rPr>
                    <a:t>d : 16</a:t>
                  </a:r>
                </a:p>
              </p:txBody>
            </p:sp>
            <p:grpSp>
              <p:nvGrpSpPr>
                <p:cNvPr id="5" name="קבוצה 56"/>
                <p:cNvGrpSpPr/>
                <p:nvPr/>
              </p:nvGrpSpPr>
              <p:grpSpPr>
                <a:xfrm>
                  <a:off x="519057" y="4086234"/>
                  <a:ext cx="2263806" cy="1803156"/>
                  <a:chOff x="1103265" y="4487877"/>
                  <a:chExt cx="2263806" cy="1803156"/>
                </a:xfrm>
              </p:grpSpPr>
              <p:sp>
                <p:nvSpPr>
                  <p:cNvPr id="22" name="Text 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3265" y="5911884"/>
                    <a:ext cx="790537" cy="379149"/>
                  </a:xfrm>
                  <a:prstGeom prst="rect">
                    <a:avLst/>
                  </a:prstGeom>
                  <a:noFill/>
                  <a:ln w="38100">
                    <a:solidFill>
                      <a:srgbClr val="663300"/>
                    </a:solidFill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l" rtl="0">
                      <a:spcBef>
                        <a:spcPct val="50000"/>
                      </a:spcBef>
                    </a:pPr>
                    <a:r>
                      <a:rPr lang="en-US" sz="1050" b="1" dirty="0">
                        <a:cs typeface="+mj-cs"/>
                      </a:rPr>
                      <a:t>f : 5</a:t>
                    </a:r>
                  </a:p>
                </p:txBody>
              </p:sp>
              <p:sp>
                <p:nvSpPr>
                  <p:cNvPr id="23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3785" y="5911884"/>
                    <a:ext cx="803286" cy="379149"/>
                  </a:xfrm>
                  <a:prstGeom prst="rect">
                    <a:avLst/>
                  </a:prstGeom>
                  <a:noFill/>
                  <a:ln w="38100">
                    <a:solidFill>
                      <a:srgbClr val="663300"/>
                    </a:solidFill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l" rtl="0">
                      <a:spcBef>
                        <a:spcPct val="50000"/>
                      </a:spcBef>
                    </a:pPr>
                    <a:r>
                      <a:rPr lang="en-US" sz="1050" b="1" dirty="0">
                        <a:cs typeface="+mj-cs"/>
                      </a:rPr>
                      <a:t>e : 9</a:t>
                    </a:r>
                  </a:p>
                </p:txBody>
              </p:sp>
              <p:grpSp>
                <p:nvGrpSpPr>
                  <p:cNvPr id="6" name="קבוצה 42"/>
                  <p:cNvGrpSpPr/>
                  <p:nvPr/>
                </p:nvGrpSpPr>
                <p:grpSpPr>
                  <a:xfrm>
                    <a:off x="1468395" y="4487877"/>
                    <a:ext cx="1497034" cy="1425584"/>
                    <a:chOff x="1870038" y="2686040"/>
                    <a:chExt cx="1497034" cy="1425584"/>
                  </a:xfrm>
                </p:grpSpPr>
                <p:sp>
                  <p:nvSpPr>
                    <p:cNvPr id="25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4697" y="2686040"/>
                      <a:ext cx="693758" cy="693758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he-IL" sz="1050">
                        <a:cs typeface="+mj-cs"/>
                      </a:endParaRPr>
                    </a:p>
                  </p:txBody>
                </p:sp>
                <p:sp>
                  <p:nvSpPr>
                    <p:cNvPr id="26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870038" y="3319461"/>
                      <a:ext cx="647700" cy="79216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1050">
                        <a:cs typeface="+mj-cs"/>
                      </a:endParaRPr>
                    </a:p>
                  </p:txBody>
                </p:sp>
                <p:sp>
                  <p:nvSpPr>
                    <p:cNvPr id="2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55890" y="3355974"/>
                      <a:ext cx="511182" cy="75407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66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 sz="1050">
                        <a:cs typeface="+mj-cs"/>
                      </a:endParaRPr>
                    </a:p>
                  </p:txBody>
                </p:sp>
                <p:sp>
                  <p:nvSpPr>
                    <p:cNvPr id="28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52603" y="3392487"/>
                      <a:ext cx="360363" cy="379149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he-IL" sz="1050" b="1" dirty="0">
                          <a:latin typeface="Arial" pitchFamily="34" charset="0"/>
                          <a:cs typeface="+mj-cs"/>
                        </a:rPr>
                        <a:t>0</a:t>
                      </a:r>
                      <a:endParaRPr lang="en-US" sz="1050" b="1" dirty="0">
                        <a:latin typeface="Arial" pitchFamily="34" charset="0"/>
                        <a:cs typeface="+mj-cs"/>
                      </a:endParaRPr>
                    </a:p>
                  </p:txBody>
                </p:sp>
                <p:sp>
                  <p:nvSpPr>
                    <p:cNvPr id="29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01941" y="3392487"/>
                      <a:ext cx="360363" cy="379149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he-IL" sz="1050" b="1" dirty="0">
                          <a:latin typeface="Arial" pitchFamily="34" charset="0"/>
                          <a:cs typeface="+mj-cs"/>
                        </a:rPr>
                        <a:t>1</a:t>
                      </a:r>
                      <a:endParaRPr lang="en-US" sz="1050" b="1" dirty="0">
                        <a:latin typeface="Arial" pitchFamily="34" charset="0"/>
                        <a:cs typeface="+mj-cs"/>
                      </a:endParaRPr>
                    </a:p>
                  </p:txBody>
                </p:sp>
                <p:sp>
                  <p:nvSpPr>
                    <p:cNvPr id="30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7734" y="2881306"/>
                      <a:ext cx="576262" cy="379149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he-IL" sz="1050" b="1" dirty="0" smtClean="0">
                          <a:latin typeface="Arial" pitchFamily="34" charset="0"/>
                          <a:cs typeface="+mj-cs"/>
                        </a:rPr>
                        <a:t>14</a:t>
                      </a:r>
                      <a:endParaRPr lang="en-US" sz="1050" b="1" dirty="0">
                        <a:latin typeface="Arial" pitchFamily="34" charset="0"/>
                        <a:cs typeface="+mj-cs"/>
                      </a:endParaRPr>
                    </a:p>
                  </p:txBody>
                </p:sp>
              </p:grpSp>
            </p:grpSp>
            <p:grpSp>
              <p:nvGrpSpPr>
                <p:cNvPr id="12" name="קבוצה 49"/>
                <p:cNvGrpSpPr/>
                <p:nvPr/>
              </p:nvGrpSpPr>
              <p:grpSpPr>
                <a:xfrm>
                  <a:off x="1760499" y="2662227"/>
                  <a:ext cx="1497034" cy="1425584"/>
                  <a:chOff x="1870038" y="2686040"/>
                  <a:chExt cx="1497034" cy="1425584"/>
                </a:xfrm>
              </p:grpSpPr>
              <p:sp>
                <p:nvSpPr>
                  <p:cNvPr id="1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344697" y="2686040"/>
                    <a:ext cx="693758" cy="693758"/>
                  </a:xfrm>
                  <a:prstGeom prst="ellips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1050">
                      <a:cs typeface="+mj-cs"/>
                    </a:endParaRPr>
                  </a:p>
                </p:txBody>
              </p:sp>
              <p:sp>
                <p:nvSpPr>
                  <p:cNvPr id="17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0038" y="3319461"/>
                    <a:ext cx="647700" cy="792163"/>
                  </a:xfrm>
                  <a:prstGeom prst="lin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050">
                      <a:cs typeface="+mj-cs"/>
                    </a:endParaRPr>
                  </a:p>
                </p:txBody>
              </p:sp>
              <p:sp>
                <p:nvSpPr>
                  <p:cNvPr id="1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855890" y="3355974"/>
                    <a:ext cx="511182" cy="754073"/>
                  </a:xfrm>
                  <a:prstGeom prst="lin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050">
                      <a:cs typeface="+mj-cs"/>
                    </a:endParaRPr>
                  </a:p>
                </p:txBody>
              </p:sp>
              <p:sp>
                <p:nvSpPr>
                  <p:cNvPr id="19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2605" y="3392487"/>
                    <a:ext cx="360363" cy="379149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he-IL" sz="1050" b="1" dirty="0">
                        <a:latin typeface="Arial" pitchFamily="34" charset="0"/>
                        <a:cs typeface="+mj-cs"/>
                      </a:rPr>
                      <a:t>0</a:t>
                    </a:r>
                    <a:endParaRPr lang="en-US" sz="1050" b="1" dirty="0">
                      <a:latin typeface="Arial" pitchFamily="34" charset="0"/>
                      <a:cs typeface="+mj-cs"/>
                    </a:endParaRPr>
                  </a:p>
                </p:txBody>
              </p:sp>
              <p:sp>
                <p:nvSpPr>
                  <p:cNvPr id="2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01940" y="3392487"/>
                    <a:ext cx="360363" cy="379149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he-IL" sz="1050" b="1" dirty="0">
                        <a:latin typeface="Arial" pitchFamily="34" charset="0"/>
                        <a:cs typeface="+mj-cs"/>
                      </a:rPr>
                      <a:t>1</a:t>
                    </a:r>
                    <a:endParaRPr lang="en-US" sz="1050" b="1" dirty="0">
                      <a:latin typeface="Arial" pitchFamily="34" charset="0"/>
                      <a:cs typeface="+mj-cs"/>
                    </a:endParaRPr>
                  </a:p>
                </p:txBody>
              </p:sp>
              <p:sp>
                <p:nvSpPr>
                  <p:cNvPr id="2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7735" y="2881306"/>
                    <a:ext cx="576262" cy="379149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he-IL" sz="1050" b="1" dirty="0" smtClean="0">
                        <a:latin typeface="Arial" pitchFamily="34" charset="0"/>
                        <a:cs typeface="+mj-cs"/>
                      </a:rPr>
                      <a:t>30</a:t>
                    </a:r>
                    <a:endParaRPr lang="en-US" sz="1050" b="1" dirty="0">
                      <a:latin typeface="Arial" pitchFamily="34" charset="0"/>
                      <a:cs typeface="+mj-cs"/>
                    </a:endParaRPr>
                  </a:p>
                </p:txBody>
              </p:sp>
            </p:grpSp>
          </p:grpSp>
          <p:grpSp>
            <p:nvGrpSpPr>
              <p:cNvPr id="14" name="קבוצה 57"/>
              <p:cNvGrpSpPr/>
              <p:nvPr/>
            </p:nvGrpSpPr>
            <p:grpSpPr>
              <a:xfrm>
                <a:off x="2503148" y="3173409"/>
                <a:ext cx="1030652" cy="981461"/>
                <a:chOff x="1870038" y="2686040"/>
                <a:chExt cx="1497035" cy="1425584"/>
              </a:xfrm>
            </p:grpSpPr>
            <p:sp>
              <p:nvSpPr>
                <p:cNvPr id="32" name="Oval 11"/>
                <p:cNvSpPr>
                  <a:spLocks noChangeArrowheads="1"/>
                </p:cNvSpPr>
                <p:nvPr/>
              </p:nvSpPr>
              <p:spPr bwMode="auto">
                <a:xfrm>
                  <a:off x="2344697" y="2686040"/>
                  <a:ext cx="693758" cy="693758"/>
                </a:xfrm>
                <a:prstGeom prst="ellips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1050">
                    <a:cs typeface="+mj-cs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870038" y="3319461"/>
                  <a:ext cx="647700" cy="792163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050">
                    <a:cs typeface="+mj-cs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2855891" y="3355973"/>
                  <a:ext cx="511182" cy="754073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050">
                    <a:cs typeface="+mj-cs"/>
                  </a:endParaRPr>
                </a:p>
              </p:txBody>
            </p:sp>
            <p:sp>
              <p:nvSpPr>
                <p:cNvPr id="3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52602" y="3392484"/>
                  <a:ext cx="360364" cy="37287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1050" b="1" dirty="0">
                      <a:latin typeface="Arial" pitchFamily="34" charset="0"/>
                      <a:cs typeface="+mj-cs"/>
                    </a:rPr>
                    <a:t>0</a:t>
                  </a:r>
                  <a:endParaRPr lang="en-US" sz="1050" b="1" dirty="0"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3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001941" y="3392484"/>
                  <a:ext cx="360364" cy="37287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1050" b="1" dirty="0">
                      <a:latin typeface="Arial" pitchFamily="34" charset="0"/>
                      <a:cs typeface="+mj-cs"/>
                    </a:rPr>
                    <a:t>1</a:t>
                  </a:r>
                  <a:endParaRPr lang="en-US" sz="1050" b="1" dirty="0"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3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417733" y="2881302"/>
                  <a:ext cx="576261" cy="37287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he-IL" sz="1050" b="1" dirty="0" smtClean="0">
                      <a:latin typeface="Arial" pitchFamily="34" charset="0"/>
                      <a:cs typeface="+mj-cs"/>
                    </a:rPr>
                    <a:t>55</a:t>
                  </a:r>
                  <a:endParaRPr lang="en-US" sz="1050" b="1" dirty="0">
                    <a:latin typeface="Arial" pitchFamily="34" charset="0"/>
                    <a:cs typeface="+mj-cs"/>
                  </a:endParaRPr>
                </a:p>
              </p:txBody>
            </p:sp>
          </p:grpSp>
          <p:grpSp>
            <p:nvGrpSpPr>
              <p:cNvPr id="15" name="קבוצה 37"/>
              <p:cNvGrpSpPr/>
              <p:nvPr/>
            </p:nvGrpSpPr>
            <p:grpSpPr>
              <a:xfrm>
                <a:off x="1614446" y="4013209"/>
                <a:ext cx="1205004" cy="1242561"/>
                <a:chOff x="4058755" y="2808279"/>
                <a:chExt cx="1767099" cy="1822171"/>
              </a:xfrm>
            </p:grpSpPr>
            <p:sp>
              <p:nvSpPr>
                <p:cNvPr id="3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058755" y="4240551"/>
                  <a:ext cx="803287" cy="376455"/>
                </a:xfrm>
                <a:prstGeom prst="rect">
                  <a:avLst/>
                </a:prstGeom>
                <a:noFill/>
                <a:ln w="38100">
                  <a:solidFill>
                    <a:srgbClr val="663300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050" b="1" dirty="0">
                      <a:cs typeface="+mj-cs"/>
                    </a:rPr>
                    <a:t>c : 12</a:t>
                  </a:r>
                </a:p>
              </p:txBody>
            </p:sp>
            <p:sp>
              <p:nvSpPr>
                <p:cNvPr id="4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022567" y="4253995"/>
                  <a:ext cx="803287" cy="376455"/>
                </a:xfrm>
                <a:prstGeom prst="rect">
                  <a:avLst/>
                </a:prstGeom>
                <a:noFill/>
                <a:ln w="38100">
                  <a:solidFill>
                    <a:srgbClr val="663300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050" b="1" dirty="0">
                      <a:cs typeface="+mj-cs"/>
                    </a:rPr>
                    <a:t>b : 13</a:t>
                  </a:r>
                </a:p>
              </p:txBody>
            </p:sp>
            <p:grpSp>
              <p:nvGrpSpPr>
                <p:cNvPr id="24" name="קבוצה 57"/>
                <p:cNvGrpSpPr/>
                <p:nvPr/>
              </p:nvGrpSpPr>
              <p:grpSpPr>
                <a:xfrm>
                  <a:off x="4206870" y="2808279"/>
                  <a:ext cx="1497034" cy="1425584"/>
                  <a:chOff x="1870038" y="2686040"/>
                  <a:chExt cx="1497034" cy="1425584"/>
                </a:xfrm>
              </p:grpSpPr>
              <p:sp>
                <p:nvSpPr>
                  <p:cNvPr id="4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2344697" y="2686040"/>
                    <a:ext cx="693758" cy="693758"/>
                  </a:xfrm>
                  <a:prstGeom prst="ellips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 sz="1050">
                      <a:cs typeface="+mj-cs"/>
                    </a:endParaRPr>
                  </a:p>
                </p:txBody>
              </p:sp>
              <p:sp>
                <p:nvSpPr>
                  <p:cNvPr id="43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70038" y="3319461"/>
                    <a:ext cx="647700" cy="792163"/>
                  </a:xfrm>
                  <a:prstGeom prst="lin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050">
                      <a:cs typeface="+mj-cs"/>
                    </a:endParaRPr>
                  </a:p>
                </p:txBody>
              </p:sp>
              <p:sp>
                <p:nvSpPr>
                  <p:cNvPr id="4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855890" y="3355974"/>
                    <a:ext cx="511182" cy="754073"/>
                  </a:xfrm>
                  <a:prstGeom prst="line">
                    <a:avLst/>
                  </a:prstGeom>
                  <a:noFill/>
                  <a:ln w="38100">
                    <a:solidFill>
                      <a:srgbClr val="66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050">
                      <a:cs typeface="+mj-cs"/>
                    </a:endParaRPr>
                  </a:p>
                </p:txBody>
              </p:sp>
              <p:sp>
                <p:nvSpPr>
                  <p:cNvPr id="4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2602" y="3392486"/>
                    <a:ext cx="360364" cy="376455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he-IL" sz="1050" b="1" dirty="0">
                        <a:latin typeface="Arial" pitchFamily="34" charset="0"/>
                        <a:cs typeface="+mj-cs"/>
                      </a:rPr>
                      <a:t>0</a:t>
                    </a:r>
                    <a:endParaRPr lang="en-US" sz="1050" b="1" dirty="0">
                      <a:latin typeface="Arial" pitchFamily="34" charset="0"/>
                      <a:cs typeface="+mj-cs"/>
                    </a:endParaRPr>
                  </a:p>
                </p:txBody>
              </p:sp>
              <p:sp>
                <p:nvSpPr>
                  <p:cNvPr id="4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01940" y="3392486"/>
                    <a:ext cx="360364" cy="376455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he-IL" sz="1050" b="1" dirty="0">
                        <a:latin typeface="Arial" pitchFamily="34" charset="0"/>
                        <a:cs typeface="+mj-cs"/>
                      </a:rPr>
                      <a:t>1</a:t>
                    </a:r>
                    <a:endParaRPr lang="en-US" sz="1050" b="1" dirty="0">
                      <a:latin typeface="Arial" pitchFamily="34" charset="0"/>
                      <a:cs typeface="+mj-cs"/>
                    </a:endParaRPr>
                  </a:p>
                </p:txBody>
              </p:sp>
              <p:sp>
                <p:nvSpPr>
                  <p:cNvPr id="4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17732" y="2881304"/>
                    <a:ext cx="576263" cy="376455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he-IL" sz="1050" b="1" dirty="0" smtClean="0">
                        <a:latin typeface="Arial" pitchFamily="34" charset="0"/>
                        <a:cs typeface="+mj-cs"/>
                      </a:rPr>
                      <a:t>25</a:t>
                    </a:r>
                    <a:endParaRPr lang="en-US" sz="1050" b="1" dirty="0">
                      <a:latin typeface="Arial" pitchFamily="34" charset="0"/>
                      <a:cs typeface="+mj-cs"/>
                    </a:endParaRPr>
                  </a:p>
                </p:txBody>
              </p:sp>
            </p:grpSp>
          </p:grpSp>
        </p:grpSp>
        <p:grpSp>
          <p:nvGrpSpPr>
            <p:cNvPr id="31" name="קבוצה 57"/>
            <p:cNvGrpSpPr/>
            <p:nvPr/>
          </p:nvGrpSpPr>
          <p:grpSpPr>
            <a:xfrm>
              <a:off x="3221019" y="2224071"/>
              <a:ext cx="1030652" cy="981461"/>
              <a:chOff x="1870038" y="2686040"/>
              <a:chExt cx="1497035" cy="1425584"/>
            </a:xfrm>
          </p:grpSpPr>
          <p:sp>
            <p:nvSpPr>
              <p:cNvPr id="55" name="Oval 11"/>
              <p:cNvSpPr>
                <a:spLocks noChangeArrowheads="1"/>
              </p:cNvSpPr>
              <p:nvPr/>
            </p:nvSpPr>
            <p:spPr bwMode="auto">
              <a:xfrm>
                <a:off x="2344697" y="2686040"/>
                <a:ext cx="693758" cy="693758"/>
              </a:xfrm>
              <a:prstGeom prst="ellipse">
                <a:avLst/>
              </a:prstGeom>
              <a:noFill/>
              <a:ln w="38100">
                <a:solidFill>
                  <a:srgbClr val="66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1050">
                  <a:cs typeface="+mj-cs"/>
                </a:endParaRPr>
              </a:p>
            </p:txBody>
          </p:sp>
          <p:sp>
            <p:nvSpPr>
              <p:cNvPr id="56" name="Line 13"/>
              <p:cNvSpPr>
                <a:spLocks noChangeShapeType="1"/>
              </p:cNvSpPr>
              <p:nvPr/>
            </p:nvSpPr>
            <p:spPr bwMode="auto">
              <a:xfrm flipH="1">
                <a:off x="1870038" y="3319461"/>
                <a:ext cx="647700" cy="792163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>
                  <a:cs typeface="+mj-cs"/>
                </a:endParaRPr>
              </a:p>
            </p:txBody>
          </p:sp>
          <p:sp>
            <p:nvSpPr>
              <p:cNvPr id="57" name="Line 14"/>
              <p:cNvSpPr>
                <a:spLocks noChangeShapeType="1"/>
              </p:cNvSpPr>
              <p:nvPr/>
            </p:nvSpPr>
            <p:spPr bwMode="auto">
              <a:xfrm>
                <a:off x="2855891" y="3355973"/>
                <a:ext cx="511182" cy="754073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>
                  <a:cs typeface="+mj-cs"/>
                </a:endParaRPr>
              </a:p>
            </p:txBody>
          </p:sp>
          <p:sp>
            <p:nvSpPr>
              <p:cNvPr id="58" name="Text Box 17"/>
              <p:cNvSpPr txBox="1">
                <a:spLocks noChangeArrowheads="1"/>
              </p:cNvSpPr>
              <p:nvPr/>
            </p:nvSpPr>
            <p:spPr bwMode="auto">
              <a:xfrm>
                <a:off x="2052602" y="3392484"/>
                <a:ext cx="360364" cy="37287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050" b="1" dirty="0">
                    <a:latin typeface="Arial" pitchFamily="34" charset="0"/>
                    <a:cs typeface="+mj-cs"/>
                  </a:rPr>
                  <a:t>0</a:t>
                </a:r>
                <a:endParaRPr lang="en-US" sz="1050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59" name="Text Box 18"/>
              <p:cNvSpPr txBox="1">
                <a:spLocks noChangeArrowheads="1"/>
              </p:cNvSpPr>
              <p:nvPr/>
            </p:nvSpPr>
            <p:spPr bwMode="auto">
              <a:xfrm>
                <a:off x="3001941" y="3392484"/>
                <a:ext cx="360364" cy="37287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050" b="1" dirty="0">
                    <a:latin typeface="Arial" pitchFamily="34" charset="0"/>
                    <a:cs typeface="+mj-cs"/>
                  </a:rPr>
                  <a:t>1</a:t>
                </a:r>
                <a:endParaRPr lang="en-US" sz="1050" b="1" dirty="0"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60" name="Text Box 12"/>
              <p:cNvSpPr txBox="1">
                <a:spLocks noChangeArrowheads="1"/>
              </p:cNvSpPr>
              <p:nvPr/>
            </p:nvSpPr>
            <p:spPr bwMode="auto">
              <a:xfrm>
                <a:off x="2417733" y="2881302"/>
                <a:ext cx="576261" cy="36157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e-IL" sz="1000" b="1" dirty="0" smtClean="0">
                    <a:latin typeface="Arial" pitchFamily="34" charset="0"/>
                    <a:cs typeface="+mj-cs"/>
                  </a:rPr>
                  <a:t>100</a:t>
                </a:r>
                <a:endParaRPr lang="en-US" sz="1000" b="1" dirty="0">
                  <a:latin typeface="Arial" pitchFamily="34" charset="0"/>
                  <a:cs typeface="+mj-cs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1066752" y="3027357"/>
            <a:ext cx="2555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והקוד המתקבל מהעץ:</a:t>
            </a:r>
          </a:p>
          <a:p>
            <a:pPr algn="r" rtl="1"/>
            <a:endParaRPr lang="he-IL" sz="2000" dirty="0" smtClean="0">
              <a:cs typeface="+mj-cs"/>
            </a:endParaRPr>
          </a:p>
        </p:txBody>
      </p:sp>
      <p:graphicFrame>
        <p:nvGraphicFramePr>
          <p:cNvPr id="64" name="טבלה 63"/>
          <p:cNvGraphicFramePr>
            <a:graphicFrameLocks noGrp="1"/>
          </p:cNvGraphicFramePr>
          <p:nvPr/>
        </p:nvGraphicFramePr>
        <p:xfrm>
          <a:off x="1541421" y="3429000"/>
          <a:ext cx="1971702" cy="25924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5851"/>
                <a:gridCol w="985851"/>
              </a:tblGrid>
              <a:tr h="432070">
                <a:tc>
                  <a:txBody>
                    <a:bodyPr/>
                    <a:lstStyle/>
                    <a:p>
                      <a:pPr rtl="0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</a:tr>
              <a:tr h="4320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101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</a:tr>
              <a:tr h="4320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</a:tr>
              <a:tr h="4320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d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111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</a:tr>
              <a:tr h="4320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1101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</a:tr>
              <a:tr h="43207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1100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BC8">
                        <a:alpha val="250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2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265" y="3538539"/>
            <a:ext cx="6847072" cy="2482884"/>
          </a:xfrm>
          <a:prstGeom prst="corner">
            <a:avLst>
              <a:gd name="adj1" fmla="val 14104"/>
              <a:gd name="adj2" fmla="val 199177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כותרת 1"/>
          <p:cNvSpPr txBox="1">
            <a:spLocks/>
          </p:cNvSpPr>
          <p:nvPr/>
        </p:nvSpPr>
        <p:spPr bwMode="auto">
          <a:xfrm>
            <a:off x="1285852" y="500042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ea typeface="+mj-ea"/>
                <a:cs typeface="+mj-cs"/>
              </a:rPr>
              <a:t>אלגוריתם לבניית קוד הופמן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752" y="1676376"/>
            <a:ext cx="7193061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dirty="0" smtClean="0">
                <a:cs typeface="+mj-cs"/>
              </a:rPr>
              <a:t>C </a:t>
            </a:r>
            <a:r>
              <a:rPr lang="he-IL" dirty="0" smtClean="0">
                <a:cs typeface="+mj-cs"/>
              </a:rPr>
              <a:t> היא קבוצה של </a:t>
            </a:r>
            <a:r>
              <a:rPr lang="en-US" dirty="0" smtClean="0">
                <a:cs typeface="+mj-cs"/>
              </a:rPr>
              <a:t>n</a:t>
            </a:r>
            <a:r>
              <a:rPr lang="he-IL" dirty="0" smtClean="0">
                <a:cs typeface="+mj-cs"/>
              </a:rPr>
              <a:t> תווים.</a:t>
            </a:r>
          </a:p>
          <a:p>
            <a:pPr algn="r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he-IL" dirty="0" smtClean="0">
                <a:cs typeface="+mj-cs"/>
              </a:rPr>
              <a:t> כל תו </a:t>
            </a:r>
            <a:r>
              <a:rPr lang="en-US" dirty="0" err="1" smtClean="0">
                <a:cs typeface="+mj-cs"/>
              </a:rPr>
              <a:t>c</a:t>
            </a:r>
            <a:r>
              <a:rPr lang="en-US" dirty="0" err="1" smtClean="0">
                <a:cs typeface="+mj-cs"/>
                <a:sym typeface="Symbol" pitchFamily="18" charset="2"/>
              </a:rPr>
              <a:t></a:t>
            </a:r>
            <a:r>
              <a:rPr lang="en-US" dirty="0" err="1" smtClean="0">
                <a:cs typeface="+mj-cs"/>
              </a:rPr>
              <a:t>C</a:t>
            </a:r>
            <a:r>
              <a:rPr lang="he-IL" dirty="0" smtClean="0">
                <a:cs typeface="+mj-cs"/>
              </a:rPr>
              <a:t> הוא עצם בעל שכיחות מוגדרת </a:t>
            </a:r>
            <a:r>
              <a:rPr lang="en-US" dirty="0" smtClean="0">
                <a:cs typeface="+mj-cs"/>
              </a:rPr>
              <a:t>f(c)</a:t>
            </a:r>
            <a:r>
              <a:rPr lang="he-IL" dirty="0" smtClean="0">
                <a:cs typeface="+mj-cs"/>
              </a:rPr>
              <a:t>.</a:t>
            </a:r>
          </a:p>
          <a:p>
            <a:pPr algn="r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he-IL" dirty="0" smtClean="0">
                <a:cs typeface="+mj-cs"/>
              </a:rPr>
              <a:t> </a:t>
            </a:r>
            <a:r>
              <a:rPr lang="en-US" dirty="0" smtClean="0">
                <a:cs typeface="+mj-cs"/>
              </a:rPr>
              <a:t>Q</a:t>
            </a:r>
            <a:r>
              <a:rPr lang="he-IL" dirty="0" smtClean="0">
                <a:cs typeface="+mj-cs"/>
              </a:rPr>
              <a:t> הוא </a:t>
            </a:r>
            <a:r>
              <a:rPr lang="he-IL" b="1" dirty="0" smtClean="0">
                <a:cs typeface="+mj-cs"/>
              </a:rPr>
              <a:t>תור קדימויות </a:t>
            </a:r>
            <a:r>
              <a:rPr lang="he-IL" dirty="0" smtClean="0">
                <a:cs typeface="+mj-cs"/>
              </a:rPr>
              <a:t>שהמפתחות שלו הן השכיחויות </a:t>
            </a:r>
            <a:r>
              <a:rPr lang="en-US" dirty="0" smtClean="0">
                <a:cs typeface="+mj-cs"/>
              </a:rPr>
              <a:t>f</a:t>
            </a:r>
            <a:r>
              <a:rPr lang="he-IL" dirty="0" smtClean="0">
                <a:cs typeface="+mj-cs"/>
              </a:rPr>
              <a:t> של </a:t>
            </a:r>
            <a:r>
              <a:rPr lang="he-IL" dirty="0" err="1" smtClean="0">
                <a:cs typeface="+mj-cs"/>
              </a:rPr>
              <a:t>התוים</a:t>
            </a:r>
            <a:r>
              <a:rPr lang="he-IL" dirty="0" smtClean="0">
                <a:cs typeface="+mj-cs"/>
              </a:rPr>
              <a:t>.</a:t>
            </a:r>
          </a:p>
          <a:p>
            <a:pPr algn="r" rtl="1" eaLnBrk="1" hangingPunct="1">
              <a:lnSpc>
                <a:spcPct val="90000"/>
              </a:lnSpc>
              <a:buClr>
                <a:schemeClr val="tx1"/>
              </a:buClr>
            </a:pPr>
            <a:endParaRPr lang="he-IL" dirty="0" smtClean="0">
              <a:cs typeface="+mj-cs"/>
            </a:endParaRPr>
          </a:p>
          <a:p>
            <a:pPr algn="r" rt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he-IL" dirty="0" smtClean="0">
                <a:cs typeface="+mj-cs"/>
              </a:rPr>
              <a:t>תוצאת מיזוגם של שני עצמים היא עצם חדש, אשר שכיחותו היא סכום השכיחויות של שני העצמים שמוזגו.</a:t>
            </a:r>
            <a:endParaRPr lang="en-US" dirty="0" smtClean="0">
              <a:cs typeface="+mj-cs"/>
            </a:endParaRPr>
          </a:p>
        </p:txBody>
      </p:sp>
      <p:sp>
        <p:nvSpPr>
          <p:cNvPr id="12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9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אסטרטגיה חמדנית- 2 שלבים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1571612"/>
            <a:ext cx="8215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r" rtl="1">
              <a:buFont typeface="+mj-lt"/>
              <a:buAutoNum type="arabicPeriod"/>
            </a:pPr>
            <a:r>
              <a:rPr lang="he-IL" sz="2800" b="1" dirty="0" smtClean="0">
                <a:latin typeface="Times New Roman" pitchFamily="18" charset="0"/>
                <a:cs typeface="Times New Roman" pitchFamily="18" charset="0"/>
              </a:rPr>
              <a:t>בחירה חמדנית</a:t>
            </a:r>
          </a:p>
          <a:p>
            <a:pPr marL="971550" lvl="1" indent="-514350" algn="r" rtl="1"/>
            <a:endParaRPr lang="he-IL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r" rtl="1">
              <a:buFont typeface="+mj-lt"/>
              <a:buAutoNum type="arabicPeriod" startAt="2"/>
            </a:pPr>
            <a:r>
              <a:rPr lang="he-IL" sz="2800" b="1" dirty="0" smtClean="0">
                <a:latin typeface="Times New Roman" pitchFamily="18" charset="0"/>
                <a:cs typeface="Times New Roman" pitchFamily="18" charset="0"/>
              </a:rPr>
              <a:t>פתרון </a:t>
            </a:r>
            <a:r>
              <a:rPr lang="he-IL" sz="2800" b="1" dirty="0" err="1" smtClean="0">
                <a:latin typeface="Times New Roman" pitchFamily="18" charset="0"/>
                <a:cs typeface="Times New Roman" pitchFamily="18" charset="0"/>
              </a:rPr>
              <a:t>אופטימלי</a:t>
            </a:r>
            <a:r>
              <a:rPr lang="he-IL" sz="2800" b="1" dirty="0" smtClean="0">
                <a:latin typeface="Times New Roman" pitchFamily="18" charset="0"/>
                <a:cs typeface="Times New Roman" pitchFamily="18" charset="0"/>
              </a:rPr>
              <a:t> של תת הבעיה שנותרה</a:t>
            </a:r>
          </a:p>
        </p:txBody>
      </p:sp>
      <p:sp>
        <p:nvSpPr>
          <p:cNvPr id="6" name="אליפסה 5"/>
          <p:cNvSpPr/>
          <p:nvPr/>
        </p:nvSpPr>
        <p:spPr>
          <a:xfrm>
            <a:off x="1142976" y="478632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אליפסה 6"/>
          <p:cNvSpPr/>
          <p:nvPr/>
        </p:nvSpPr>
        <p:spPr>
          <a:xfrm>
            <a:off x="2358274" y="478632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אליפסה 11"/>
          <p:cNvSpPr/>
          <p:nvPr/>
        </p:nvSpPr>
        <p:spPr>
          <a:xfrm>
            <a:off x="7286644" y="478632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מחבר חץ ישר 13"/>
          <p:cNvCxnSpPr>
            <a:stCxn id="6" idx="6"/>
          </p:cNvCxnSpPr>
          <p:nvPr/>
        </p:nvCxnSpPr>
        <p:spPr>
          <a:xfrm>
            <a:off x="1428728" y="4929198"/>
            <a:ext cx="857256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stCxn id="7" idx="6"/>
            <a:endCxn id="12" idx="2"/>
          </p:cNvCxnSpPr>
          <p:nvPr/>
        </p:nvCxnSpPr>
        <p:spPr>
          <a:xfrm>
            <a:off x="2644026" y="4929198"/>
            <a:ext cx="4642618" cy="1588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סוגר מסולסל ימני 17"/>
          <p:cNvSpPr/>
          <p:nvPr/>
        </p:nvSpPr>
        <p:spPr>
          <a:xfrm rot="16200000">
            <a:off x="4679157" y="2393149"/>
            <a:ext cx="285752" cy="4357718"/>
          </a:xfrm>
          <a:prstGeom prst="rightBrace">
            <a:avLst>
              <a:gd name="adj1" fmla="val 8380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סוגר מסולסל ימני 18"/>
          <p:cNvSpPr/>
          <p:nvPr/>
        </p:nvSpPr>
        <p:spPr>
          <a:xfrm rot="16200000">
            <a:off x="1678761" y="4179100"/>
            <a:ext cx="285752" cy="785818"/>
          </a:xfrm>
          <a:prstGeom prst="rightBrace">
            <a:avLst>
              <a:gd name="adj1" fmla="val 8380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042" y="392906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/>
              <a:t>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43438" y="3931706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265" y="3538539"/>
            <a:ext cx="6847072" cy="2482884"/>
          </a:xfrm>
          <a:prstGeom prst="corner">
            <a:avLst>
              <a:gd name="adj1" fmla="val 14104"/>
              <a:gd name="adj2" fmla="val 199177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כותרת 1"/>
          <p:cNvSpPr txBox="1">
            <a:spLocks/>
          </p:cNvSpPr>
          <p:nvPr/>
        </p:nvSpPr>
        <p:spPr bwMode="auto">
          <a:xfrm>
            <a:off x="1285852" y="428604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ea typeface="+mj-ea"/>
                <a:cs typeface="+mj-cs"/>
              </a:rPr>
              <a:t>ניתוח זמנים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0239" y="1603350"/>
            <a:ext cx="7229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he-IL" kern="0" dirty="0" smtClean="0">
                <a:cs typeface="+mj-cs"/>
              </a:rPr>
              <a:t>ניתוח זמן הריצה של האלגוריתם של הופמן מניח ש-</a:t>
            </a:r>
            <a:r>
              <a:rPr lang="en-US" kern="0" dirty="0" smtClean="0">
                <a:cs typeface="+mj-cs"/>
              </a:rPr>
              <a:t>Q</a:t>
            </a:r>
            <a:r>
              <a:rPr lang="he-IL" kern="0" dirty="0" smtClean="0">
                <a:cs typeface="+mj-cs"/>
              </a:rPr>
              <a:t> ממומש על ידי ערימה בינארית. </a:t>
            </a:r>
          </a:p>
          <a:p>
            <a:pPr marL="342900" lvl="0" indent="-342900" algn="r" rt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he-IL" kern="0" dirty="0" smtClean="0">
                <a:cs typeface="+mj-cs"/>
              </a:rPr>
              <a:t>עבור קבוצה </a:t>
            </a:r>
            <a:r>
              <a:rPr lang="en-US" kern="0" dirty="0" smtClean="0">
                <a:cs typeface="+mj-cs"/>
              </a:rPr>
              <a:t>C</a:t>
            </a:r>
            <a:r>
              <a:rPr lang="he-IL" kern="0" dirty="0" smtClean="0">
                <a:cs typeface="+mj-cs"/>
              </a:rPr>
              <a:t> של </a:t>
            </a:r>
            <a:r>
              <a:rPr lang="en-US" kern="0" dirty="0" smtClean="0">
                <a:cs typeface="+mj-cs"/>
              </a:rPr>
              <a:t>n</a:t>
            </a:r>
            <a:r>
              <a:rPr lang="he-IL" kern="0" dirty="0" smtClean="0">
                <a:cs typeface="+mj-cs"/>
              </a:rPr>
              <a:t> תווים, האתחול של </a:t>
            </a:r>
            <a:r>
              <a:rPr lang="en-US" kern="0" dirty="0" smtClean="0">
                <a:cs typeface="+mj-cs"/>
              </a:rPr>
              <a:t>Q</a:t>
            </a:r>
            <a:r>
              <a:rPr lang="he-IL" kern="0" dirty="0" smtClean="0">
                <a:cs typeface="+mj-cs"/>
              </a:rPr>
              <a:t> בשורה 2 ניתן לביצוע בזמן </a:t>
            </a:r>
            <a:r>
              <a:rPr lang="en-US" kern="0" dirty="0" smtClean="0">
                <a:cs typeface="+mj-cs"/>
              </a:rPr>
              <a:t>O(n)</a:t>
            </a:r>
            <a:r>
              <a:rPr lang="he-IL" kern="0" dirty="0" smtClean="0">
                <a:cs typeface="+mj-cs"/>
              </a:rPr>
              <a:t> באמצעות הפונקציה </a:t>
            </a:r>
            <a:r>
              <a:rPr lang="en-US" kern="0" dirty="0" smtClean="0">
                <a:cs typeface="+mj-cs"/>
              </a:rPr>
              <a:t>BUILD-HEAP</a:t>
            </a:r>
            <a:r>
              <a:rPr lang="he-IL" kern="0" dirty="0" smtClean="0">
                <a:cs typeface="+mj-cs"/>
              </a:rPr>
              <a:t>. </a:t>
            </a:r>
          </a:p>
          <a:p>
            <a:pPr marL="342900" lvl="0" indent="-342900" algn="r" rt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he-IL" kern="0" dirty="0" smtClean="0">
                <a:cs typeface="+mj-cs"/>
              </a:rPr>
              <a:t>לולאת ה-</a:t>
            </a:r>
            <a:r>
              <a:rPr lang="en-US" kern="0" dirty="0" smtClean="0">
                <a:cs typeface="+mj-cs"/>
              </a:rPr>
              <a:t>for</a:t>
            </a:r>
            <a:r>
              <a:rPr lang="he-IL" kern="0" dirty="0" smtClean="0">
                <a:cs typeface="+mj-cs"/>
              </a:rPr>
              <a:t> בשורות 3-8 מבוצעת בדיוק </a:t>
            </a:r>
            <a:r>
              <a:rPr lang="en-US" kern="0" dirty="0" smtClean="0">
                <a:cs typeface="+mj-cs"/>
              </a:rPr>
              <a:t>n-1</a:t>
            </a:r>
            <a:r>
              <a:rPr lang="he-IL" kern="0" dirty="0" smtClean="0">
                <a:cs typeface="+mj-cs"/>
              </a:rPr>
              <a:t> פעמים, ומאחר שכל פעולה על ערימה דורשת זמן של </a:t>
            </a:r>
            <a:r>
              <a:rPr lang="en-US" kern="0" dirty="0" smtClean="0">
                <a:cs typeface="+mj-cs"/>
              </a:rPr>
              <a:t>O(</a:t>
            </a:r>
            <a:r>
              <a:rPr lang="en-US" kern="0" dirty="0" err="1" smtClean="0">
                <a:cs typeface="+mj-cs"/>
              </a:rPr>
              <a:t>logn</a:t>
            </a:r>
            <a:r>
              <a:rPr lang="en-US" kern="0" dirty="0" smtClean="0">
                <a:cs typeface="+mj-cs"/>
              </a:rPr>
              <a:t>)</a:t>
            </a:r>
            <a:r>
              <a:rPr lang="he-IL" kern="0" dirty="0" smtClean="0">
                <a:cs typeface="+mj-cs"/>
              </a:rPr>
              <a:t>, הלולאה תורמת </a:t>
            </a:r>
            <a:r>
              <a:rPr lang="en-US" kern="0" dirty="0" smtClean="0">
                <a:cs typeface="+mj-cs"/>
              </a:rPr>
              <a:t>O(</a:t>
            </a:r>
            <a:r>
              <a:rPr lang="en-US" kern="0" dirty="0" err="1" smtClean="0">
                <a:cs typeface="+mj-cs"/>
              </a:rPr>
              <a:t>nlogn</a:t>
            </a:r>
            <a:r>
              <a:rPr lang="en-US" kern="0" dirty="0" smtClean="0">
                <a:cs typeface="+mj-cs"/>
              </a:rPr>
              <a:t>)</a:t>
            </a:r>
            <a:r>
              <a:rPr lang="he-IL" kern="0" dirty="0" smtClean="0">
                <a:cs typeface="+mj-cs"/>
              </a:rPr>
              <a:t> לזמן הריצה. </a:t>
            </a:r>
          </a:p>
          <a:p>
            <a:pPr marL="342900" lvl="0" indent="-342900" algn="r" rt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he-IL" kern="0" dirty="0" smtClean="0">
                <a:cs typeface="+mj-cs"/>
              </a:rPr>
              <a:t>לכן, בסך </a:t>
            </a:r>
            <a:r>
              <a:rPr lang="he-IL" kern="0" dirty="0" err="1" smtClean="0">
                <a:cs typeface="+mj-cs"/>
              </a:rPr>
              <a:t>הכל</a:t>
            </a:r>
            <a:r>
              <a:rPr lang="he-IL" kern="0" dirty="0" smtClean="0">
                <a:cs typeface="+mj-cs"/>
              </a:rPr>
              <a:t>, זמן הריצה הכולל של השגרה </a:t>
            </a:r>
            <a:r>
              <a:rPr lang="en-US" kern="0" dirty="0" smtClean="0">
                <a:cs typeface="+mj-cs"/>
              </a:rPr>
              <a:t>HUFFMAN</a:t>
            </a:r>
            <a:r>
              <a:rPr lang="he-IL" kern="0" dirty="0" smtClean="0">
                <a:cs typeface="+mj-cs"/>
              </a:rPr>
              <a:t> על קבוצה של </a:t>
            </a:r>
            <a:r>
              <a:rPr lang="en-US" kern="0" dirty="0" smtClean="0">
                <a:cs typeface="+mj-cs"/>
              </a:rPr>
              <a:t>n</a:t>
            </a:r>
            <a:r>
              <a:rPr lang="he-IL" kern="0" dirty="0" smtClean="0">
                <a:cs typeface="+mj-cs"/>
              </a:rPr>
              <a:t> תווים הוא </a:t>
            </a:r>
            <a:r>
              <a:rPr lang="en-US" sz="2000" b="1" kern="0" dirty="0" smtClean="0">
                <a:cs typeface="+mj-cs"/>
              </a:rPr>
              <a:t>O(</a:t>
            </a:r>
            <a:r>
              <a:rPr lang="en-US" sz="2000" b="1" kern="0" dirty="0" err="1" smtClean="0">
                <a:cs typeface="+mj-cs"/>
              </a:rPr>
              <a:t>nlogn</a:t>
            </a:r>
            <a:r>
              <a:rPr lang="en-US" sz="2000" b="1" kern="0" dirty="0" smtClean="0">
                <a:cs typeface="+mj-cs"/>
              </a:rPr>
              <a:t>)</a:t>
            </a:r>
            <a:r>
              <a:rPr lang="he-IL" sz="2000" kern="0" dirty="0" smtClean="0">
                <a:cs typeface="+mj-cs"/>
              </a:rPr>
              <a:t>.</a:t>
            </a:r>
            <a:endParaRPr lang="en-US" sz="2000" dirty="0">
              <a:cs typeface="+mj-cs"/>
            </a:endParaRPr>
          </a:p>
        </p:txBody>
      </p:sp>
      <p:sp>
        <p:nvSpPr>
          <p:cNvPr id="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1619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 txBox="1">
            <a:spLocks/>
          </p:cNvSpPr>
          <p:nvPr/>
        </p:nvSpPr>
        <p:spPr bwMode="auto">
          <a:xfrm>
            <a:off x="1285852" y="428604"/>
            <a:ext cx="70850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b="1" kern="0" dirty="0" smtClean="0">
                <a:latin typeface="Arial" pitchFamily="34" charset="0"/>
                <a:ea typeface="+mj-ea"/>
                <a:cs typeface="+mj-cs"/>
              </a:rPr>
              <a:t>סיכום ביניים</a:t>
            </a:r>
            <a:endParaRPr kumimoji="0" lang="en-US" sz="40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239" y="1857364"/>
            <a:ext cx="5732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cs typeface="+mj-cs"/>
              </a:rPr>
              <a:t>עד כה, ראינו אלגוריתם שבונה קוד תחיליות.</a:t>
            </a: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האלגוריתם הוא חמדני- בכל שלב, נבחרים בתור קדקודים אחים, שני עצמים בעלי שכיחות נמוכה ביותר.</a:t>
            </a: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אך מי אמר שזהו קוד </a:t>
            </a:r>
            <a:r>
              <a:rPr lang="he-IL" sz="2000" dirty="0" err="1" smtClean="0">
                <a:cs typeface="+mj-cs"/>
              </a:rPr>
              <a:t>אופטימלי</a:t>
            </a:r>
            <a:r>
              <a:rPr lang="he-IL" sz="2000" dirty="0" smtClean="0">
                <a:cs typeface="+mj-cs"/>
              </a:rPr>
              <a:t>?</a:t>
            </a: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טענה זו דורשת הוכחה...</a:t>
            </a:r>
            <a:endParaRPr lang="en-US" sz="2000" dirty="0" smtClean="0">
              <a:cs typeface="+mj-cs"/>
            </a:endParaRPr>
          </a:p>
          <a:p>
            <a:pPr algn="r" rtl="1"/>
            <a:endParaRPr lang="he-IL" sz="2000" dirty="0" smtClean="0">
              <a:cs typeface="+mj-cs"/>
            </a:endParaRPr>
          </a:p>
          <a:p>
            <a:pPr algn="r" rtl="1"/>
            <a:r>
              <a:rPr lang="he-IL" sz="2000" dirty="0" smtClean="0">
                <a:cs typeface="+mj-cs"/>
              </a:rPr>
              <a:t>נראה שמתקיימות התכונות: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000" dirty="0" smtClean="0">
                <a:cs typeface="+mj-cs"/>
              </a:rPr>
              <a:t>Greedy Choice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000" dirty="0" smtClean="0">
                <a:cs typeface="+mj-cs"/>
              </a:rPr>
              <a:t>Optimal Substructure</a:t>
            </a:r>
            <a:endParaRPr lang="he-IL" sz="2000" dirty="0" smtClean="0">
              <a:cs typeface="+mj-cs"/>
            </a:endParaRPr>
          </a:p>
        </p:txBody>
      </p:sp>
      <p:sp>
        <p:nvSpPr>
          <p:cNvPr id="12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3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428596" y="1428736"/>
            <a:ext cx="81439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400" dirty="0" smtClean="0">
                <a:latin typeface="+mj-lt"/>
                <a:cs typeface="+mj-cs"/>
                <a:sym typeface="Symbol"/>
              </a:rPr>
              <a:t>יהי </a:t>
            </a:r>
            <a:r>
              <a:rPr lang="en-US" sz="2400" dirty="0" smtClean="0">
                <a:latin typeface="+mj-lt"/>
                <a:cs typeface="+mj-cs"/>
                <a:sym typeface="Symbol"/>
              </a:rPr>
              <a:t>C</a:t>
            </a:r>
            <a:r>
              <a:rPr lang="he-IL" sz="2400" dirty="0" smtClean="0">
                <a:latin typeface="+mj-lt"/>
                <a:cs typeface="+mj-cs"/>
                <a:sym typeface="Symbol"/>
              </a:rPr>
              <a:t> אלפבית, כאשר לכל תו </a:t>
            </a:r>
            <a:r>
              <a:rPr lang="en-US" sz="2400" dirty="0" err="1" smtClean="0">
                <a:latin typeface="+mj-lt"/>
                <a:cs typeface="+mj-cs"/>
                <a:sym typeface="Symbol"/>
              </a:rPr>
              <a:t>cC</a:t>
            </a:r>
            <a:r>
              <a:rPr lang="he-IL" sz="2400" dirty="0" smtClean="0">
                <a:latin typeface="+mj-lt"/>
                <a:cs typeface="+mj-cs"/>
                <a:sym typeface="Symbol"/>
              </a:rPr>
              <a:t> יש שכיחות </a:t>
            </a:r>
            <a:r>
              <a:rPr lang="en-US" sz="2400" dirty="0" smtClean="0">
                <a:latin typeface="+mj-lt"/>
                <a:cs typeface="+mj-cs"/>
                <a:sym typeface="Symbol"/>
              </a:rPr>
              <a:t>f(c)</a:t>
            </a:r>
            <a:r>
              <a:rPr lang="he-IL" sz="2400" dirty="0" smtClean="0">
                <a:latin typeface="+mj-lt"/>
                <a:cs typeface="+mj-cs"/>
                <a:sym typeface="Symbol"/>
              </a:rPr>
              <a:t>. יהיו </a:t>
            </a:r>
            <a:r>
              <a:rPr lang="en-US" sz="2400" dirty="0" smtClean="0">
                <a:latin typeface="+mj-lt"/>
                <a:cs typeface="+mj-cs"/>
                <a:sym typeface="Symbol"/>
              </a:rPr>
              <a:t>x, y</a:t>
            </a:r>
            <a:r>
              <a:rPr lang="he-IL" sz="2400" dirty="0" smtClean="0">
                <a:latin typeface="+mj-lt"/>
                <a:cs typeface="+mj-cs"/>
                <a:sym typeface="Symbol"/>
              </a:rPr>
              <a:t> שני תווים ב</a:t>
            </a:r>
            <a:r>
              <a:rPr lang="en-US" sz="2400" dirty="0" smtClean="0">
                <a:latin typeface="+mj-lt"/>
                <a:cs typeface="+mj-cs"/>
                <a:sym typeface="Symbol"/>
              </a:rPr>
              <a:t>C </a:t>
            </a:r>
            <a:r>
              <a:rPr lang="he-IL" sz="2400" dirty="0" smtClean="0">
                <a:latin typeface="+mj-lt"/>
                <a:cs typeface="+mj-cs"/>
                <a:sym typeface="Symbol"/>
              </a:rPr>
              <a:t> עם שכיחות נמוכה ביותר.</a:t>
            </a:r>
          </a:p>
          <a:p>
            <a:pPr lvl="1" algn="r" rtl="1"/>
            <a:r>
              <a:rPr lang="he-IL" sz="2400" dirty="0" smtClean="0">
                <a:latin typeface="+mj-lt"/>
                <a:cs typeface="+mj-cs"/>
                <a:sym typeface="Symbol"/>
              </a:rPr>
              <a:t>אזי קיים קוד </a:t>
            </a:r>
            <a:r>
              <a:rPr lang="he-IL" sz="24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400" dirty="0" smtClean="0">
                <a:latin typeface="+mj-lt"/>
                <a:cs typeface="+mj-cs"/>
                <a:sym typeface="Symbol"/>
              </a:rPr>
              <a:t> בו מילות הקוד של</a:t>
            </a:r>
            <a:r>
              <a:rPr lang="en-US" sz="2400" dirty="0" smtClean="0">
                <a:latin typeface="+mj-lt"/>
                <a:cs typeface="+mj-cs"/>
                <a:sym typeface="Symbol"/>
              </a:rPr>
              <a:t> x </a:t>
            </a:r>
            <a:r>
              <a:rPr lang="he-IL" sz="2400" dirty="0" smtClean="0">
                <a:latin typeface="+mj-lt"/>
                <a:cs typeface="+mj-cs"/>
                <a:sym typeface="Symbol"/>
              </a:rPr>
              <a:t>ושל</a:t>
            </a:r>
            <a:r>
              <a:rPr lang="en-US" sz="2400" dirty="0" smtClean="0">
                <a:latin typeface="+mj-lt"/>
                <a:cs typeface="+mj-cs"/>
                <a:sym typeface="Symbol"/>
              </a:rPr>
              <a:t>y </a:t>
            </a:r>
            <a:r>
              <a:rPr lang="he-IL" sz="2400" dirty="0" smtClean="0">
                <a:latin typeface="+mj-lt"/>
                <a:cs typeface="+mj-cs"/>
                <a:sym typeface="Symbol"/>
              </a:rPr>
              <a:t> הן באותו אורך, ושונות זו מזו רק בביט האחרון.</a:t>
            </a:r>
          </a:p>
          <a:p>
            <a:pPr lvl="1" algn="r" rtl="1"/>
            <a:endParaRPr lang="he-IL" sz="24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24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24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dirty="0" smtClean="0">
              <a:latin typeface="+mj-lt"/>
              <a:cs typeface="+mj-cs"/>
              <a:sym typeface="Symbol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Greedy Choice Property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1946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428596" y="1285860"/>
            <a:ext cx="81439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הוכחה:</a:t>
            </a:r>
          </a:p>
          <a:p>
            <a:pPr lvl="1" algn="r" rtl="1"/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נתבונן בקוד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אופטימלי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כלשהו, המיוצג על ידי עץ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T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.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x, y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נמצאים היכן שהוא בעץ.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latin typeface="+mj-lt"/>
                <a:cs typeface="+mj-cs"/>
                <a:sym typeface="Symbol"/>
              </a:rPr>
              <a:t>אם הם אחים ברמה התחתונה ביותר בעץ- סיימנו.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latin typeface="+mj-lt"/>
                <a:cs typeface="+mj-cs"/>
                <a:sym typeface="Symbol"/>
              </a:rPr>
              <a:t>אם הם לא אחים ברמה התחתונה ביותר בעץ, נתבונן בשני התווים שהם כן אחים ברמה התחתונה ביותר בעץ,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a, b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. (קיומם נובע </a:t>
            </a:r>
            <a:r>
              <a:rPr lang="he-IL" sz="2000" dirty="0" err="1" smtClean="0">
                <a:latin typeface="+mj-lt"/>
                <a:cs typeface="+mj-cs"/>
                <a:sym typeface="Symbol"/>
              </a:rPr>
              <a:t>מהאופטימליות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 של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T</a:t>
            </a:r>
            <a:r>
              <a:rPr lang="he-IL" sz="2000" dirty="0" smtClean="0">
                <a:latin typeface="+mj-lt"/>
                <a:cs typeface="+mj-cs"/>
                <a:sym typeface="Symbol"/>
              </a:rPr>
              <a:t>- מדוע?)</a:t>
            </a:r>
          </a:p>
          <a:p>
            <a:pPr lvl="1" algn="r" rtl="1"/>
            <a:r>
              <a:rPr lang="he-IL" sz="2000" dirty="0" smtClean="0">
                <a:latin typeface="+mj-lt"/>
                <a:cs typeface="+mj-cs"/>
                <a:sym typeface="Symbol"/>
              </a:rPr>
              <a:t>ב.ה.כ </a:t>
            </a:r>
            <a:r>
              <a:rPr lang="en-US" sz="2000" dirty="0" smtClean="0">
                <a:latin typeface="+mj-lt"/>
                <a:cs typeface="+mj-cs"/>
                <a:sym typeface="Symbol"/>
              </a:rPr>
              <a:t>f(x)</a:t>
            </a:r>
            <a:r>
              <a:rPr lang="en-US" sz="2000" dirty="0" smtClean="0">
                <a:latin typeface="Times New Roman"/>
                <a:cs typeface="Times New Roman"/>
                <a:sym typeface="Mathematica1"/>
              </a:rPr>
              <a:t>≤</a:t>
            </a:r>
            <a:r>
              <a:rPr lang="en-US" sz="2000" dirty="0" smtClean="0">
                <a:latin typeface="+mj-lt"/>
                <a:cs typeface="+mj-cs"/>
                <a:sym typeface="Mathematica1"/>
              </a:rPr>
              <a:t>f(y)</a:t>
            </a:r>
            <a:r>
              <a:rPr lang="he-IL" sz="2000" dirty="0" smtClean="0">
                <a:latin typeface="+mj-lt"/>
                <a:cs typeface="+mj-cs"/>
                <a:sym typeface="Mathematica1"/>
              </a:rPr>
              <a:t>, </a:t>
            </a:r>
            <a:r>
              <a:rPr lang="en-US" sz="2000" dirty="0" smtClean="0">
                <a:latin typeface="+mj-lt"/>
                <a:cs typeface="+mj-cs"/>
                <a:sym typeface="Mathematica1"/>
              </a:rPr>
              <a:t>f(a)</a:t>
            </a:r>
            <a:r>
              <a:rPr lang="en-US" sz="2000" dirty="0">
                <a:sym typeface="Mathematica1"/>
              </a:rPr>
              <a:t> ≤ </a:t>
            </a:r>
            <a:r>
              <a:rPr lang="en-US" sz="2000" dirty="0" smtClean="0">
                <a:latin typeface="+mj-lt"/>
                <a:cs typeface="+mj-cs"/>
                <a:sym typeface="Mathematica1"/>
              </a:rPr>
              <a:t>f(b)</a:t>
            </a:r>
            <a:r>
              <a:rPr lang="he-IL" sz="2000" dirty="0" smtClean="0">
                <a:latin typeface="+mj-lt"/>
                <a:cs typeface="+mj-cs"/>
                <a:sym typeface="Mathematica1"/>
              </a:rPr>
              <a:t>, ונקבל </a:t>
            </a:r>
            <a:r>
              <a:rPr lang="en-US" sz="2000" dirty="0" smtClean="0">
                <a:latin typeface="+mj-lt"/>
                <a:cs typeface="+mj-cs"/>
                <a:sym typeface="Mathematica1"/>
              </a:rPr>
              <a:t>f(x)</a:t>
            </a:r>
            <a:r>
              <a:rPr lang="en-US" sz="2000" dirty="0">
                <a:sym typeface="Mathematica1"/>
              </a:rPr>
              <a:t> ≤ </a:t>
            </a:r>
            <a:r>
              <a:rPr lang="en-US" sz="2000" dirty="0" smtClean="0">
                <a:sym typeface="Mathematica1"/>
              </a:rPr>
              <a:t>f(a)</a:t>
            </a:r>
            <a:r>
              <a:rPr lang="he-IL" sz="2000" dirty="0" smtClean="0">
                <a:sym typeface="Mathematica1"/>
              </a:rPr>
              <a:t>, </a:t>
            </a:r>
            <a:r>
              <a:rPr lang="en-US" sz="2000" dirty="0" smtClean="0">
                <a:sym typeface="Mathematica1"/>
              </a:rPr>
              <a:t>f(y)</a:t>
            </a:r>
            <a:r>
              <a:rPr lang="en-US" sz="2000" dirty="0">
                <a:sym typeface="Mathematica1"/>
              </a:rPr>
              <a:t> ≤ </a:t>
            </a:r>
            <a:r>
              <a:rPr lang="en-US" sz="2000" dirty="0" smtClean="0">
                <a:sym typeface="Mathematica1"/>
              </a:rPr>
              <a:t>f(b)</a:t>
            </a:r>
            <a:r>
              <a:rPr lang="he-IL" sz="2000" dirty="0" smtClean="0">
                <a:sym typeface="Mathematica1"/>
              </a:rPr>
              <a:t>.</a:t>
            </a:r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2000" dirty="0" smtClean="0">
              <a:latin typeface="+mj-lt"/>
              <a:cs typeface="+mj-cs"/>
              <a:sym typeface="Symbol"/>
            </a:endParaRPr>
          </a:p>
          <a:p>
            <a:pPr lvl="1" algn="r" rtl="1"/>
            <a:endParaRPr lang="he-IL" sz="1600" dirty="0" smtClean="0">
              <a:latin typeface="+mj-lt"/>
              <a:cs typeface="+mj-cs"/>
              <a:sym typeface="Symbol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Greedy Choice Property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הוכחה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3" cstate="print"/>
          <a:srcRect t="63520"/>
          <a:stretch>
            <a:fillRect/>
          </a:stretch>
        </p:blipFill>
        <p:spPr bwMode="auto">
          <a:xfrm>
            <a:off x="1071538" y="3571876"/>
            <a:ext cx="6972595" cy="96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 b="35135"/>
          <a:stretch>
            <a:fillRect/>
          </a:stretch>
        </p:blipFill>
        <p:spPr bwMode="auto">
          <a:xfrm>
            <a:off x="1071538" y="4643446"/>
            <a:ext cx="697259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21946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428596" y="1428736"/>
            <a:ext cx="81439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000" dirty="0" smtClean="0">
                <a:sym typeface="Symbol"/>
              </a:rPr>
              <a:t>יהי </a:t>
            </a:r>
            <a:r>
              <a:rPr lang="en-US" sz="2000" dirty="0" smtClean="0">
                <a:sym typeface="Symbol"/>
              </a:rPr>
              <a:t>C</a:t>
            </a:r>
            <a:r>
              <a:rPr lang="he-IL" sz="2000" dirty="0" smtClean="0">
                <a:sym typeface="Symbol"/>
              </a:rPr>
              <a:t> אלפבית, כאשר לכל תו </a:t>
            </a:r>
            <a:r>
              <a:rPr lang="en-US" sz="2000" dirty="0" err="1" smtClean="0">
                <a:sym typeface="Symbol"/>
              </a:rPr>
              <a:t>cC</a:t>
            </a:r>
            <a:r>
              <a:rPr lang="he-IL" sz="2000" dirty="0" smtClean="0">
                <a:sym typeface="Symbol"/>
              </a:rPr>
              <a:t> יש שכיחות </a:t>
            </a:r>
            <a:r>
              <a:rPr lang="en-US" sz="2000" dirty="0" smtClean="0">
                <a:sym typeface="Symbol"/>
              </a:rPr>
              <a:t>f(c)</a:t>
            </a:r>
            <a:r>
              <a:rPr lang="he-IL" sz="2000" dirty="0" smtClean="0">
                <a:sym typeface="Symbol"/>
              </a:rPr>
              <a:t>. יהיו </a:t>
            </a:r>
            <a:r>
              <a:rPr lang="en-US" sz="2000" dirty="0" smtClean="0">
                <a:sym typeface="Symbol"/>
              </a:rPr>
              <a:t>x, y</a:t>
            </a:r>
            <a:r>
              <a:rPr lang="he-IL" sz="2000" dirty="0" smtClean="0">
                <a:sym typeface="Symbol"/>
              </a:rPr>
              <a:t> שני תווים ב</a:t>
            </a:r>
            <a:r>
              <a:rPr lang="en-US" sz="2000" dirty="0" smtClean="0">
                <a:sym typeface="Symbol"/>
              </a:rPr>
              <a:t>C </a:t>
            </a:r>
            <a:r>
              <a:rPr lang="he-IL" sz="2000" dirty="0" smtClean="0">
                <a:sym typeface="Symbol"/>
              </a:rPr>
              <a:t> עם שכיחות נמוכה ביותר.</a:t>
            </a:r>
          </a:p>
          <a:p>
            <a:pPr lvl="1" algn="r" rtl="1"/>
            <a:r>
              <a:rPr lang="he-IL" sz="2000" dirty="0" smtClean="0">
                <a:sym typeface="Symbol"/>
              </a:rPr>
              <a:t>תת הבעיה הנוצרת אחרי הבחירה החמדנית, היא</a:t>
            </a:r>
            <a:r>
              <a:rPr lang="en-US" sz="2000" dirty="0" smtClean="0">
                <a:sym typeface="Symbol"/>
              </a:rPr>
              <a:t>:</a:t>
            </a:r>
          </a:p>
          <a:p>
            <a:pPr lvl="1" algn="r" rtl="1"/>
            <a:r>
              <a:rPr lang="he-IL" sz="2000" dirty="0" smtClean="0">
                <a:sym typeface="Symbol"/>
              </a:rPr>
              <a:t>אלפבית </a:t>
            </a:r>
            <a:r>
              <a:rPr lang="en-US" sz="2000" dirty="0" smtClean="0">
                <a:sym typeface="Symbol"/>
              </a:rPr>
              <a:t>C’=C-{</a:t>
            </a:r>
            <a:r>
              <a:rPr lang="en-US" sz="2000" dirty="0" err="1" smtClean="0">
                <a:sym typeface="Symbol"/>
              </a:rPr>
              <a:t>x,y</a:t>
            </a:r>
            <a:r>
              <a:rPr lang="en-US" sz="2000" dirty="0" smtClean="0">
                <a:sym typeface="Symbol"/>
              </a:rPr>
              <a:t>}{z}</a:t>
            </a:r>
            <a:r>
              <a:rPr lang="he-IL" sz="2000" dirty="0" smtClean="0">
                <a:sym typeface="Symbol"/>
              </a:rPr>
              <a:t>, כאשר </a:t>
            </a:r>
            <a:r>
              <a:rPr lang="en-US" sz="2000" dirty="0" smtClean="0">
                <a:sym typeface="Symbol"/>
              </a:rPr>
              <a:t>z</a:t>
            </a:r>
            <a:r>
              <a:rPr lang="he-IL" sz="2000" dirty="0" smtClean="0">
                <a:sym typeface="Symbol"/>
              </a:rPr>
              <a:t> הוא "תו" כך ש</a:t>
            </a:r>
            <a:r>
              <a:rPr lang="en-US" sz="2000" dirty="0" smtClean="0">
                <a:sym typeface="Symbol"/>
              </a:rPr>
              <a:t>f(z)=f(x)+f(y)</a:t>
            </a:r>
            <a:r>
              <a:rPr lang="he-IL" sz="2000" dirty="0" smtClean="0">
                <a:sym typeface="Symbol"/>
              </a:rPr>
              <a:t>.</a:t>
            </a:r>
            <a:endParaRPr lang="en-US" sz="2000" dirty="0" smtClean="0">
              <a:sym typeface="Symbol"/>
            </a:endParaRPr>
          </a:p>
          <a:p>
            <a:pPr lvl="1" algn="r" rtl="1"/>
            <a:r>
              <a:rPr lang="he-IL" sz="2000" dirty="0" smtClean="0">
                <a:sym typeface="Symbol"/>
              </a:rPr>
              <a:t>אזי העץ </a:t>
            </a:r>
            <a:r>
              <a:rPr lang="en-US" sz="2000" dirty="0" smtClean="0">
                <a:sym typeface="Symbol"/>
              </a:rPr>
              <a:t>T</a:t>
            </a:r>
            <a:r>
              <a:rPr lang="he-IL" sz="2000" dirty="0" smtClean="0">
                <a:sym typeface="Symbol"/>
              </a:rPr>
              <a:t> המתקבל מעץ </a:t>
            </a:r>
            <a:r>
              <a:rPr lang="he-IL" sz="2000" dirty="0" err="1" smtClean="0">
                <a:sym typeface="Symbol"/>
              </a:rPr>
              <a:t>אופטימלי</a:t>
            </a:r>
            <a:r>
              <a:rPr lang="he-IL" sz="2000" dirty="0" smtClean="0">
                <a:sym typeface="Symbol"/>
              </a:rPr>
              <a:t> </a:t>
            </a:r>
            <a:r>
              <a:rPr lang="en-US" sz="2000" dirty="0" smtClean="0">
                <a:sym typeface="Symbol"/>
              </a:rPr>
              <a:t>T’</a:t>
            </a:r>
            <a:r>
              <a:rPr lang="he-IL" sz="2000" dirty="0" smtClean="0">
                <a:sym typeface="Symbol"/>
              </a:rPr>
              <a:t> עבור </a:t>
            </a:r>
            <a:r>
              <a:rPr lang="en-US" sz="2000" dirty="0" smtClean="0">
                <a:sym typeface="Symbol"/>
              </a:rPr>
              <a:t>C’</a:t>
            </a:r>
            <a:r>
              <a:rPr lang="he-IL" sz="2000" dirty="0" smtClean="0">
                <a:sym typeface="Symbol"/>
              </a:rPr>
              <a:t>, כאשר "תולים" על ה"תו" </a:t>
            </a:r>
            <a:r>
              <a:rPr lang="en-US" sz="2000" dirty="0" smtClean="0">
                <a:sym typeface="Symbol"/>
              </a:rPr>
              <a:t>z</a:t>
            </a:r>
            <a:r>
              <a:rPr lang="he-IL" sz="2000" dirty="0" smtClean="0">
                <a:sym typeface="Symbol"/>
              </a:rPr>
              <a:t> בעץ </a:t>
            </a:r>
            <a:r>
              <a:rPr lang="en-US" sz="2000" dirty="0" smtClean="0">
                <a:sym typeface="Symbol"/>
              </a:rPr>
              <a:t>T’</a:t>
            </a:r>
            <a:r>
              <a:rPr lang="he-IL" sz="2000" dirty="0" smtClean="0">
                <a:sym typeface="Symbol"/>
              </a:rPr>
              <a:t> את שני העלים </a:t>
            </a:r>
            <a:r>
              <a:rPr lang="en-US" sz="2000" dirty="0" smtClean="0">
                <a:sym typeface="Symbol"/>
              </a:rPr>
              <a:t>x, y</a:t>
            </a:r>
            <a:r>
              <a:rPr lang="he-IL" sz="2000" dirty="0" smtClean="0">
                <a:sym typeface="Symbol"/>
              </a:rPr>
              <a:t>, הוא </a:t>
            </a:r>
            <a:r>
              <a:rPr lang="he-IL" sz="2000" dirty="0" err="1" smtClean="0">
                <a:sym typeface="Symbol"/>
              </a:rPr>
              <a:t>אופטימלי</a:t>
            </a:r>
            <a:r>
              <a:rPr lang="he-IL" sz="2000" dirty="0" smtClean="0">
                <a:sym typeface="Symbol"/>
              </a:rPr>
              <a:t> עבור </a:t>
            </a:r>
            <a:r>
              <a:rPr lang="en-US" sz="2000" dirty="0" smtClean="0">
                <a:sym typeface="Symbol"/>
              </a:rPr>
              <a:t>C</a:t>
            </a:r>
            <a:r>
              <a:rPr lang="he-IL" sz="2000" dirty="0" smtClean="0">
                <a:sym typeface="Symbol"/>
              </a:rPr>
              <a:t>.</a:t>
            </a:r>
          </a:p>
          <a:p>
            <a:pPr lvl="1" algn="r" rtl="1"/>
            <a:endParaRPr lang="he-IL" sz="2000" dirty="0" smtClean="0">
              <a:sym typeface="Symbol"/>
            </a:endParaRPr>
          </a:p>
          <a:p>
            <a:pPr lvl="1" algn="r" rtl="1"/>
            <a:endParaRPr lang="he-IL" sz="2000" dirty="0" smtClean="0">
              <a:sym typeface="Symbol"/>
            </a:endParaRPr>
          </a:p>
          <a:p>
            <a:pPr lvl="1" algn="r" rtl="1"/>
            <a:endParaRPr lang="he-IL" sz="2000" dirty="0" smtClean="0">
              <a:sym typeface="Symbol"/>
            </a:endParaRPr>
          </a:p>
          <a:p>
            <a:pPr lvl="1" algn="r" rtl="1"/>
            <a:endParaRPr lang="he-IL" sz="2000" dirty="0" smtClean="0">
              <a:sym typeface="Symbol"/>
            </a:endParaRPr>
          </a:p>
          <a:p>
            <a:pPr lvl="1" algn="r" rtl="1"/>
            <a:endParaRPr lang="he-IL" sz="2000" dirty="0" smtClean="0">
              <a:sym typeface="Symbol"/>
            </a:endParaRPr>
          </a:p>
          <a:p>
            <a:pPr lvl="1" algn="r" rtl="1"/>
            <a:endParaRPr lang="he-IL" sz="2000" dirty="0" smtClean="0">
              <a:sym typeface="Symbol"/>
            </a:endParaRPr>
          </a:p>
          <a:p>
            <a:pPr lvl="1" algn="r" rtl="1"/>
            <a:r>
              <a:rPr lang="he-IL" sz="2000" dirty="0" smtClean="0">
                <a:sym typeface="Symbol"/>
              </a:rPr>
              <a:t>נשים לב, כי מתקיים: </a:t>
            </a:r>
            <a:r>
              <a:rPr lang="en-US" sz="2000" dirty="0" smtClean="0">
                <a:sym typeface="Symbol"/>
              </a:rPr>
              <a:t>B(T’)=B(T)-f(x)-f(y)</a:t>
            </a:r>
            <a:endParaRPr lang="he-IL" sz="2000" dirty="0" smtClean="0">
              <a:sym typeface="Symbol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Optimal Substructure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2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428596" y="1428736"/>
            <a:ext cx="8143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r>
              <a:rPr lang="he-IL" sz="2000" dirty="0" smtClean="0">
                <a:sym typeface="Symbol"/>
              </a:rPr>
              <a:t>נראה כי </a:t>
            </a:r>
            <a:r>
              <a:rPr lang="en-US" sz="2000" dirty="0" smtClean="0">
                <a:sym typeface="Symbol"/>
              </a:rPr>
              <a:t>T</a:t>
            </a:r>
            <a:r>
              <a:rPr lang="he-IL" sz="2000" dirty="0" smtClean="0">
                <a:sym typeface="Symbol"/>
              </a:rPr>
              <a:t> </a:t>
            </a:r>
            <a:r>
              <a:rPr lang="he-IL" sz="2000" dirty="0" err="1" smtClean="0">
                <a:sym typeface="Symbol"/>
              </a:rPr>
              <a:t>אופטימלי</a:t>
            </a:r>
            <a:r>
              <a:rPr lang="he-IL" sz="2000" dirty="0" smtClean="0">
                <a:sym typeface="Symbol"/>
              </a:rPr>
              <a:t>.</a:t>
            </a:r>
          </a:p>
          <a:p>
            <a:pPr lvl="1" algn="r" rtl="1"/>
            <a:r>
              <a:rPr lang="he-IL" sz="2000" dirty="0" smtClean="0">
                <a:sym typeface="Symbol"/>
              </a:rPr>
              <a:t>נניח בשלילה שלא, אזי קיים עץ אחר, </a:t>
            </a:r>
            <a:r>
              <a:rPr lang="en-US" sz="2000" dirty="0" smtClean="0">
                <a:sym typeface="Symbol"/>
              </a:rPr>
              <a:t>T’’</a:t>
            </a:r>
            <a:r>
              <a:rPr lang="he-IL" sz="2000" dirty="0" smtClean="0">
                <a:sym typeface="Symbol"/>
              </a:rPr>
              <a:t>, כך ש </a:t>
            </a:r>
            <a:r>
              <a:rPr lang="en-US" sz="2000" dirty="0" smtClean="0">
                <a:sym typeface="Symbol"/>
              </a:rPr>
              <a:t>B(T’’)&lt;B(T)</a:t>
            </a:r>
            <a:r>
              <a:rPr lang="he-IL" sz="2000" dirty="0" smtClean="0">
                <a:sym typeface="Symbol"/>
              </a:rPr>
              <a:t>.</a:t>
            </a:r>
          </a:p>
          <a:p>
            <a:pPr lvl="1" algn="r" rtl="1"/>
            <a:r>
              <a:rPr lang="he-IL" sz="2000" dirty="0" smtClean="0">
                <a:sym typeface="Symbol"/>
              </a:rPr>
              <a:t>ב.ה.כ. </a:t>
            </a:r>
            <a:r>
              <a:rPr lang="en-US" sz="2000" dirty="0" err="1" smtClean="0">
                <a:sym typeface="Symbol"/>
              </a:rPr>
              <a:t>x,y</a:t>
            </a:r>
            <a:r>
              <a:rPr lang="he-IL" sz="2000" dirty="0" smtClean="0">
                <a:sym typeface="Symbol"/>
              </a:rPr>
              <a:t> אחים בעץ </a:t>
            </a:r>
            <a:r>
              <a:rPr lang="en-US" sz="2000" dirty="0" smtClean="0">
                <a:sym typeface="Symbol"/>
              </a:rPr>
              <a:t>T’’</a:t>
            </a:r>
            <a:r>
              <a:rPr lang="he-IL" sz="2000" dirty="0" smtClean="0">
                <a:sym typeface="Symbol"/>
              </a:rPr>
              <a:t> (מדוע?).</a:t>
            </a:r>
          </a:p>
          <a:p>
            <a:pPr lvl="1" algn="r" rtl="1"/>
            <a:r>
              <a:rPr lang="he-IL" sz="2000" dirty="0" smtClean="0">
                <a:sym typeface="Symbol"/>
              </a:rPr>
              <a:t>ניצור עץ חדש, </a:t>
            </a:r>
            <a:r>
              <a:rPr lang="en-US" sz="2000" dirty="0" smtClean="0">
                <a:sym typeface="Symbol"/>
              </a:rPr>
              <a:t>T’’’</a:t>
            </a:r>
            <a:r>
              <a:rPr lang="he-IL" sz="2000" dirty="0" smtClean="0">
                <a:sym typeface="Symbol"/>
              </a:rPr>
              <a:t>, שהוא קוד עבור </a:t>
            </a:r>
            <a:r>
              <a:rPr lang="en-US" sz="2000" dirty="0" smtClean="0">
                <a:sym typeface="Symbol"/>
              </a:rPr>
              <a:t>C’</a:t>
            </a:r>
            <a:r>
              <a:rPr lang="he-IL" sz="2000" dirty="0" smtClean="0">
                <a:sym typeface="Symbol"/>
              </a:rPr>
              <a:t>, שבו נחליף את ההורה המשותף לאחים </a:t>
            </a:r>
            <a:r>
              <a:rPr lang="en-US" sz="2000" dirty="0" err="1" smtClean="0">
                <a:sym typeface="Symbol"/>
              </a:rPr>
              <a:t>x,y</a:t>
            </a:r>
            <a:r>
              <a:rPr lang="he-IL" sz="2000" dirty="0" smtClean="0">
                <a:sym typeface="Symbol"/>
              </a:rPr>
              <a:t> בעלה </a:t>
            </a:r>
            <a:r>
              <a:rPr lang="en-US" sz="2000" dirty="0" smtClean="0">
                <a:sym typeface="Symbol"/>
              </a:rPr>
              <a:t>z</a:t>
            </a:r>
            <a:r>
              <a:rPr lang="he-IL" sz="2000" dirty="0" smtClean="0">
                <a:sym typeface="Symbol"/>
              </a:rPr>
              <a:t>, עם </a:t>
            </a:r>
            <a:r>
              <a:rPr lang="en-US" sz="2000" dirty="0" smtClean="0">
                <a:sym typeface="Symbol"/>
              </a:rPr>
              <a:t>f(z)=f(x)+f(y)</a:t>
            </a:r>
            <a:r>
              <a:rPr lang="he-IL" sz="2000" dirty="0" smtClean="0">
                <a:sym typeface="Symbol"/>
              </a:rPr>
              <a:t>.</a:t>
            </a:r>
          </a:p>
          <a:p>
            <a:pPr lvl="1" algn="r" rtl="1"/>
            <a:r>
              <a:rPr lang="he-IL" sz="2000" dirty="0" smtClean="0">
                <a:sym typeface="Symbol"/>
              </a:rPr>
              <a:t>אזי</a:t>
            </a:r>
          </a:p>
          <a:p>
            <a:pPr lvl="1" algn="l"/>
            <a:r>
              <a:rPr lang="en-US" sz="2000" dirty="0" smtClean="0">
                <a:sym typeface="Symbol"/>
              </a:rPr>
              <a:t>B(T’’’)=B(T’’)-f(x)-f(y)&lt;B(T)-f(x)-f(y)=B(T’)</a:t>
            </a:r>
          </a:p>
          <a:p>
            <a:pPr lvl="1" algn="r" rtl="1"/>
            <a:r>
              <a:rPr lang="he-IL" sz="2000" dirty="0" smtClean="0">
                <a:sym typeface="Symbol"/>
              </a:rPr>
              <a:t>אבל זה בסתירה </a:t>
            </a:r>
            <a:r>
              <a:rPr lang="he-IL" sz="2000" dirty="0" err="1" smtClean="0">
                <a:sym typeface="Symbol"/>
              </a:rPr>
              <a:t>לאופטימליות</a:t>
            </a:r>
            <a:r>
              <a:rPr lang="he-IL" sz="2000" dirty="0" smtClean="0">
                <a:sym typeface="Symbol"/>
              </a:rPr>
              <a:t> של </a:t>
            </a:r>
            <a:r>
              <a:rPr lang="en-US" sz="2000" dirty="0" smtClean="0">
                <a:sym typeface="Symbol"/>
              </a:rPr>
              <a:t>T’</a:t>
            </a:r>
            <a:r>
              <a:rPr lang="he-IL" sz="2000" dirty="0" smtClean="0">
                <a:sym typeface="Symbol"/>
              </a:rPr>
              <a:t>!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214282" y="285728"/>
            <a:ext cx="850112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Optimal Substructure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הוכחה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" name="קבוצה 20"/>
          <p:cNvGrpSpPr/>
          <p:nvPr/>
        </p:nvGrpSpPr>
        <p:grpSpPr>
          <a:xfrm>
            <a:off x="214282" y="4286256"/>
            <a:ext cx="3232303" cy="1882100"/>
            <a:chOff x="285720" y="1571612"/>
            <a:chExt cx="7286676" cy="4214842"/>
          </a:xfrm>
        </p:grpSpPr>
        <p:sp>
          <p:nvSpPr>
            <p:cNvPr id="7" name="מלבן מעוגל 6"/>
            <p:cNvSpPr/>
            <p:nvPr/>
          </p:nvSpPr>
          <p:spPr>
            <a:xfrm>
              <a:off x="714348" y="1571612"/>
              <a:ext cx="3071834" cy="1571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/>
                <a:t>T’’</a:t>
              </a:r>
              <a:endParaRPr lang="en-US" dirty="0"/>
            </a:p>
          </p:txBody>
        </p:sp>
        <p:sp>
          <p:nvSpPr>
            <p:cNvPr id="8" name="מלבן מעוגל 7"/>
            <p:cNvSpPr/>
            <p:nvPr/>
          </p:nvSpPr>
          <p:spPr>
            <a:xfrm>
              <a:off x="4500562" y="1571612"/>
              <a:ext cx="3071834" cy="1571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/>
                <a:t>T’’</a:t>
              </a:r>
              <a:endParaRPr lang="en-US" dirty="0"/>
            </a:p>
          </p:txBody>
        </p:sp>
        <p:sp>
          <p:nvSpPr>
            <p:cNvPr id="10" name="מלבן מעוגל 9"/>
            <p:cNvSpPr/>
            <p:nvPr/>
          </p:nvSpPr>
          <p:spPr>
            <a:xfrm>
              <a:off x="5143504" y="2000240"/>
              <a:ext cx="2428892" cy="11430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/>
                <a:t>T’’’</a:t>
              </a:r>
              <a:endParaRPr lang="en-US" dirty="0"/>
            </a:p>
          </p:txBody>
        </p:sp>
        <p:cxnSp>
          <p:nvCxnSpPr>
            <p:cNvPr id="11" name="מחבר חץ ישר 10"/>
            <p:cNvCxnSpPr>
              <a:stCxn id="7" idx="3"/>
              <a:endCxn id="8" idx="1"/>
            </p:cNvCxnSpPr>
            <p:nvPr/>
          </p:nvCxnSpPr>
          <p:spPr>
            <a:xfrm>
              <a:off x="3786182" y="2357430"/>
              <a:ext cx="71438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חץ ישר 11"/>
            <p:cNvCxnSpPr>
              <a:stCxn id="10" idx="2"/>
            </p:cNvCxnSpPr>
            <p:nvPr/>
          </p:nvCxnSpPr>
          <p:spPr>
            <a:xfrm rot="5400000">
              <a:off x="5822165" y="3679033"/>
              <a:ext cx="107157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מלבן מעוגל 12"/>
            <p:cNvSpPr/>
            <p:nvPr/>
          </p:nvSpPr>
          <p:spPr>
            <a:xfrm>
              <a:off x="4786314" y="4357694"/>
              <a:ext cx="2786082" cy="14287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/>
                <a:t>T’</a:t>
              </a:r>
              <a:endParaRPr lang="en-US" dirty="0"/>
            </a:p>
          </p:txBody>
        </p:sp>
        <p:sp>
          <p:nvSpPr>
            <p:cNvPr id="14" name="מלבן מעוגל 13"/>
            <p:cNvSpPr/>
            <p:nvPr/>
          </p:nvSpPr>
          <p:spPr>
            <a:xfrm>
              <a:off x="285720" y="3786190"/>
              <a:ext cx="3500462" cy="2000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15" name="מחבר חץ ישר 14"/>
            <p:cNvCxnSpPr/>
            <p:nvPr/>
          </p:nvCxnSpPr>
          <p:spPr>
            <a:xfrm rot="10800000">
              <a:off x="3786182" y="5000636"/>
              <a:ext cx="71438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חץ ישר 15"/>
            <p:cNvCxnSpPr>
              <a:stCxn id="14" idx="0"/>
            </p:cNvCxnSpPr>
            <p:nvPr/>
          </p:nvCxnSpPr>
          <p:spPr>
            <a:xfrm rot="16200000" flipV="1">
              <a:off x="1696621" y="3446859"/>
              <a:ext cx="642942" cy="3571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מלבן מעוגל 18"/>
            <p:cNvSpPr/>
            <p:nvPr/>
          </p:nvSpPr>
          <p:spPr>
            <a:xfrm>
              <a:off x="1000100" y="4357694"/>
              <a:ext cx="2786082" cy="14287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/>
                <a:t>T’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2502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3600" dirty="0" smtClean="0">
                <a:latin typeface="+mj-lt"/>
                <a:ea typeface="+mj-ea"/>
                <a:cs typeface="+mj-cs"/>
              </a:rPr>
              <a:t>מתי אסטרטגיה חמדנית תוביל לפתרון </a:t>
            </a:r>
            <a:r>
              <a:rPr lang="he-IL" sz="3600" dirty="0" err="1" smtClean="0">
                <a:latin typeface="+mj-lt"/>
                <a:ea typeface="+mj-ea"/>
                <a:cs typeface="+mj-cs"/>
              </a:rPr>
              <a:t>אופטימלי</a:t>
            </a:r>
            <a:r>
              <a:rPr lang="he-IL" sz="3600" dirty="0" smtClean="0">
                <a:latin typeface="+mj-lt"/>
                <a:ea typeface="+mj-ea"/>
                <a:cs typeface="+mj-cs"/>
              </a:rPr>
              <a:t>?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857224" y="2863990"/>
            <a:ext cx="7858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ctr" rtl="1"/>
            <a:r>
              <a:rPr lang="he-IL" sz="4000" b="1" dirty="0" smtClean="0">
                <a:latin typeface="Times New Roman" pitchFamily="18" charset="0"/>
                <a:cs typeface="Times New Roman" pitchFamily="18" charset="0"/>
              </a:rPr>
              <a:t>תלוי בבעיה!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אסטרטגיה חמדנית- 2 תנאים להצלחה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1571612"/>
            <a:ext cx="82153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r" rtl="1">
              <a:buFont typeface="+mj-lt"/>
              <a:buAutoNum type="arabicPeriod"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תכונת הבחירה החמדנית-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Greedy Choice Property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71550" lvl="1" indent="-514350" algn="r" rtl="1">
              <a:buFont typeface="+mj-lt"/>
              <a:buAutoNum type="arabicPeriod"/>
            </a:pPr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	כדי שה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בחירה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חמדנית 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תוביל לפתרון, צריך שיהיה קיים פתרון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אופטימלי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שמתיישב עם הבחירה החמדנית.</a:t>
            </a:r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r" rtl="1">
              <a:buFont typeface="+mj-lt"/>
              <a:buAutoNum type="arabicPeriod" startAt="2"/>
            </a:pP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תת-מבנה </a:t>
            </a:r>
            <a:r>
              <a:rPr lang="he-IL" sz="2400" b="1" dirty="0" err="1" smtClean="0">
                <a:latin typeface="Times New Roman" pitchFamily="18" charset="0"/>
                <a:cs typeface="Times New Roman" pitchFamily="18" charset="0"/>
              </a:rPr>
              <a:t>אופטימלי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Optimal Substructure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r" rtl="1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כדי ש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פתרון </a:t>
            </a:r>
            <a:r>
              <a:rPr lang="he-IL" sz="2400" b="1" dirty="0" err="1" smtClean="0">
                <a:latin typeface="Times New Roman" pitchFamily="18" charset="0"/>
                <a:cs typeface="Times New Roman" pitchFamily="18" charset="0"/>
              </a:rPr>
              <a:t>אופטימלי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 של תת הבעיה שנותרה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ירכיב את 	הפתרון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האופטימלי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של הבעיה המקורית, צריך שהפתרון 	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האופטימלי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יכיל בתוכו פתרונות </a:t>
            </a:r>
            <a:r>
              <a:rPr lang="he-IL" sz="2400" dirty="0" err="1" smtClean="0">
                <a:latin typeface="Times New Roman" pitchFamily="18" charset="0"/>
                <a:cs typeface="Times New Roman" pitchFamily="18" charset="0"/>
              </a:rPr>
              <a:t>אופטימליים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של תתי 	הבעיות.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לבעיה לא מתאימה 	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71472" y="1321435"/>
            <a:ext cx="8072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הבעיה: </a:t>
            </a:r>
            <a:r>
              <a:rPr lang="he-IL" sz="2400" dirty="0" err="1" smtClean="0">
                <a:cs typeface="+mj-cs"/>
              </a:rPr>
              <a:t>בהנתן</a:t>
            </a:r>
            <a:r>
              <a:rPr lang="he-IL" sz="2400" dirty="0" smtClean="0">
                <a:cs typeface="+mj-cs"/>
              </a:rPr>
              <a:t> עץ, יש להחזיר מסלול מהשורש עד לעלה כלשהו, שבו סכום הקדקודים הוא הגבוה ביותר. (</a:t>
            </a:r>
            <a:r>
              <a:rPr lang="en-US" sz="2400" dirty="0" smtClean="0">
                <a:cs typeface="+mj-cs"/>
              </a:rPr>
              <a:t>Largest Sum</a:t>
            </a:r>
            <a:r>
              <a:rPr lang="he-IL" sz="2400" dirty="0" smtClean="0">
                <a:cs typeface="+mj-cs"/>
              </a:rPr>
              <a:t>)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תכונת הבחירה החמדנית לא מתקיימת.</a:t>
            </a:r>
            <a:endParaRPr lang="en-US" sz="2400" dirty="0">
              <a:cs typeface="+mj-cs"/>
            </a:endParaRPr>
          </a:p>
        </p:txBody>
      </p:sp>
      <p:pic>
        <p:nvPicPr>
          <p:cNvPr id="8" name="תמונה 7" descr="Greedy-search-path-exampl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8856" y="2500306"/>
            <a:ext cx="3831180" cy="229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 bwMode="auto">
          <a:xfrm>
            <a:off x="428596" y="332656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Substructure</a:t>
            </a:r>
            <a:r>
              <a:rPr lang="he-IL" sz="4400" b="1" dirty="0" smtClean="0">
                <a:latin typeface="Times New Roman" pitchFamily="18" charset="0"/>
                <a:cs typeface="Times New Roman" pitchFamily="18" charset="0"/>
              </a:rPr>
              <a:t>- דוגמאות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1865550"/>
            <a:ext cx="82153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Shortest Path</a:t>
            </a:r>
            <a:endParaRPr lang="en-US" sz="1400" b="1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תכונת התת-מבנה האופטימלי מתקיימת.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Longest Path</a:t>
            </a:r>
            <a:endParaRPr lang="he-IL" sz="1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תכונת התת-מבנה האופטימלי </a:t>
            </a:r>
            <a:r>
              <a:rPr lang="he-IL" sz="2400" b="1" dirty="0" smtClean="0">
                <a:latin typeface="Times New Roman" pitchFamily="18" charset="0"/>
                <a:cs typeface="Times New Roman" pitchFamily="18" charset="0"/>
              </a:rPr>
              <a:t>לא</a:t>
            </a:r>
            <a:r>
              <a:rPr lang="he-IL" sz="2400" dirty="0" smtClean="0">
                <a:latin typeface="Times New Roman" pitchFamily="18" charset="0"/>
                <a:cs typeface="Times New Roman" pitchFamily="18" charset="0"/>
              </a:rPr>
              <a:t> מתקיימת.</a:t>
            </a: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 rotWithShape="1">
          <a:blip r:embed="rId2" cstate="print"/>
          <a:srcRect l="4227" t="51551" r="81316" b="31297"/>
          <a:stretch/>
        </p:blipFill>
        <p:spPr>
          <a:xfrm>
            <a:off x="1939243" y="4317414"/>
            <a:ext cx="1410072" cy="1254726"/>
          </a:xfrm>
          <a:prstGeom prst="rect">
            <a:avLst/>
          </a:prstGeom>
        </p:spPr>
      </p:pic>
      <p:pic>
        <p:nvPicPr>
          <p:cNvPr id="48130" name="Picture 2" descr="https://upload.wikimedia.org/wikipedia/commons/thumb/0/03/Shortest_path_optimal_substructure.svg/250px-Shortest_path_optimal_substructure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22347"/>
            <a:ext cx="3024192" cy="16209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07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429288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1- ד"ר אלישבע בנש"ק דוקוב- מכללה אקדמית אשקלון- תשע"ח- סמסטר א'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Choice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he-IL" sz="4400" b="1" dirty="0" smtClean="0">
                <a:latin typeface="Times New Roman" pitchFamily="18" charset="0"/>
                <a:cs typeface="Times New Roman" pitchFamily="18" charset="0"/>
              </a:rPr>
              <a:t>- דוגמאות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500034" y="2143116"/>
            <a:ext cx="82153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-457200" algn="r" rtl="1"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Largest Sum</a:t>
            </a:r>
            <a:endParaRPr lang="he-IL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תכונת הבחירה החמדנית </a:t>
            </a:r>
            <a:r>
              <a:rPr lang="he-IL" sz="2400" b="1" dirty="0">
                <a:latin typeface="Times New Roman" pitchFamily="18" charset="0"/>
                <a:cs typeface="Times New Roman" pitchFamily="18" charset="0"/>
              </a:rPr>
              <a:t>לא</a:t>
            </a:r>
            <a:r>
              <a:rPr lang="he-IL" sz="2400" dirty="0">
                <a:latin typeface="Times New Roman" pitchFamily="18" charset="0"/>
                <a:cs typeface="Times New Roman" pitchFamily="18" charset="0"/>
              </a:rPr>
              <a:t> מתקיימת.</a:t>
            </a:r>
          </a:p>
          <a:p>
            <a:pPr lvl="1" algn="r" rtl="1"/>
            <a:endParaRPr lang="he-IL" sz="2800" dirty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 rtl="1"/>
            <a:endParaRPr lang="he-IL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 rotWithShape="1">
          <a:blip r:embed="rId2" cstate="print"/>
          <a:srcRect l="34497" t="47047" r="38188" b="31297"/>
          <a:stretch/>
        </p:blipFill>
        <p:spPr>
          <a:xfrm>
            <a:off x="1331640" y="2928934"/>
            <a:ext cx="2664296" cy="15841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41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10983</TotalTime>
  <Words>3002</Words>
  <Application>Microsoft Office PowerPoint</Application>
  <PresentationFormat>‫הצגה על המסך (4:3)</PresentationFormat>
  <Paragraphs>616</Paragraphs>
  <Slides>45</Slides>
  <Notes>5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45</vt:i4>
      </vt:variant>
    </vt:vector>
  </HeadingPairs>
  <TitlesOfParts>
    <vt:vector size="47" baseType="lpstr">
      <vt:lpstr>ערכת נושא Office</vt:lpstr>
      <vt:lpstr>Формула</vt:lpstr>
      <vt:lpstr>אלגוריתמים חמדניים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  <vt:lpstr>שקופית 39</vt:lpstr>
      <vt:lpstr>שקופית 40</vt:lpstr>
      <vt:lpstr>שקופית 41</vt:lpstr>
      <vt:lpstr>שקופית 42</vt:lpstr>
      <vt:lpstr>שקופית 43</vt:lpstr>
      <vt:lpstr>שקופית 44</vt:lpstr>
      <vt:lpstr>שקופית 45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User</cp:lastModifiedBy>
  <cp:revision>976</cp:revision>
  <dcterms:created xsi:type="dcterms:W3CDTF">2014-10-06T00:43:48Z</dcterms:created>
  <dcterms:modified xsi:type="dcterms:W3CDTF">2017-11-05T10:16:57Z</dcterms:modified>
</cp:coreProperties>
</file>