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258" r:id="rId5"/>
    <p:sldId id="260" r:id="rId6"/>
    <p:sldId id="294" r:id="rId7"/>
    <p:sldId id="295" r:id="rId8"/>
    <p:sldId id="261" r:id="rId9"/>
    <p:sldId id="296" r:id="rId10"/>
    <p:sldId id="262" r:id="rId11"/>
    <p:sldId id="266" r:id="rId12"/>
    <p:sldId id="263" r:id="rId13"/>
    <p:sldId id="264" r:id="rId14"/>
    <p:sldId id="265" r:id="rId15"/>
    <p:sldId id="297" r:id="rId16"/>
    <p:sldId id="267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91" r:id="rId31"/>
    <p:sldId id="290" r:id="rId32"/>
    <p:sldId id="282" r:id="rId33"/>
    <p:sldId id="292" r:id="rId34"/>
    <p:sldId id="293" r:id="rId35"/>
    <p:sldId id="283" r:id="rId36"/>
    <p:sldId id="284" r:id="rId37"/>
    <p:sldId id="287" r:id="rId38"/>
    <p:sldId id="286" r:id="rId39"/>
    <p:sldId id="285" r:id="rId40"/>
    <p:sldId id="288" r:id="rId41"/>
    <p:sldId id="289" r:id="rId4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A79"/>
    <a:srgbClr val="462300"/>
    <a:srgbClr val="663300"/>
    <a:srgbClr val="008000"/>
    <a:srgbClr val="006800"/>
    <a:srgbClr val="0070C0"/>
    <a:srgbClr val="E2AC00"/>
    <a:srgbClr val="AC7F00"/>
    <a:srgbClr val="CC99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4" autoAdjust="0"/>
    <p:restoredTop sz="94648" autoAdjust="0"/>
  </p:normalViewPr>
  <p:slideViewPr>
    <p:cSldViewPr>
      <p:cViewPr>
        <p:scale>
          <a:sx n="77" d="100"/>
          <a:sy n="77" d="100"/>
        </p:scale>
        <p:origin x="-9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ADD286A-74D8-47C1-89A8-A63261C7B6C1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556AD34-1542-490F-AB3D-D3E5BDE8CB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0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14E110-5492-4E33-A23D-4E86BB5207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19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E4035-24A6-4876-80F5-F9450A17D219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4A4A80-33EB-448C-BF63-87839E2F04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7BC33-5214-4657-AC7A-53D4DA294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ED3CF-EE7B-405E-91C0-AF7070147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4A4A80-33EB-448C-BF63-87839E2F0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1E37A-AF00-47FB-877F-1F7EDBC99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FA693-4D77-4D7E-BA9F-C30AE1B04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E17E3-DA8B-4DFB-85C3-DD7D12CDA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53A50-6391-4F48-8501-2F280C193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4AC6B-65A4-43CA-80A5-9022E8B01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0A85C-7DC2-4ECC-9FDC-6F72E8500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66444-9089-4F42-A460-D694A0662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1E37A-AF00-47FB-877F-1F7EDBC99F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37D03-6F05-4E5F-99BE-AE872C37B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7BC33-5214-4657-AC7A-53D4DA294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ED3CF-EE7B-405E-91C0-AF7070147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FA693-4D77-4D7E-BA9F-C30AE1B04D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E17E3-DA8B-4DFB-85C3-DD7D12CDA7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53A50-6391-4F48-8501-2F280C1938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4AC6B-65A4-43CA-80A5-9022E8B015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0A85C-7DC2-4ECC-9FDC-6F72E8500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66444-9089-4F42-A460-D694A066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37D03-6F05-4E5F-99BE-AE872C37BF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A66A7A0B-07AB-4A30-858D-124A2D8893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r>
              <a:rPr lang="he-IL" dirty="0" smtClean="0"/>
              <a:t>אלגוריתמים 1- מכללה אקדמית אשקלון- </a:t>
            </a:r>
            <a:r>
              <a:rPr lang="he-IL" dirty="0" smtClean="0"/>
              <a:t>סמסטר ג' תשע"ב- טליה- ד"ר אלישבע בנש"ק-</a:t>
            </a:r>
            <a:r>
              <a:rPr lang="he-IL" dirty="0" err="1" smtClean="0"/>
              <a:t>דוקוב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A66A7A0B-07AB-4A30-858D-124A2D88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714356"/>
            <a:ext cx="735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קבוצות זרות (</a:t>
            </a:r>
            <a:r>
              <a:rPr lang="en-US" sz="32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disjoint sets</a:t>
            </a:r>
            <a:r>
              <a:rPr lang="he-IL" sz="60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כותרת משנה 2"/>
          <p:cNvSpPr>
            <a:spLocks noGrp="1"/>
          </p:cNvSpPr>
          <p:nvPr>
            <p:ph type="subTitle" idx="1"/>
          </p:nvPr>
        </p:nvSpPr>
        <p:spPr>
          <a:xfrm>
            <a:off x="1212804" y="6094449"/>
            <a:ext cx="7210485" cy="329451"/>
          </a:xfrm>
        </p:spPr>
        <p:txBody>
          <a:bodyPr/>
          <a:lstStyle/>
          <a:p>
            <a:pPr algn="r" rtl="1"/>
            <a:r>
              <a:rPr lang="he-IL" sz="14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מבוסס על מצגת מה-</a:t>
            </a:r>
            <a:r>
              <a:rPr lang="en-US" sz="1400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moodle</a:t>
            </a:r>
            <a:r>
              <a:rPr lang="he-IL" sz="14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של </a:t>
            </a:r>
            <a:r>
              <a:rPr lang="he-IL" sz="1400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בג"ט</a:t>
            </a:r>
            <a:endParaRPr lang="en-US" dirty="0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A4A80-33EB-448C-BF63-87839E2F0482}" type="slidenum">
              <a:rPr lang="en-US" smtClean="0">
                <a:solidFill>
                  <a:srgbClr val="663300"/>
                </a:solidFill>
              </a:rPr>
              <a:pPr/>
              <a:t>1</a:t>
            </a:fld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10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כותרת 1"/>
          <p:cNvSpPr txBox="1">
            <a:spLocks/>
          </p:cNvSpPr>
          <p:nvPr/>
        </p:nvSpPr>
        <p:spPr bwMode="auto">
          <a:xfrm>
            <a:off x="1212804" y="2187559"/>
            <a:ext cx="5294385" cy="237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●"/>
              <a:tabLst/>
              <a:defRPr/>
            </a:pPr>
            <a:r>
              <a:rPr kumimoji="0" lang="he-IL" sz="24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נכיר מבני נתונים לניהול אוסף של קבוצות דינמיות</a:t>
            </a:r>
            <a:r>
              <a:rPr kumimoji="0" lang="he-IL" sz="2400" b="1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זרות</a:t>
            </a:r>
            <a:r>
              <a:rPr kumimoji="0" lang="he-IL" sz="24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*</a:t>
            </a:r>
            <a:r>
              <a:rPr kumimoji="0" lang="he-IL" sz="24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.</a:t>
            </a:r>
            <a:endParaRPr kumimoji="0" lang="en-US" sz="240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●"/>
              <a:tabLst/>
              <a:defRPr/>
            </a:pPr>
            <a:endParaRPr kumimoji="0" lang="he-IL" sz="240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●"/>
              <a:tabLst/>
              <a:defRPr/>
            </a:pPr>
            <a:r>
              <a:rPr lang="he-IL" sz="24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על הדרך, נכיר שיטה חדשה לניתוח זמנים- ניתוח </a:t>
            </a:r>
            <a:r>
              <a:rPr lang="he-IL" sz="2400" b="1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משוערך</a:t>
            </a:r>
            <a:r>
              <a:rPr lang="he-IL" sz="24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- </a:t>
            </a:r>
            <a:r>
              <a:rPr lang="en-US" sz="24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amortized analysis</a:t>
            </a:r>
            <a:r>
              <a:rPr lang="he-IL" sz="24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.</a:t>
            </a:r>
            <a:endParaRPr kumimoji="0" lang="he-IL" sz="240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3726" y="5181624"/>
            <a:ext cx="4929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1">
              <a:defRPr/>
            </a:pPr>
            <a:r>
              <a:rPr lang="he-IL" sz="1600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he-IL" sz="16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תזכורת: שתי קבוצות הן </a:t>
            </a:r>
            <a:r>
              <a:rPr lang="he-IL" sz="1600" b="1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זרות</a:t>
            </a:r>
            <a:r>
              <a:rPr lang="he-IL" sz="16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אם אין להן אף איבר משותף.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יישום- גרפים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10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76291" y="2479662"/>
            <a:ext cx="55864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>
                <a:solidFill>
                  <a:srgbClr val="663300"/>
                </a:solidFill>
              </a:rPr>
              <a:t>הוספת קדקוד </a:t>
            </a:r>
            <a:r>
              <a:rPr lang="en-US" dirty="0" smtClean="0">
                <a:solidFill>
                  <a:srgbClr val="663300"/>
                </a:solidFill>
              </a:rPr>
              <a:t>v</a:t>
            </a:r>
            <a:r>
              <a:rPr lang="he-IL" dirty="0" smtClean="0">
                <a:solidFill>
                  <a:srgbClr val="663300"/>
                </a:solidFill>
              </a:rPr>
              <a:t> לגרף, מוסיפה קבוצה </a:t>
            </a:r>
            <a:r>
              <a:rPr lang="en-US" dirty="0" smtClean="0">
                <a:solidFill>
                  <a:srgbClr val="663300"/>
                </a:solidFill>
              </a:rPr>
              <a:t>{v}</a:t>
            </a:r>
            <a:r>
              <a:rPr lang="he-IL" dirty="0" smtClean="0">
                <a:solidFill>
                  <a:srgbClr val="663300"/>
                </a:solidFill>
              </a:rPr>
              <a:t> לאוסף הקבוצות:</a:t>
            </a:r>
            <a:endParaRPr lang="en-US" dirty="0" smtClean="0">
              <a:solidFill>
                <a:srgbClr val="663300"/>
              </a:solidFill>
            </a:endParaRPr>
          </a:p>
          <a:p>
            <a:pPr rtl="1"/>
            <a:r>
              <a:rPr lang="en-US" dirty="0" smtClean="0">
                <a:solidFill>
                  <a:srgbClr val="663300"/>
                </a:solidFill>
              </a:rPr>
              <a:t>		</a:t>
            </a:r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Make-Set(v)</a:t>
            </a:r>
          </a:p>
          <a:p>
            <a:pPr rtl="1"/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dirty="0" smtClean="0">
                <a:solidFill>
                  <a:srgbClr val="663300"/>
                </a:solidFill>
              </a:rPr>
              <a:t>הוספת צלע </a:t>
            </a:r>
            <a:r>
              <a:rPr lang="en-US" dirty="0" smtClean="0">
                <a:solidFill>
                  <a:srgbClr val="663300"/>
                </a:solidFill>
              </a:rPr>
              <a:t>e</a:t>
            </a:r>
            <a:r>
              <a:rPr lang="he-IL" dirty="0" smtClean="0">
                <a:solidFill>
                  <a:srgbClr val="663300"/>
                </a:solidFill>
              </a:rPr>
              <a:t> בין שני קדקודים </a:t>
            </a:r>
            <a:r>
              <a:rPr lang="en-US" dirty="0" smtClean="0">
                <a:solidFill>
                  <a:srgbClr val="663300"/>
                </a:solidFill>
              </a:rPr>
              <a:t>u</a:t>
            </a:r>
            <a:r>
              <a:rPr lang="he-IL" dirty="0" smtClean="0">
                <a:solidFill>
                  <a:srgbClr val="663300"/>
                </a:solidFill>
              </a:rPr>
              <a:t> ו-</a:t>
            </a:r>
            <a:r>
              <a:rPr lang="en-US" dirty="0" smtClean="0">
                <a:solidFill>
                  <a:srgbClr val="663300"/>
                </a:solidFill>
              </a:rPr>
              <a:t>v</a:t>
            </a:r>
            <a:r>
              <a:rPr lang="he-IL" dirty="0" smtClean="0">
                <a:solidFill>
                  <a:srgbClr val="663300"/>
                </a:solidFill>
              </a:rPr>
              <a:t> אשר אינם באותו רכיב קשירות, מאחדת את הקבוצות שלהם:</a:t>
            </a:r>
            <a:endParaRPr lang="en-US" dirty="0" smtClean="0">
              <a:solidFill>
                <a:srgbClr val="663300"/>
              </a:solidFill>
            </a:endParaRPr>
          </a:p>
          <a:p>
            <a:pPr rtl="1"/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Union(</a:t>
            </a:r>
            <a:r>
              <a:rPr lang="en-US" b="1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he-IL" b="1" dirty="0" smtClean="0">
              <a:solidFill>
                <a:srgbClr val="006800"/>
              </a:solidFill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(אם הם כבר באותו רכיב קשירות, הוספת הצלע אינה משנה את הקבוצות)</a:t>
            </a:r>
            <a:endParaRPr lang="en-US" dirty="0" smtClean="0">
              <a:solidFill>
                <a:srgbClr val="663300"/>
              </a:solidFill>
            </a:endParaRPr>
          </a:p>
          <a:p>
            <a:pPr rtl="1"/>
            <a:endParaRPr lang="en-US" dirty="0" smtClean="0">
              <a:solidFill>
                <a:srgbClr val="663300"/>
              </a:solidFill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dirty="0" smtClean="0">
                <a:solidFill>
                  <a:srgbClr val="663300"/>
                </a:solidFill>
              </a:rPr>
              <a:t>בדיקה האם שני קדקודים </a:t>
            </a:r>
            <a:r>
              <a:rPr lang="en-US" dirty="0" smtClean="0">
                <a:solidFill>
                  <a:srgbClr val="663300"/>
                </a:solidFill>
              </a:rPr>
              <a:t>u</a:t>
            </a:r>
            <a:r>
              <a:rPr lang="he-IL" dirty="0" smtClean="0">
                <a:solidFill>
                  <a:srgbClr val="663300"/>
                </a:solidFill>
              </a:rPr>
              <a:t> ו-</a:t>
            </a:r>
            <a:r>
              <a:rPr lang="en-US" dirty="0" smtClean="0">
                <a:solidFill>
                  <a:srgbClr val="663300"/>
                </a:solidFill>
              </a:rPr>
              <a:t>v</a:t>
            </a:r>
            <a:r>
              <a:rPr lang="he-IL" dirty="0" smtClean="0">
                <a:solidFill>
                  <a:srgbClr val="663300"/>
                </a:solidFill>
              </a:rPr>
              <a:t> נמצאים באותו רכיב קשירות:</a:t>
            </a:r>
            <a:endParaRPr lang="en-US" dirty="0" smtClean="0">
              <a:solidFill>
                <a:srgbClr val="663300"/>
              </a:solidFill>
            </a:endParaRPr>
          </a:p>
          <a:p>
            <a:pPr rtl="1"/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Find-Set(u)=Find-Set(v)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76610" y="1822428"/>
            <a:ext cx="478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שינויים בגרף משנים את הקבוצות הזרות:</a:t>
            </a:r>
            <a:endParaRPr 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דוגמא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11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993726" y="3502026"/>
            <a:ext cx="5586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אחרי פעולת </a:t>
            </a:r>
            <a:r>
              <a:rPr lang="en-US" dirty="0" smtClean="0">
                <a:solidFill>
                  <a:srgbClr val="663300"/>
                </a:solidFill>
              </a:rPr>
              <a:t>Make-Set</a:t>
            </a:r>
            <a:r>
              <a:rPr lang="he-IL" dirty="0" smtClean="0">
                <a:solidFill>
                  <a:srgbClr val="663300"/>
                </a:solidFill>
              </a:rPr>
              <a:t> עבור כל אחד מהקדקודים, הקבוצות הקיימות במבנה הנתונים הן:</a:t>
            </a:r>
            <a:endParaRPr lang="en-US" dirty="0" smtClean="0">
              <a:solidFill>
                <a:srgbClr val="663300"/>
              </a:solidFill>
            </a:endParaRP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rtl="1"/>
            <a:r>
              <a:rPr lang="en-US" dirty="0" smtClean="0">
                <a:solidFill>
                  <a:srgbClr val="663300"/>
                </a:solidFill>
              </a:rPr>
              <a:t>{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663300"/>
                </a:solidFill>
              </a:rPr>
              <a:t>}  {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663300"/>
                </a:solidFill>
              </a:rPr>
              <a:t>}  {</a:t>
            </a:r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663300"/>
                </a:solidFill>
              </a:rPr>
              <a:t>}  {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663300"/>
                </a:solidFill>
              </a:rPr>
              <a:t>}  {</a:t>
            </a:r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663300"/>
                </a:solidFill>
              </a:rPr>
              <a:t>}  {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663300"/>
                </a:solidFill>
              </a:rPr>
              <a:t>}  {</a:t>
            </a:r>
            <a:r>
              <a:rPr lang="en-US" dirty="0" smtClean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rgbClr val="663300"/>
                </a:solidFill>
              </a:rPr>
              <a:t>}  {</a:t>
            </a:r>
            <a:r>
              <a:rPr lang="en-US" dirty="0" smtClean="0">
                <a:solidFill>
                  <a:srgbClr val="0070C0"/>
                </a:solidFill>
              </a:rPr>
              <a:t>h</a:t>
            </a:r>
            <a:r>
              <a:rPr lang="en-US" dirty="0" smtClean="0">
                <a:solidFill>
                  <a:srgbClr val="663300"/>
                </a:solidFill>
              </a:rPr>
              <a:t>}  {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663300"/>
                </a:solidFill>
              </a:rPr>
              <a:t>}  {</a:t>
            </a:r>
            <a:r>
              <a:rPr lang="en-US" dirty="0" smtClean="0">
                <a:solidFill>
                  <a:srgbClr val="0070C0"/>
                </a:solidFill>
              </a:rPr>
              <a:t>j</a:t>
            </a:r>
            <a:r>
              <a:rPr lang="en-US" dirty="0" smtClean="0">
                <a:solidFill>
                  <a:srgbClr val="663300"/>
                </a:solidFill>
              </a:rPr>
              <a:t>}</a:t>
            </a:r>
          </a:p>
          <a:p>
            <a:pPr rtl="1"/>
            <a:endParaRPr lang="en-US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נראה איך משתנה מבנה נתונים זה, כאשר מוסיפים צלעות, אחת </a:t>
            </a:r>
            <a:r>
              <a:rPr lang="he-IL" dirty="0" err="1" smtClean="0">
                <a:solidFill>
                  <a:srgbClr val="663300"/>
                </a:solidFill>
              </a:rPr>
              <a:t>אחת</a:t>
            </a:r>
            <a:r>
              <a:rPr lang="he-IL" dirty="0" smtClean="0">
                <a:solidFill>
                  <a:srgbClr val="663300"/>
                </a:solidFill>
              </a:rPr>
              <a:t>....</a:t>
            </a:r>
          </a:p>
        </p:txBody>
      </p:sp>
      <p:grpSp>
        <p:nvGrpSpPr>
          <p:cNvPr id="51" name="קבוצה 50"/>
          <p:cNvGrpSpPr/>
          <p:nvPr/>
        </p:nvGrpSpPr>
        <p:grpSpPr>
          <a:xfrm>
            <a:off x="1943064" y="1347759"/>
            <a:ext cx="4418073" cy="1168416"/>
            <a:chOff x="1943064" y="1347759"/>
            <a:chExt cx="4418073" cy="1168416"/>
          </a:xfrm>
          <a:solidFill>
            <a:srgbClr val="008000">
              <a:alpha val="20000"/>
            </a:srgbClr>
          </a:solidFill>
        </p:grpSpPr>
        <p:grpSp>
          <p:nvGrpSpPr>
            <p:cNvPr id="32" name="קבוצה 31"/>
            <p:cNvGrpSpPr/>
            <p:nvPr/>
          </p:nvGrpSpPr>
          <p:grpSpPr>
            <a:xfrm>
              <a:off x="1943064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9" name="אליפסה 8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אליפסה 10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אליפסה 11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אליפסה 12"/>
              <p:cNvSpPr/>
              <p:nvPr/>
            </p:nvSpPr>
            <p:spPr>
              <a:xfrm>
                <a:off x="2819376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מחבר ישר 20"/>
              <p:cNvCxnSpPr>
                <a:stCxn id="9" idx="6"/>
                <a:endCxn id="11" idx="2"/>
              </p:cNvCxnSpPr>
              <p:nvPr/>
            </p:nvCxnSpPr>
            <p:spPr>
              <a:xfrm>
                <a:off x="2344707" y="1548581"/>
                <a:ext cx="474669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מחבר ישר 22"/>
              <p:cNvCxnSpPr>
                <a:stCxn id="9" idx="4"/>
                <a:endCxn id="12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מחבר ישר 24"/>
              <p:cNvCxnSpPr>
                <a:stCxn id="12" idx="7"/>
                <a:endCxn id="11" idx="3"/>
              </p:cNvCxnSpPr>
              <p:nvPr/>
            </p:nvCxnSpPr>
            <p:spPr>
              <a:xfrm rot="5400000" flipH="1" flipV="1">
                <a:off x="2340657" y="1635814"/>
                <a:ext cx="482768" cy="592307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>
                <a:stCxn id="11" idx="4"/>
                <a:endCxn id="13" idx="0"/>
              </p:cNvCxnSpPr>
              <p:nvPr/>
            </p:nvCxnSpPr>
            <p:spPr>
              <a:xfrm rot="5400000">
                <a:off x="2837633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קבוצה 32"/>
            <p:cNvGrpSpPr/>
            <p:nvPr/>
          </p:nvGrpSpPr>
          <p:grpSpPr>
            <a:xfrm>
              <a:off x="3513123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34" name="אליפסה 33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אליפסה 34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אליפסה 35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8" name="מחבר ישר 37"/>
              <p:cNvCxnSpPr>
                <a:stCxn id="34" idx="6"/>
                <a:endCxn id="35" idx="2"/>
              </p:cNvCxnSpPr>
              <p:nvPr/>
            </p:nvCxnSpPr>
            <p:spPr>
              <a:xfrm>
                <a:off x="2344707" y="1548581"/>
                <a:ext cx="474669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ישר 38"/>
              <p:cNvCxnSpPr>
                <a:stCxn id="34" idx="4"/>
                <a:endCxn id="36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קבוצה 41"/>
            <p:cNvGrpSpPr/>
            <p:nvPr/>
          </p:nvGrpSpPr>
          <p:grpSpPr>
            <a:xfrm>
              <a:off x="5083182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43" name="אליפסה 42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h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אליפסה 43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j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אליפסה 44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8" name="מחבר ישר 47"/>
              <p:cNvCxnSpPr>
                <a:stCxn id="43" idx="4"/>
                <a:endCxn id="45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דוגמא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12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943064" y="1347759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2819376" y="1347759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943064" y="2114532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2819376" y="2114532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מחבר ישר 20"/>
          <p:cNvCxnSpPr>
            <a:stCxn id="9" idx="6"/>
            <a:endCxn id="11" idx="2"/>
          </p:cNvCxnSpPr>
          <p:nvPr/>
        </p:nvCxnSpPr>
        <p:spPr>
          <a:xfrm>
            <a:off x="2344707" y="1548581"/>
            <a:ext cx="474669" cy="1588"/>
          </a:xfrm>
          <a:prstGeom prst="line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/>
          <p:cNvCxnSpPr>
            <a:stCxn id="9" idx="4"/>
            <a:endCxn id="12" idx="0"/>
          </p:cNvCxnSpPr>
          <p:nvPr/>
        </p:nvCxnSpPr>
        <p:spPr>
          <a:xfrm rot="5400000">
            <a:off x="1961321" y="1931967"/>
            <a:ext cx="365130" cy="1588"/>
          </a:xfrm>
          <a:prstGeom prst="line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/>
          <p:cNvCxnSpPr>
            <a:stCxn id="12" idx="7"/>
            <a:endCxn id="11" idx="3"/>
          </p:cNvCxnSpPr>
          <p:nvPr/>
        </p:nvCxnSpPr>
        <p:spPr>
          <a:xfrm rot="5400000" flipH="1" flipV="1">
            <a:off x="2340657" y="1635814"/>
            <a:ext cx="482768" cy="592307"/>
          </a:xfrm>
          <a:prstGeom prst="line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>
            <a:stCxn id="11" idx="4"/>
            <a:endCxn id="13" idx="0"/>
          </p:cNvCxnSpPr>
          <p:nvPr/>
        </p:nvCxnSpPr>
        <p:spPr>
          <a:xfrm rot="5400000">
            <a:off x="2837633" y="1931967"/>
            <a:ext cx="365130" cy="1588"/>
          </a:xfrm>
          <a:prstGeom prst="line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אליפסה 33"/>
          <p:cNvSpPr/>
          <p:nvPr/>
        </p:nvSpPr>
        <p:spPr>
          <a:xfrm>
            <a:off x="3513123" y="1347759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אליפסה 34"/>
          <p:cNvSpPr/>
          <p:nvPr/>
        </p:nvSpPr>
        <p:spPr>
          <a:xfrm>
            <a:off x="4389435" y="1347759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אליפסה 35"/>
          <p:cNvSpPr/>
          <p:nvPr/>
        </p:nvSpPr>
        <p:spPr>
          <a:xfrm>
            <a:off x="3513123" y="2114532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מחבר ישר 37"/>
          <p:cNvCxnSpPr>
            <a:stCxn id="34" idx="6"/>
            <a:endCxn id="35" idx="2"/>
          </p:cNvCxnSpPr>
          <p:nvPr/>
        </p:nvCxnSpPr>
        <p:spPr>
          <a:xfrm>
            <a:off x="3914766" y="1548581"/>
            <a:ext cx="474669" cy="1588"/>
          </a:xfrm>
          <a:prstGeom prst="line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34" idx="4"/>
            <a:endCxn id="36" idx="0"/>
          </p:cNvCxnSpPr>
          <p:nvPr/>
        </p:nvCxnSpPr>
        <p:spPr>
          <a:xfrm rot="5400000">
            <a:off x="3531380" y="1931967"/>
            <a:ext cx="365130" cy="1588"/>
          </a:xfrm>
          <a:prstGeom prst="line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אליפסה 42"/>
          <p:cNvSpPr/>
          <p:nvPr/>
        </p:nvSpPr>
        <p:spPr>
          <a:xfrm>
            <a:off x="5083182" y="1347759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h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אליפסה 43"/>
          <p:cNvSpPr/>
          <p:nvPr/>
        </p:nvSpPr>
        <p:spPr>
          <a:xfrm>
            <a:off x="5959494" y="1347759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j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אליפסה 44"/>
          <p:cNvSpPr/>
          <p:nvPr/>
        </p:nvSpPr>
        <p:spPr>
          <a:xfrm>
            <a:off x="5083182" y="2114532"/>
            <a:ext cx="401643" cy="401643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מחבר ישר 47"/>
          <p:cNvCxnSpPr>
            <a:stCxn id="43" idx="4"/>
            <a:endCxn id="45" idx="0"/>
          </p:cNvCxnSpPr>
          <p:nvPr/>
        </p:nvCxnSpPr>
        <p:spPr>
          <a:xfrm rot="5400000">
            <a:off x="5101439" y="1931967"/>
            <a:ext cx="365130" cy="1588"/>
          </a:xfrm>
          <a:prstGeom prst="line">
            <a:avLst/>
          </a:prstGeom>
          <a:solidFill>
            <a:srgbClr val="008000">
              <a:alpha val="20000"/>
            </a:srgbClr>
          </a:solidFill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0" name="AutoShape 4"/>
          <p:cNvSpPr>
            <a:spLocks noChangeAspect="1" noChangeArrowheads="1" noTextEdit="1"/>
          </p:cNvSpPr>
          <p:nvPr/>
        </p:nvSpPr>
        <p:spPr bwMode="auto">
          <a:xfrm>
            <a:off x="957263" y="2844800"/>
            <a:ext cx="57721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132388" y="2946400"/>
            <a:ext cx="9525" cy="33528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060451" y="3322638"/>
            <a:ext cx="55626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1065213" y="2946400"/>
            <a:ext cx="9525" cy="33528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618288" y="2946400"/>
            <a:ext cx="9525" cy="33528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1060451" y="2951163"/>
            <a:ext cx="55626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3622662" y="3011488"/>
            <a:ext cx="14427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800" b="1" i="0" u="none" strike="noStrike" cap="none" normalizeH="0" baseline="0" dirty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הקבוצות הזרות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5327651" y="3011488"/>
            <a:ext cx="12086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800" b="1" i="0" u="none" strike="noStrike" cap="none" normalizeH="0" baseline="0" dirty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צלע שהסופה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1162051" y="3390900"/>
            <a:ext cx="180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238251" y="3390900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1362076" y="3390900"/>
            <a:ext cx="381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 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1638301" y="3390900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1762126" y="3390900"/>
            <a:ext cx="381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 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038351" y="3390900"/>
            <a:ext cx="219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2152651" y="3390900"/>
            <a:ext cx="381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 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2438401" y="3390900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2562226" y="3390900"/>
            <a:ext cx="381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 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2838451" y="3390900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2962276" y="3390900"/>
            <a:ext cx="381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 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3248026" y="3390900"/>
            <a:ext cx="171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3314701" y="3390900"/>
            <a:ext cx="381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 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3590926" y="3390900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3714751" y="3390900"/>
            <a:ext cx="381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 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4000501" y="3390900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4124326" y="3390900"/>
            <a:ext cx="381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 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4400551" y="3390900"/>
            <a:ext cx="152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4448176" y="3390900"/>
            <a:ext cx="381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  {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4733926" y="3390900"/>
            <a:ext cx="152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j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781551" y="3390900"/>
            <a:ext cx="180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060451" y="3694113"/>
            <a:ext cx="55626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9" name="קבוצה 208"/>
          <p:cNvGrpSpPr/>
          <p:nvPr/>
        </p:nvGrpSpPr>
        <p:grpSpPr>
          <a:xfrm>
            <a:off x="1162051" y="3762375"/>
            <a:ext cx="3581400" cy="314325"/>
            <a:chOff x="1162051" y="3762375"/>
            <a:chExt cx="3581400" cy="314325"/>
          </a:xfrm>
        </p:grpSpPr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1162051" y="3762375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{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19" name="Rectangle 43"/>
            <p:cNvSpPr>
              <a:spLocks noChangeArrowheads="1"/>
            </p:cNvSpPr>
            <p:nvPr/>
          </p:nvSpPr>
          <p:spPr bwMode="auto">
            <a:xfrm>
              <a:off x="1238251" y="3762375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0" name="Rectangle 44"/>
            <p:cNvSpPr>
              <a:spLocks noChangeArrowheads="1"/>
            </p:cNvSpPr>
            <p:nvPr/>
          </p:nvSpPr>
          <p:spPr bwMode="auto">
            <a:xfrm>
              <a:off x="1362076" y="37623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1" name="Rectangle 45"/>
            <p:cNvSpPr>
              <a:spLocks noChangeArrowheads="1"/>
            </p:cNvSpPr>
            <p:nvPr/>
          </p:nvSpPr>
          <p:spPr bwMode="auto">
            <a:xfrm>
              <a:off x="1638301" y="3762375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1762126" y="3762375"/>
              <a:ext cx="2952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3" name="Rectangle 47"/>
            <p:cNvSpPr>
              <a:spLocks noChangeArrowheads="1"/>
            </p:cNvSpPr>
            <p:nvPr/>
          </p:nvSpPr>
          <p:spPr bwMode="auto">
            <a:xfrm>
              <a:off x="1952626" y="3762375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2152651" y="3762375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2228851" y="3762375"/>
              <a:ext cx="2190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6" name="Rectangle 50"/>
            <p:cNvSpPr>
              <a:spLocks noChangeArrowheads="1"/>
            </p:cNvSpPr>
            <p:nvPr/>
          </p:nvSpPr>
          <p:spPr bwMode="auto">
            <a:xfrm>
              <a:off x="2343151" y="37623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7" name="Rectangle 51"/>
            <p:cNvSpPr>
              <a:spLocks noChangeArrowheads="1"/>
            </p:cNvSpPr>
            <p:nvPr/>
          </p:nvSpPr>
          <p:spPr bwMode="auto">
            <a:xfrm>
              <a:off x="2628901" y="3762375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8" name="Rectangle 52"/>
            <p:cNvSpPr>
              <a:spLocks noChangeArrowheads="1"/>
            </p:cNvSpPr>
            <p:nvPr/>
          </p:nvSpPr>
          <p:spPr bwMode="auto">
            <a:xfrm>
              <a:off x="2752726" y="37623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9" name="Rectangle 53"/>
            <p:cNvSpPr>
              <a:spLocks noChangeArrowheads="1"/>
            </p:cNvSpPr>
            <p:nvPr/>
          </p:nvSpPr>
          <p:spPr bwMode="auto">
            <a:xfrm>
              <a:off x="3028951" y="3762375"/>
              <a:ext cx="1714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0" name="Rectangle 54"/>
            <p:cNvSpPr>
              <a:spLocks noChangeArrowheads="1"/>
            </p:cNvSpPr>
            <p:nvPr/>
          </p:nvSpPr>
          <p:spPr bwMode="auto">
            <a:xfrm>
              <a:off x="3095626" y="37623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1" name="Rectangle 55"/>
            <p:cNvSpPr>
              <a:spLocks noChangeArrowheads="1"/>
            </p:cNvSpPr>
            <p:nvPr/>
          </p:nvSpPr>
          <p:spPr bwMode="auto">
            <a:xfrm>
              <a:off x="3371851" y="3762375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2" name="Rectangle 56"/>
            <p:cNvSpPr>
              <a:spLocks noChangeArrowheads="1"/>
            </p:cNvSpPr>
            <p:nvPr/>
          </p:nvSpPr>
          <p:spPr bwMode="auto">
            <a:xfrm>
              <a:off x="3495676" y="37623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3781426" y="3762375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4" name="Rectangle 58"/>
            <p:cNvSpPr>
              <a:spLocks noChangeArrowheads="1"/>
            </p:cNvSpPr>
            <p:nvPr/>
          </p:nvSpPr>
          <p:spPr bwMode="auto">
            <a:xfrm>
              <a:off x="3905251" y="37623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5" name="Rectangle 59"/>
            <p:cNvSpPr>
              <a:spLocks noChangeArrowheads="1"/>
            </p:cNvSpPr>
            <p:nvPr/>
          </p:nvSpPr>
          <p:spPr bwMode="auto">
            <a:xfrm>
              <a:off x="4191001" y="3762375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6" name="Rectangle 60"/>
            <p:cNvSpPr>
              <a:spLocks noChangeArrowheads="1"/>
            </p:cNvSpPr>
            <p:nvPr/>
          </p:nvSpPr>
          <p:spPr bwMode="auto">
            <a:xfrm>
              <a:off x="4238626" y="37623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7" name="Rectangle 61"/>
            <p:cNvSpPr>
              <a:spLocks noChangeArrowheads="1"/>
            </p:cNvSpPr>
            <p:nvPr/>
          </p:nvSpPr>
          <p:spPr bwMode="auto">
            <a:xfrm>
              <a:off x="4514851" y="3762375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38" name="Rectangle 62"/>
            <p:cNvSpPr>
              <a:spLocks noChangeArrowheads="1"/>
            </p:cNvSpPr>
            <p:nvPr/>
          </p:nvSpPr>
          <p:spPr bwMode="auto">
            <a:xfrm>
              <a:off x="4562476" y="3762375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2" name="קבוצה 201"/>
          <p:cNvGrpSpPr/>
          <p:nvPr/>
        </p:nvGrpSpPr>
        <p:grpSpPr>
          <a:xfrm>
            <a:off x="1060451" y="3752850"/>
            <a:ext cx="5581650" cy="323850"/>
            <a:chOff x="1060451" y="3752850"/>
            <a:chExt cx="5581650" cy="323850"/>
          </a:xfrm>
        </p:grpSpPr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1060451" y="4065588"/>
              <a:ext cx="5562600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9" name="Rectangle 63"/>
            <p:cNvSpPr>
              <a:spLocks noChangeArrowheads="1"/>
            </p:cNvSpPr>
            <p:nvPr/>
          </p:nvSpPr>
          <p:spPr bwMode="auto">
            <a:xfrm>
              <a:off x="6032501" y="3752850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0" name="Rectangle 64"/>
            <p:cNvSpPr>
              <a:spLocks noChangeArrowheads="1"/>
            </p:cNvSpPr>
            <p:nvPr/>
          </p:nvSpPr>
          <p:spPr bwMode="auto">
            <a:xfrm>
              <a:off x="6108701" y="3752850"/>
              <a:ext cx="4476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b,d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6461126" y="3752850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2" name="קבוצה 211"/>
          <p:cNvGrpSpPr/>
          <p:nvPr/>
        </p:nvGrpSpPr>
        <p:grpSpPr>
          <a:xfrm>
            <a:off x="1162051" y="4133850"/>
            <a:ext cx="3371850" cy="314325"/>
            <a:chOff x="1162051" y="4133850"/>
            <a:chExt cx="3371850" cy="314325"/>
          </a:xfrm>
        </p:grpSpPr>
        <p:sp>
          <p:nvSpPr>
            <p:cNvPr id="50242" name="Rectangle 66"/>
            <p:cNvSpPr>
              <a:spLocks noChangeArrowheads="1"/>
            </p:cNvSpPr>
            <p:nvPr/>
          </p:nvSpPr>
          <p:spPr bwMode="auto">
            <a:xfrm>
              <a:off x="1162051" y="413385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3" name="Rectangle 67"/>
            <p:cNvSpPr>
              <a:spLocks noChangeArrowheads="1"/>
            </p:cNvSpPr>
            <p:nvPr/>
          </p:nvSpPr>
          <p:spPr bwMode="auto">
            <a:xfrm>
              <a:off x="1238251" y="413385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4" name="Rectangle 68"/>
            <p:cNvSpPr>
              <a:spLocks noChangeArrowheads="1"/>
            </p:cNvSpPr>
            <p:nvPr/>
          </p:nvSpPr>
          <p:spPr bwMode="auto">
            <a:xfrm>
              <a:off x="1362076" y="413385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5" name="Rectangle 69"/>
            <p:cNvSpPr>
              <a:spLocks noChangeArrowheads="1"/>
            </p:cNvSpPr>
            <p:nvPr/>
          </p:nvSpPr>
          <p:spPr bwMode="auto">
            <a:xfrm>
              <a:off x="1638301" y="413385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6" name="Rectangle 70"/>
            <p:cNvSpPr>
              <a:spLocks noChangeArrowheads="1"/>
            </p:cNvSpPr>
            <p:nvPr/>
          </p:nvSpPr>
          <p:spPr bwMode="auto">
            <a:xfrm>
              <a:off x="1762126" y="4133850"/>
              <a:ext cx="2952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7" name="Rectangle 71"/>
            <p:cNvSpPr>
              <a:spLocks noChangeArrowheads="1"/>
            </p:cNvSpPr>
            <p:nvPr/>
          </p:nvSpPr>
          <p:spPr bwMode="auto">
            <a:xfrm>
              <a:off x="1952626" y="413385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2152651" y="413385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228851" y="4133850"/>
              <a:ext cx="2190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0" name="Rectangle 74"/>
            <p:cNvSpPr>
              <a:spLocks noChangeArrowheads="1"/>
            </p:cNvSpPr>
            <p:nvPr/>
          </p:nvSpPr>
          <p:spPr bwMode="auto">
            <a:xfrm>
              <a:off x="2343151" y="413385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1" name="Rectangle 75"/>
            <p:cNvSpPr>
              <a:spLocks noChangeArrowheads="1"/>
            </p:cNvSpPr>
            <p:nvPr/>
          </p:nvSpPr>
          <p:spPr bwMode="auto">
            <a:xfrm>
              <a:off x="2628901" y="413385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2" name="Rectangle 76"/>
            <p:cNvSpPr>
              <a:spLocks noChangeArrowheads="1"/>
            </p:cNvSpPr>
            <p:nvPr/>
          </p:nvSpPr>
          <p:spPr bwMode="auto">
            <a:xfrm>
              <a:off x="2752726" y="4133850"/>
              <a:ext cx="2952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3" name="Rectangle 77"/>
            <p:cNvSpPr>
              <a:spLocks noChangeArrowheads="1"/>
            </p:cNvSpPr>
            <p:nvPr/>
          </p:nvSpPr>
          <p:spPr bwMode="auto">
            <a:xfrm>
              <a:off x="2943226" y="413385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4" name="Rectangle 78"/>
            <p:cNvSpPr>
              <a:spLocks noChangeArrowheads="1"/>
            </p:cNvSpPr>
            <p:nvPr/>
          </p:nvSpPr>
          <p:spPr bwMode="auto">
            <a:xfrm>
              <a:off x="3219451" y="4133850"/>
              <a:ext cx="1714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5" name="Rectangle 79"/>
            <p:cNvSpPr>
              <a:spLocks noChangeArrowheads="1"/>
            </p:cNvSpPr>
            <p:nvPr/>
          </p:nvSpPr>
          <p:spPr bwMode="auto">
            <a:xfrm>
              <a:off x="3286126" y="413385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6" name="Rectangle 80"/>
            <p:cNvSpPr>
              <a:spLocks noChangeArrowheads="1"/>
            </p:cNvSpPr>
            <p:nvPr/>
          </p:nvSpPr>
          <p:spPr bwMode="auto">
            <a:xfrm>
              <a:off x="3562351" y="413385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7" name="Rectangle 81"/>
            <p:cNvSpPr>
              <a:spLocks noChangeArrowheads="1"/>
            </p:cNvSpPr>
            <p:nvPr/>
          </p:nvSpPr>
          <p:spPr bwMode="auto">
            <a:xfrm>
              <a:off x="3686176" y="413385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8" name="Rectangle 82"/>
            <p:cNvSpPr>
              <a:spLocks noChangeArrowheads="1"/>
            </p:cNvSpPr>
            <p:nvPr/>
          </p:nvSpPr>
          <p:spPr bwMode="auto">
            <a:xfrm>
              <a:off x="3971926" y="4133850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59" name="Rectangle 83"/>
            <p:cNvSpPr>
              <a:spLocks noChangeArrowheads="1"/>
            </p:cNvSpPr>
            <p:nvPr/>
          </p:nvSpPr>
          <p:spPr bwMode="auto">
            <a:xfrm>
              <a:off x="4019551" y="413385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60" name="Rectangle 84"/>
            <p:cNvSpPr>
              <a:spLocks noChangeArrowheads="1"/>
            </p:cNvSpPr>
            <p:nvPr/>
          </p:nvSpPr>
          <p:spPr bwMode="auto">
            <a:xfrm>
              <a:off x="4305301" y="4133850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61" name="Rectangle 85"/>
            <p:cNvSpPr>
              <a:spLocks noChangeArrowheads="1"/>
            </p:cNvSpPr>
            <p:nvPr/>
          </p:nvSpPr>
          <p:spPr bwMode="auto">
            <a:xfrm>
              <a:off x="4352926" y="413385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1" name="קבוצה 210"/>
          <p:cNvGrpSpPr/>
          <p:nvPr/>
        </p:nvGrpSpPr>
        <p:grpSpPr>
          <a:xfrm>
            <a:off x="1060451" y="4124325"/>
            <a:ext cx="5581650" cy="323850"/>
            <a:chOff x="1060451" y="4124325"/>
            <a:chExt cx="5581650" cy="323850"/>
          </a:xfrm>
        </p:grpSpPr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1060451" y="4437063"/>
              <a:ext cx="5562600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2" name="Rectangle 86"/>
            <p:cNvSpPr>
              <a:spLocks noChangeArrowheads="1"/>
            </p:cNvSpPr>
            <p:nvPr/>
          </p:nvSpPr>
          <p:spPr bwMode="auto">
            <a:xfrm>
              <a:off x="6051551" y="4124325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63" name="Rectangle 87"/>
            <p:cNvSpPr>
              <a:spLocks noChangeArrowheads="1"/>
            </p:cNvSpPr>
            <p:nvPr/>
          </p:nvSpPr>
          <p:spPr bwMode="auto">
            <a:xfrm>
              <a:off x="6127751" y="4124325"/>
              <a:ext cx="4381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e,g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64" name="Rectangle 88"/>
            <p:cNvSpPr>
              <a:spLocks noChangeArrowheads="1"/>
            </p:cNvSpPr>
            <p:nvPr/>
          </p:nvSpPr>
          <p:spPr bwMode="auto">
            <a:xfrm>
              <a:off x="6461126" y="4124325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4" name="קבוצה 213"/>
          <p:cNvGrpSpPr/>
          <p:nvPr/>
        </p:nvGrpSpPr>
        <p:grpSpPr>
          <a:xfrm>
            <a:off x="1162051" y="4508500"/>
            <a:ext cx="3086100" cy="314325"/>
            <a:chOff x="1162051" y="4508500"/>
            <a:chExt cx="3086100" cy="314325"/>
          </a:xfrm>
        </p:grpSpPr>
        <p:sp>
          <p:nvSpPr>
            <p:cNvPr id="50265" name="Rectangle 89"/>
            <p:cNvSpPr>
              <a:spLocks noChangeArrowheads="1"/>
            </p:cNvSpPr>
            <p:nvPr/>
          </p:nvSpPr>
          <p:spPr bwMode="auto">
            <a:xfrm>
              <a:off x="1162051" y="450850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66" name="Rectangle 90"/>
            <p:cNvSpPr>
              <a:spLocks noChangeArrowheads="1"/>
            </p:cNvSpPr>
            <p:nvPr/>
          </p:nvSpPr>
          <p:spPr bwMode="auto">
            <a:xfrm>
              <a:off x="1238251" y="450850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67" name="Rectangle 91"/>
            <p:cNvSpPr>
              <a:spLocks noChangeArrowheads="1"/>
            </p:cNvSpPr>
            <p:nvPr/>
          </p:nvSpPr>
          <p:spPr bwMode="auto">
            <a:xfrm>
              <a:off x="1362076" y="4508500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68" name="Rectangle 92"/>
            <p:cNvSpPr>
              <a:spLocks noChangeArrowheads="1"/>
            </p:cNvSpPr>
            <p:nvPr/>
          </p:nvSpPr>
          <p:spPr bwMode="auto">
            <a:xfrm>
              <a:off x="1543051" y="450850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69" name="Rectangle 93"/>
            <p:cNvSpPr>
              <a:spLocks noChangeArrowheads="1"/>
            </p:cNvSpPr>
            <p:nvPr/>
          </p:nvSpPr>
          <p:spPr bwMode="auto">
            <a:xfrm>
              <a:off x="1819276" y="450850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0" name="Rectangle 94"/>
            <p:cNvSpPr>
              <a:spLocks noChangeArrowheads="1"/>
            </p:cNvSpPr>
            <p:nvPr/>
          </p:nvSpPr>
          <p:spPr bwMode="auto">
            <a:xfrm>
              <a:off x="1943101" y="4508500"/>
              <a:ext cx="2952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1" name="Rectangle 95"/>
            <p:cNvSpPr>
              <a:spLocks noChangeArrowheads="1"/>
            </p:cNvSpPr>
            <p:nvPr/>
          </p:nvSpPr>
          <p:spPr bwMode="auto">
            <a:xfrm>
              <a:off x="2133601" y="450850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2" name="Rectangle 96"/>
            <p:cNvSpPr>
              <a:spLocks noChangeArrowheads="1"/>
            </p:cNvSpPr>
            <p:nvPr/>
          </p:nvSpPr>
          <p:spPr bwMode="auto">
            <a:xfrm>
              <a:off x="2409826" y="450850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3" name="Rectangle 97"/>
            <p:cNvSpPr>
              <a:spLocks noChangeArrowheads="1"/>
            </p:cNvSpPr>
            <p:nvPr/>
          </p:nvSpPr>
          <p:spPr bwMode="auto">
            <a:xfrm>
              <a:off x="2533651" y="4508500"/>
              <a:ext cx="2952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4" name="Rectangle 98"/>
            <p:cNvSpPr>
              <a:spLocks noChangeArrowheads="1"/>
            </p:cNvSpPr>
            <p:nvPr/>
          </p:nvSpPr>
          <p:spPr bwMode="auto">
            <a:xfrm>
              <a:off x="2724151" y="450850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5" name="Rectangle 99"/>
            <p:cNvSpPr>
              <a:spLocks noChangeArrowheads="1"/>
            </p:cNvSpPr>
            <p:nvPr/>
          </p:nvSpPr>
          <p:spPr bwMode="auto">
            <a:xfrm>
              <a:off x="3009901" y="4508500"/>
              <a:ext cx="1714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6" name="Rectangle 100"/>
            <p:cNvSpPr>
              <a:spLocks noChangeArrowheads="1"/>
            </p:cNvSpPr>
            <p:nvPr/>
          </p:nvSpPr>
          <p:spPr bwMode="auto">
            <a:xfrm>
              <a:off x="3076576" y="450850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7" name="Rectangle 101"/>
            <p:cNvSpPr>
              <a:spLocks noChangeArrowheads="1"/>
            </p:cNvSpPr>
            <p:nvPr/>
          </p:nvSpPr>
          <p:spPr bwMode="auto">
            <a:xfrm>
              <a:off x="3352801" y="450850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8" name="Rectangle 102"/>
            <p:cNvSpPr>
              <a:spLocks noChangeArrowheads="1"/>
            </p:cNvSpPr>
            <p:nvPr/>
          </p:nvSpPr>
          <p:spPr bwMode="auto">
            <a:xfrm>
              <a:off x="3476626" y="450850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79" name="Rectangle 103"/>
            <p:cNvSpPr>
              <a:spLocks noChangeArrowheads="1"/>
            </p:cNvSpPr>
            <p:nvPr/>
          </p:nvSpPr>
          <p:spPr bwMode="auto">
            <a:xfrm>
              <a:off x="3752851" y="4508500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80" name="Rectangle 104"/>
            <p:cNvSpPr>
              <a:spLocks noChangeArrowheads="1"/>
            </p:cNvSpPr>
            <p:nvPr/>
          </p:nvSpPr>
          <p:spPr bwMode="auto">
            <a:xfrm>
              <a:off x="3800476" y="4508500"/>
              <a:ext cx="3238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81" name="Rectangle 105"/>
            <p:cNvSpPr>
              <a:spLocks noChangeArrowheads="1"/>
            </p:cNvSpPr>
            <p:nvPr/>
          </p:nvSpPr>
          <p:spPr bwMode="auto">
            <a:xfrm>
              <a:off x="4019551" y="4508500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82" name="Rectangle 106"/>
            <p:cNvSpPr>
              <a:spLocks noChangeArrowheads="1"/>
            </p:cNvSpPr>
            <p:nvPr/>
          </p:nvSpPr>
          <p:spPr bwMode="auto">
            <a:xfrm>
              <a:off x="4067176" y="450850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3" name="קבוצה 212"/>
          <p:cNvGrpSpPr/>
          <p:nvPr/>
        </p:nvGrpSpPr>
        <p:grpSpPr>
          <a:xfrm>
            <a:off x="1060451" y="4494213"/>
            <a:ext cx="5581650" cy="323850"/>
            <a:chOff x="1060451" y="4494213"/>
            <a:chExt cx="5581650" cy="323850"/>
          </a:xfrm>
        </p:grpSpPr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1060451" y="4808538"/>
              <a:ext cx="5562600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3" name="Rectangle 107"/>
            <p:cNvSpPr>
              <a:spLocks noChangeArrowheads="1"/>
            </p:cNvSpPr>
            <p:nvPr/>
          </p:nvSpPr>
          <p:spPr bwMode="auto">
            <a:xfrm>
              <a:off x="6070601" y="4494213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84" name="Rectangle 108"/>
            <p:cNvSpPr>
              <a:spLocks noChangeArrowheads="1"/>
            </p:cNvSpPr>
            <p:nvPr/>
          </p:nvSpPr>
          <p:spPr bwMode="auto">
            <a:xfrm>
              <a:off x="6146801" y="4494213"/>
              <a:ext cx="4191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a,c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85" name="Rectangle 109"/>
            <p:cNvSpPr>
              <a:spLocks noChangeArrowheads="1"/>
            </p:cNvSpPr>
            <p:nvPr/>
          </p:nvSpPr>
          <p:spPr bwMode="auto">
            <a:xfrm>
              <a:off x="6461126" y="4494213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6" name="קבוצה 215"/>
          <p:cNvGrpSpPr/>
          <p:nvPr/>
        </p:nvGrpSpPr>
        <p:grpSpPr>
          <a:xfrm>
            <a:off x="1162051" y="4875213"/>
            <a:ext cx="2933700" cy="314325"/>
            <a:chOff x="1162051" y="4875213"/>
            <a:chExt cx="2933700" cy="314325"/>
          </a:xfrm>
        </p:grpSpPr>
        <p:sp>
          <p:nvSpPr>
            <p:cNvPr id="50286" name="Rectangle 110"/>
            <p:cNvSpPr>
              <a:spLocks noChangeArrowheads="1"/>
            </p:cNvSpPr>
            <p:nvPr/>
          </p:nvSpPr>
          <p:spPr bwMode="auto">
            <a:xfrm>
              <a:off x="1162051" y="4875213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87" name="Rectangle 111"/>
            <p:cNvSpPr>
              <a:spLocks noChangeArrowheads="1"/>
            </p:cNvSpPr>
            <p:nvPr/>
          </p:nvSpPr>
          <p:spPr bwMode="auto">
            <a:xfrm>
              <a:off x="1238251" y="4875213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88" name="Rectangle 112"/>
            <p:cNvSpPr>
              <a:spLocks noChangeArrowheads="1"/>
            </p:cNvSpPr>
            <p:nvPr/>
          </p:nvSpPr>
          <p:spPr bwMode="auto">
            <a:xfrm>
              <a:off x="1362076" y="4875213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89" name="Rectangle 113"/>
            <p:cNvSpPr>
              <a:spLocks noChangeArrowheads="1"/>
            </p:cNvSpPr>
            <p:nvPr/>
          </p:nvSpPr>
          <p:spPr bwMode="auto">
            <a:xfrm>
              <a:off x="1543051" y="4875213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0" name="Rectangle 114"/>
            <p:cNvSpPr>
              <a:spLocks noChangeArrowheads="1"/>
            </p:cNvSpPr>
            <p:nvPr/>
          </p:nvSpPr>
          <p:spPr bwMode="auto">
            <a:xfrm>
              <a:off x="1819276" y="4875213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1" name="Rectangle 115"/>
            <p:cNvSpPr>
              <a:spLocks noChangeArrowheads="1"/>
            </p:cNvSpPr>
            <p:nvPr/>
          </p:nvSpPr>
          <p:spPr bwMode="auto">
            <a:xfrm>
              <a:off x="1943101" y="4875213"/>
              <a:ext cx="2952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2" name="Rectangle 116"/>
            <p:cNvSpPr>
              <a:spLocks noChangeArrowheads="1"/>
            </p:cNvSpPr>
            <p:nvPr/>
          </p:nvSpPr>
          <p:spPr bwMode="auto">
            <a:xfrm>
              <a:off x="2133601" y="4875213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3" name="Rectangle 117"/>
            <p:cNvSpPr>
              <a:spLocks noChangeArrowheads="1"/>
            </p:cNvSpPr>
            <p:nvPr/>
          </p:nvSpPr>
          <p:spPr bwMode="auto">
            <a:xfrm>
              <a:off x="2409826" y="4875213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4" name="Rectangle 118"/>
            <p:cNvSpPr>
              <a:spLocks noChangeArrowheads="1"/>
            </p:cNvSpPr>
            <p:nvPr/>
          </p:nvSpPr>
          <p:spPr bwMode="auto">
            <a:xfrm>
              <a:off x="2533651" y="4875213"/>
              <a:ext cx="2952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5" name="Rectangle 119"/>
            <p:cNvSpPr>
              <a:spLocks noChangeArrowheads="1"/>
            </p:cNvSpPr>
            <p:nvPr/>
          </p:nvSpPr>
          <p:spPr bwMode="auto">
            <a:xfrm>
              <a:off x="2724151" y="4875213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6" name="Rectangle 120"/>
            <p:cNvSpPr>
              <a:spLocks noChangeArrowheads="1"/>
            </p:cNvSpPr>
            <p:nvPr/>
          </p:nvSpPr>
          <p:spPr bwMode="auto">
            <a:xfrm>
              <a:off x="3009901" y="4875213"/>
              <a:ext cx="1714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7" name="Rectangle 121"/>
            <p:cNvSpPr>
              <a:spLocks noChangeArrowheads="1"/>
            </p:cNvSpPr>
            <p:nvPr/>
          </p:nvSpPr>
          <p:spPr bwMode="auto">
            <a:xfrm>
              <a:off x="3076576" y="4875213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8" name="Rectangle 122"/>
            <p:cNvSpPr>
              <a:spLocks noChangeArrowheads="1"/>
            </p:cNvSpPr>
            <p:nvPr/>
          </p:nvSpPr>
          <p:spPr bwMode="auto">
            <a:xfrm>
              <a:off x="3352801" y="4875213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99" name="Rectangle 123"/>
            <p:cNvSpPr>
              <a:spLocks noChangeArrowheads="1"/>
            </p:cNvSpPr>
            <p:nvPr/>
          </p:nvSpPr>
          <p:spPr bwMode="auto">
            <a:xfrm>
              <a:off x="3476626" y="4875213"/>
              <a:ext cx="2190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00" name="Rectangle 124"/>
            <p:cNvSpPr>
              <a:spLocks noChangeArrowheads="1"/>
            </p:cNvSpPr>
            <p:nvPr/>
          </p:nvSpPr>
          <p:spPr bwMode="auto">
            <a:xfrm>
              <a:off x="3590926" y="4875213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01" name="Rectangle 125"/>
            <p:cNvSpPr>
              <a:spLocks noChangeArrowheads="1"/>
            </p:cNvSpPr>
            <p:nvPr/>
          </p:nvSpPr>
          <p:spPr bwMode="auto">
            <a:xfrm>
              <a:off x="3867151" y="4875213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02" name="Rectangle 126"/>
            <p:cNvSpPr>
              <a:spLocks noChangeArrowheads="1"/>
            </p:cNvSpPr>
            <p:nvPr/>
          </p:nvSpPr>
          <p:spPr bwMode="auto">
            <a:xfrm>
              <a:off x="3914776" y="4875213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5" name="קבוצה 214"/>
          <p:cNvGrpSpPr/>
          <p:nvPr/>
        </p:nvGrpSpPr>
        <p:grpSpPr>
          <a:xfrm>
            <a:off x="1060451" y="4865688"/>
            <a:ext cx="5581650" cy="323850"/>
            <a:chOff x="1060451" y="4865688"/>
            <a:chExt cx="5581650" cy="323850"/>
          </a:xfrm>
        </p:grpSpPr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1060451" y="5180013"/>
              <a:ext cx="5562600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03" name="Rectangle 127"/>
            <p:cNvSpPr>
              <a:spLocks noChangeArrowheads="1"/>
            </p:cNvSpPr>
            <p:nvPr/>
          </p:nvSpPr>
          <p:spPr bwMode="auto">
            <a:xfrm>
              <a:off x="6108701" y="4865688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04" name="Rectangle 128"/>
            <p:cNvSpPr>
              <a:spLocks noChangeArrowheads="1"/>
            </p:cNvSpPr>
            <p:nvPr/>
          </p:nvSpPr>
          <p:spPr bwMode="auto">
            <a:xfrm>
              <a:off x="6184901" y="4865688"/>
              <a:ext cx="3714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h,i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05" name="Rectangle 129"/>
            <p:cNvSpPr>
              <a:spLocks noChangeArrowheads="1"/>
            </p:cNvSpPr>
            <p:nvPr/>
          </p:nvSpPr>
          <p:spPr bwMode="auto">
            <a:xfrm>
              <a:off x="6461126" y="4865688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8" name="קבוצה 217"/>
          <p:cNvGrpSpPr/>
          <p:nvPr/>
        </p:nvGrpSpPr>
        <p:grpSpPr>
          <a:xfrm>
            <a:off x="1162051" y="5245100"/>
            <a:ext cx="2724150" cy="314325"/>
            <a:chOff x="1162051" y="5245100"/>
            <a:chExt cx="2724150" cy="314325"/>
          </a:xfrm>
        </p:grpSpPr>
        <p:sp>
          <p:nvSpPr>
            <p:cNvPr id="50306" name="Rectangle 130"/>
            <p:cNvSpPr>
              <a:spLocks noChangeArrowheads="1"/>
            </p:cNvSpPr>
            <p:nvPr/>
          </p:nvSpPr>
          <p:spPr bwMode="auto">
            <a:xfrm>
              <a:off x="1162051" y="524510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07" name="Rectangle 131"/>
            <p:cNvSpPr>
              <a:spLocks noChangeArrowheads="1"/>
            </p:cNvSpPr>
            <p:nvPr/>
          </p:nvSpPr>
          <p:spPr bwMode="auto">
            <a:xfrm>
              <a:off x="1238251" y="524510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08" name="Rectangle 132"/>
            <p:cNvSpPr>
              <a:spLocks noChangeArrowheads="1"/>
            </p:cNvSpPr>
            <p:nvPr/>
          </p:nvSpPr>
          <p:spPr bwMode="auto">
            <a:xfrm>
              <a:off x="1362076" y="5245100"/>
              <a:ext cx="666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,c,b,d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09" name="Rectangle 133"/>
            <p:cNvSpPr>
              <a:spLocks noChangeArrowheads="1"/>
            </p:cNvSpPr>
            <p:nvPr/>
          </p:nvSpPr>
          <p:spPr bwMode="auto">
            <a:xfrm>
              <a:off x="1924051" y="524510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0" name="Rectangle 134"/>
            <p:cNvSpPr>
              <a:spLocks noChangeArrowheads="1"/>
            </p:cNvSpPr>
            <p:nvPr/>
          </p:nvSpPr>
          <p:spPr bwMode="auto">
            <a:xfrm>
              <a:off x="2200276" y="524510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1" name="Rectangle 135"/>
            <p:cNvSpPr>
              <a:spLocks noChangeArrowheads="1"/>
            </p:cNvSpPr>
            <p:nvPr/>
          </p:nvSpPr>
          <p:spPr bwMode="auto">
            <a:xfrm>
              <a:off x="2324101" y="5245100"/>
              <a:ext cx="2952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2" name="Rectangle 136"/>
            <p:cNvSpPr>
              <a:spLocks noChangeArrowheads="1"/>
            </p:cNvSpPr>
            <p:nvPr/>
          </p:nvSpPr>
          <p:spPr bwMode="auto">
            <a:xfrm>
              <a:off x="2514601" y="524510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3" name="Rectangle 137"/>
            <p:cNvSpPr>
              <a:spLocks noChangeArrowheads="1"/>
            </p:cNvSpPr>
            <p:nvPr/>
          </p:nvSpPr>
          <p:spPr bwMode="auto">
            <a:xfrm>
              <a:off x="2790826" y="5245100"/>
              <a:ext cx="1714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4" name="Rectangle 138"/>
            <p:cNvSpPr>
              <a:spLocks noChangeArrowheads="1"/>
            </p:cNvSpPr>
            <p:nvPr/>
          </p:nvSpPr>
          <p:spPr bwMode="auto">
            <a:xfrm>
              <a:off x="2857501" y="524510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5" name="Rectangle 139"/>
            <p:cNvSpPr>
              <a:spLocks noChangeArrowheads="1"/>
            </p:cNvSpPr>
            <p:nvPr/>
          </p:nvSpPr>
          <p:spPr bwMode="auto">
            <a:xfrm>
              <a:off x="3133726" y="524510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6" name="Rectangle 140"/>
            <p:cNvSpPr>
              <a:spLocks noChangeArrowheads="1"/>
            </p:cNvSpPr>
            <p:nvPr/>
          </p:nvSpPr>
          <p:spPr bwMode="auto">
            <a:xfrm>
              <a:off x="3257551" y="5245100"/>
              <a:ext cx="2190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7" name="Rectangle 141"/>
            <p:cNvSpPr>
              <a:spLocks noChangeArrowheads="1"/>
            </p:cNvSpPr>
            <p:nvPr/>
          </p:nvSpPr>
          <p:spPr bwMode="auto">
            <a:xfrm>
              <a:off x="3371851" y="524510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8" name="Rectangle 142"/>
            <p:cNvSpPr>
              <a:spLocks noChangeArrowheads="1"/>
            </p:cNvSpPr>
            <p:nvPr/>
          </p:nvSpPr>
          <p:spPr bwMode="auto">
            <a:xfrm>
              <a:off x="3657601" y="5245100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19" name="Rectangle 143"/>
            <p:cNvSpPr>
              <a:spLocks noChangeArrowheads="1"/>
            </p:cNvSpPr>
            <p:nvPr/>
          </p:nvSpPr>
          <p:spPr bwMode="auto">
            <a:xfrm>
              <a:off x="3705226" y="524510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7" name="קבוצה 216"/>
          <p:cNvGrpSpPr/>
          <p:nvPr/>
        </p:nvGrpSpPr>
        <p:grpSpPr>
          <a:xfrm>
            <a:off x="1060451" y="5235575"/>
            <a:ext cx="5581650" cy="325438"/>
            <a:chOff x="1060451" y="5235575"/>
            <a:chExt cx="5581650" cy="325438"/>
          </a:xfrm>
        </p:grpSpPr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1060451" y="5551488"/>
              <a:ext cx="5562600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20" name="Rectangle 144"/>
            <p:cNvSpPr>
              <a:spLocks noChangeArrowheads="1"/>
            </p:cNvSpPr>
            <p:nvPr/>
          </p:nvSpPr>
          <p:spPr bwMode="auto">
            <a:xfrm>
              <a:off x="6051551" y="5235575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21" name="Rectangle 145"/>
            <p:cNvSpPr>
              <a:spLocks noChangeArrowheads="1"/>
            </p:cNvSpPr>
            <p:nvPr/>
          </p:nvSpPr>
          <p:spPr bwMode="auto">
            <a:xfrm>
              <a:off x="6127751" y="5235575"/>
              <a:ext cx="4381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a,b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22" name="Rectangle 146"/>
            <p:cNvSpPr>
              <a:spLocks noChangeArrowheads="1"/>
            </p:cNvSpPr>
            <p:nvPr/>
          </p:nvSpPr>
          <p:spPr bwMode="auto">
            <a:xfrm>
              <a:off x="6461126" y="5235575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0" name="קבוצה 219"/>
          <p:cNvGrpSpPr/>
          <p:nvPr/>
        </p:nvGrpSpPr>
        <p:grpSpPr>
          <a:xfrm>
            <a:off x="1162051" y="5616575"/>
            <a:ext cx="2505075" cy="314325"/>
            <a:chOff x="1162051" y="5616575"/>
            <a:chExt cx="2505075" cy="314325"/>
          </a:xfrm>
        </p:grpSpPr>
        <p:sp>
          <p:nvSpPr>
            <p:cNvPr id="50323" name="Rectangle 147"/>
            <p:cNvSpPr>
              <a:spLocks noChangeArrowheads="1"/>
            </p:cNvSpPr>
            <p:nvPr/>
          </p:nvSpPr>
          <p:spPr bwMode="auto">
            <a:xfrm>
              <a:off x="1162051" y="5616575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24" name="Rectangle 148"/>
            <p:cNvSpPr>
              <a:spLocks noChangeArrowheads="1"/>
            </p:cNvSpPr>
            <p:nvPr/>
          </p:nvSpPr>
          <p:spPr bwMode="auto">
            <a:xfrm>
              <a:off x="1238251" y="5616575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25" name="Rectangle 149"/>
            <p:cNvSpPr>
              <a:spLocks noChangeArrowheads="1"/>
            </p:cNvSpPr>
            <p:nvPr/>
          </p:nvSpPr>
          <p:spPr bwMode="auto">
            <a:xfrm>
              <a:off x="1362076" y="5616575"/>
              <a:ext cx="666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,c,b,d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26" name="Rectangle 150"/>
            <p:cNvSpPr>
              <a:spLocks noChangeArrowheads="1"/>
            </p:cNvSpPr>
            <p:nvPr/>
          </p:nvSpPr>
          <p:spPr bwMode="auto">
            <a:xfrm>
              <a:off x="1924051" y="56165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27" name="Rectangle 151"/>
            <p:cNvSpPr>
              <a:spLocks noChangeArrowheads="1"/>
            </p:cNvSpPr>
            <p:nvPr/>
          </p:nvSpPr>
          <p:spPr bwMode="auto">
            <a:xfrm>
              <a:off x="2200276" y="5616575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28" name="Rectangle 152"/>
            <p:cNvSpPr>
              <a:spLocks noChangeArrowheads="1"/>
            </p:cNvSpPr>
            <p:nvPr/>
          </p:nvSpPr>
          <p:spPr bwMode="auto">
            <a:xfrm>
              <a:off x="2324101" y="5616575"/>
              <a:ext cx="4191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,g,f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29" name="Rectangle 153"/>
            <p:cNvSpPr>
              <a:spLocks noChangeArrowheads="1"/>
            </p:cNvSpPr>
            <p:nvPr/>
          </p:nvSpPr>
          <p:spPr bwMode="auto">
            <a:xfrm>
              <a:off x="2647951" y="56165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30" name="Rectangle 154"/>
            <p:cNvSpPr>
              <a:spLocks noChangeArrowheads="1"/>
            </p:cNvSpPr>
            <p:nvPr/>
          </p:nvSpPr>
          <p:spPr bwMode="auto">
            <a:xfrm>
              <a:off x="2924176" y="5616575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31" name="Rectangle 155"/>
            <p:cNvSpPr>
              <a:spLocks noChangeArrowheads="1"/>
            </p:cNvSpPr>
            <p:nvPr/>
          </p:nvSpPr>
          <p:spPr bwMode="auto">
            <a:xfrm>
              <a:off x="3048001" y="5616575"/>
              <a:ext cx="2190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162301" y="5616575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438526" y="5616575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3486151" y="5616575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9" name="קבוצה 218"/>
          <p:cNvGrpSpPr/>
          <p:nvPr/>
        </p:nvGrpSpPr>
        <p:grpSpPr>
          <a:xfrm>
            <a:off x="1060451" y="5607050"/>
            <a:ext cx="5581650" cy="323850"/>
            <a:chOff x="1060451" y="5607050"/>
            <a:chExt cx="5581650" cy="323850"/>
          </a:xfrm>
        </p:grpSpPr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060451" y="5913438"/>
              <a:ext cx="5562600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6118226" y="5607050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36" name="Rectangle 160"/>
            <p:cNvSpPr>
              <a:spLocks noChangeArrowheads="1"/>
            </p:cNvSpPr>
            <p:nvPr/>
          </p:nvSpPr>
          <p:spPr bwMode="auto">
            <a:xfrm>
              <a:off x="6194426" y="5607050"/>
              <a:ext cx="3714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e,f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37" name="Rectangle 161"/>
            <p:cNvSpPr>
              <a:spLocks noChangeArrowheads="1"/>
            </p:cNvSpPr>
            <p:nvPr/>
          </p:nvSpPr>
          <p:spPr bwMode="auto">
            <a:xfrm>
              <a:off x="6461126" y="5607050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2" name="קבוצה 221"/>
          <p:cNvGrpSpPr/>
          <p:nvPr/>
        </p:nvGrpSpPr>
        <p:grpSpPr>
          <a:xfrm>
            <a:off x="1162051" y="5988050"/>
            <a:ext cx="2505075" cy="314325"/>
            <a:chOff x="1162051" y="5988050"/>
            <a:chExt cx="2505075" cy="314325"/>
          </a:xfrm>
        </p:grpSpPr>
        <p:sp>
          <p:nvSpPr>
            <p:cNvPr id="50338" name="Rectangle 162"/>
            <p:cNvSpPr>
              <a:spLocks noChangeArrowheads="1"/>
            </p:cNvSpPr>
            <p:nvPr/>
          </p:nvSpPr>
          <p:spPr bwMode="auto">
            <a:xfrm>
              <a:off x="1162051" y="598805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39" name="Rectangle 163"/>
            <p:cNvSpPr>
              <a:spLocks noChangeArrowheads="1"/>
            </p:cNvSpPr>
            <p:nvPr/>
          </p:nvSpPr>
          <p:spPr bwMode="auto">
            <a:xfrm>
              <a:off x="1238251" y="598805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0" name="Rectangle 164"/>
            <p:cNvSpPr>
              <a:spLocks noChangeArrowheads="1"/>
            </p:cNvSpPr>
            <p:nvPr/>
          </p:nvSpPr>
          <p:spPr bwMode="auto">
            <a:xfrm>
              <a:off x="1362076" y="5988050"/>
              <a:ext cx="666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,c,b,d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1" name="Rectangle 165"/>
            <p:cNvSpPr>
              <a:spLocks noChangeArrowheads="1"/>
            </p:cNvSpPr>
            <p:nvPr/>
          </p:nvSpPr>
          <p:spPr bwMode="auto">
            <a:xfrm>
              <a:off x="1924051" y="598805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2" name="Rectangle 166"/>
            <p:cNvSpPr>
              <a:spLocks noChangeArrowheads="1"/>
            </p:cNvSpPr>
            <p:nvPr/>
          </p:nvSpPr>
          <p:spPr bwMode="auto">
            <a:xfrm>
              <a:off x="2200276" y="598805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3" name="Rectangle 167"/>
            <p:cNvSpPr>
              <a:spLocks noChangeArrowheads="1"/>
            </p:cNvSpPr>
            <p:nvPr/>
          </p:nvSpPr>
          <p:spPr bwMode="auto">
            <a:xfrm>
              <a:off x="2324101" y="5988050"/>
              <a:ext cx="4191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,g,f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4" name="Rectangle 168"/>
            <p:cNvSpPr>
              <a:spLocks noChangeArrowheads="1"/>
            </p:cNvSpPr>
            <p:nvPr/>
          </p:nvSpPr>
          <p:spPr bwMode="auto">
            <a:xfrm>
              <a:off x="2647951" y="598805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5" name="Rectangle 169"/>
            <p:cNvSpPr>
              <a:spLocks noChangeArrowheads="1"/>
            </p:cNvSpPr>
            <p:nvPr/>
          </p:nvSpPr>
          <p:spPr bwMode="auto">
            <a:xfrm>
              <a:off x="2924176" y="5988050"/>
              <a:ext cx="228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6" name="Rectangle 170"/>
            <p:cNvSpPr>
              <a:spLocks noChangeArrowheads="1"/>
            </p:cNvSpPr>
            <p:nvPr/>
          </p:nvSpPr>
          <p:spPr bwMode="auto">
            <a:xfrm>
              <a:off x="3048001" y="5988050"/>
              <a:ext cx="2190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,i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7" name="Rectangle 171"/>
            <p:cNvSpPr>
              <a:spLocks noChangeArrowheads="1"/>
            </p:cNvSpPr>
            <p:nvPr/>
          </p:nvSpPr>
          <p:spPr bwMode="auto">
            <a:xfrm>
              <a:off x="3162301" y="5988050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  {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8" name="Rectangle 172"/>
            <p:cNvSpPr>
              <a:spLocks noChangeArrowheads="1"/>
            </p:cNvSpPr>
            <p:nvPr/>
          </p:nvSpPr>
          <p:spPr bwMode="auto">
            <a:xfrm>
              <a:off x="3438526" y="5988050"/>
              <a:ext cx="152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cs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49" name="Rectangle 173"/>
            <p:cNvSpPr>
              <a:spLocks noChangeArrowheads="1"/>
            </p:cNvSpPr>
            <p:nvPr/>
          </p:nvSpPr>
          <p:spPr bwMode="auto">
            <a:xfrm>
              <a:off x="3486151" y="5988050"/>
              <a:ext cx="1809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1" name="קבוצה 220"/>
          <p:cNvGrpSpPr/>
          <p:nvPr/>
        </p:nvGrpSpPr>
        <p:grpSpPr>
          <a:xfrm>
            <a:off x="1060451" y="5978525"/>
            <a:ext cx="5581650" cy="323850"/>
            <a:chOff x="1060451" y="5978525"/>
            <a:chExt cx="5581650" cy="323850"/>
          </a:xfrm>
        </p:grpSpPr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1060451" y="6284913"/>
              <a:ext cx="5562600" cy="952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50" name="Rectangle 174"/>
            <p:cNvSpPr>
              <a:spLocks noChangeArrowheads="1"/>
            </p:cNvSpPr>
            <p:nvPr/>
          </p:nvSpPr>
          <p:spPr bwMode="auto">
            <a:xfrm>
              <a:off x="6051551" y="5978525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51" name="Rectangle 175"/>
            <p:cNvSpPr>
              <a:spLocks noChangeArrowheads="1"/>
            </p:cNvSpPr>
            <p:nvPr/>
          </p:nvSpPr>
          <p:spPr bwMode="auto">
            <a:xfrm>
              <a:off x="6127751" y="5978525"/>
              <a:ext cx="4381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b,c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52" name="Rectangle 176"/>
            <p:cNvSpPr>
              <a:spLocks noChangeArrowheads="1"/>
            </p:cNvSpPr>
            <p:nvPr/>
          </p:nvSpPr>
          <p:spPr bwMode="auto">
            <a:xfrm>
              <a:off x="6461126" y="5978525"/>
              <a:ext cx="1809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6633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66752" y="2114532"/>
            <a:ext cx="57912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Connected-Components(G)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for each vertex </a:t>
            </a:r>
            <a:r>
              <a:rPr lang="en-US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Symbol"/>
              </a:rPr>
              <a:t></a:t>
            </a:r>
            <a:r>
              <a:rPr lang="en-US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V</a:t>
            </a:r>
            <a:endParaRPr lang="en-US" dirty="0" smtClean="0">
              <a:solidFill>
                <a:srgbClr val="006800"/>
              </a:solidFill>
              <a:latin typeface="Courier New" pitchFamily="49" charset="0"/>
              <a:cs typeface="Courier New" pitchFamily="49" charset="0"/>
              <a:sym typeface="Mathematica1"/>
            </a:endParaRP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      Make-Set(v)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   for each edge(</a:t>
            </a:r>
            <a:r>
              <a:rPr lang="en-US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u,v</a:t>
            </a:r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)</a:t>
            </a:r>
            <a:r>
              <a:rPr lang="en-US" dirty="0" smtClean="0">
                <a:solidFill>
                  <a:srgbClr val="006800"/>
                </a:solidFill>
                <a:latin typeface="Courier New"/>
                <a:cs typeface="Courier New"/>
                <a:sym typeface="Symbol"/>
              </a:rPr>
              <a:t></a:t>
            </a:r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E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      if Find-Set(u)</a:t>
            </a:r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Symbol"/>
              </a:rPr>
              <a:t></a:t>
            </a:r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Find-Set(v)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         Union(</a:t>
            </a:r>
            <a:r>
              <a:rPr lang="en-US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u,v</a:t>
            </a:r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)</a:t>
            </a:r>
            <a:endParaRPr lang="en-US" dirty="0" smtClean="0">
              <a:solidFill>
                <a:srgbClr val="0068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663300"/>
              </a:solidFill>
            </a:endParaRPr>
          </a:p>
          <a:p>
            <a:pPr algn="r"/>
            <a:r>
              <a:rPr lang="he-IL" dirty="0" smtClean="0">
                <a:solidFill>
                  <a:srgbClr val="663300"/>
                </a:solidFill>
              </a:rPr>
              <a:t>אחרי שבנינו את רכיבי הקשירות, נוכל לענות, עבור כל שני קדקודים, האם הם נמצאים באותו רכיב קשירות או לא: </a:t>
            </a:r>
          </a:p>
          <a:p>
            <a:pPr algn="r"/>
            <a:endParaRPr lang="he-IL" dirty="0" smtClean="0">
              <a:solidFill>
                <a:srgbClr val="663300"/>
              </a:solidFill>
            </a:endParaRPr>
          </a:p>
          <a:p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Same-Component(</a:t>
            </a:r>
            <a:r>
              <a:rPr lang="en-US" b="1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if Find-Set(u)=Find-Set(v)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      return TRUE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   else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      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דוגמא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13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מלבן 30"/>
          <p:cNvSpPr/>
          <p:nvPr/>
        </p:nvSpPr>
        <p:spPr>
          <a:xfrm>
            <a:off x="1066752" y="1457298"/>
            <a:ext cx="7200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בהינתן גרף </a:t>
            </a:r>
            <a:r>
              <a:rPr lang="en-US" dirty="0" smtClean="0">
                <a:solidFill>
                  <a:srgbClr val="663300"/>
                </a:solidFill>
              </a:rPr>
              <a:t>G</a:t>
            </a:r>
            <a:r>
              <a:rPr lang="he-IL" dirty="0" smtClean="0">
                <a:solidFill>
                  <a:srgbClr val="663300"/>
                </a:solidFill>
              </a:rPr>
              <a:t> עם קבוצת קדקודים </a:t>
            </a:r>
            <a:r>
              <a:rPr lang="en-US" dirty="0" smtClean="0">
                <a:solidFill>
                  <a:srgbClr val="663300"/>
                </a:solidFill>
              </a:rPr>
              <a:t>V</a:t>
            </a:r>
            <a:r>
              <a:rPr lang="he-IL" dirty="0" smtClean="0">
                <a:solidFill>
                  <a:srgbClr val="663300"/>
                </a:solidFill>
              </a:rPr>
              <a:t> וקבוצת צלעות </a:t>
            </a:r>
            <a:r>
              <a:rPr lang="en-US" dirty="0" smtClean="0">
                <a:solidFill>
                  <a:srgbClr val="663300"/>
                </a:solidFill>
              </a:rPr>
              <a:t>E</a:t>
            </a:r>
            <a:r>
              <a:rPr lang="he-IL" dirty="0" smtClean="0">
                <a:solidFill>
                  <a:srgbClr val="663300"/>
                </a:solidFill>
              </a:rPr>
              <a:t>, ניצור את רכיבי הקשירות שלו תוך שימוש בקבוצות זרות:</a:t>
            </a:r>
          </a:p>
        </p:txBody>
      </p:sp>
      <p:sp>
        <p:nvSpPr>
          <p:cNvPr id="2" name="TextBox 1"/>
          <p:cNvSpPr txBox="1"/>
          <p:nvPr/>
        </p:nvSpPr>
        <p:spPr>
          <a:xfrm rot="19148816">
            <a:off x="5303697" y="4559963"/>
            <a:ext cx="329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rgbClr val="C00000"/>
                </a:solidFill>
                <a:latin typeface="Guttman Yad-Brush" panose="02010401010101010101" pitchFamily="2" charset="-79"/>
                <a:cs typeface="Guttman Yad-Brush" panose="02010401010101010101" pitchFamily="2" charset="-79"/>
              </a:rPr>
              <a:t>מהו זמן הריצה?</a:t>
            </a:r>
            <a:endParaRPr lang="en-US" sz="2400" b="1" dirty="0">
              <a:solidFill>
                <a:srgbClr val="C00000"/>
              </a:solidFill>
              <a:cs typeface="Guttman Yad-Brush" panose="02010401010101010101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זמן ריצה של הדוגמא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14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מלבן 30"/>
          <p:cNvSpPr/>
          <p:nvPr/>
        </p:nvSpPr>
        <p:spPr>
          <a:xfrm>
            <a:off x="1066752" y="3203684"/>
            <a:ext cx="7200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זמן ריצה נוכל לנתח רק אחי שנראה איך לממש את מבנה הנתונים...</a:t>
            </a:r>
            <a:endParaRPr lang="he-IL" dirty="0" smtClean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מימוש קבוצות 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זרות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15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8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066752" y="1457298"/>
            <a:ext cx="7200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נראה שני </a:t>
            </a:r>
            <a:r>
              <a:rPr lang="he-IL" dirty="0" smtClean="0">
                <a:solidFill>
                  <a:srgbClr val="663300"/>
                </a:solidFill>
              </a:rPr>
              <a:t>מימושים שונים </a:t>
            </a:r>
            <a:r>
              <a:rPr lang="he-IL" dirty="0" smtClean="0">
                <a:solidFill>
                  <a:srgbClr val="663300"/>
                </a:solidFill>
              </a:rPr>
              <a:t>לקבוצות זרות, כל </a:t>
            </a:r>
            <a:r>
              <a:rPr lang="he-IL" dirty="0" smtClean="0">
                <a:solidFill>
                  <a:srgbClr val="663300"/>
                </a:solidFill>
              </a:rPr>
              <a:t>אחד באמצעות </a:t>
            </a:r>
            <a:r>
              <a:rPr lang="he-IL" dirty="0" smtClean="0">
                <a:solidFill>
                  <a:srgbClr val="663300"/>
                </a:solidFill>
              </a:rPr>
              <a:t>במבנה נתונים אחר: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Font typeface="Arial" pitchFamily="34" charset="0"/>
              <a:buChar char="●"/>
            </a:pPr>
            <a:r>
              <a:rPr lang="he-IL" dirty="0" smtClean="0">
                <a:solidFill>
                  <a:srgbClr val="663300"/>
                </a:solidFill>
              </a:rPr>
              <a:t>רשימות מקושרות</a:t>
            </a:r>
          </a:p>
          <a:p>
            <a:pPr algn="r" rtl="1">
              <a:buFont typeface="Arial" pitchFamily="34" charset="0"/>
              <a:buChar char="●"/>
            </a:pPr>
            <a:r>
              <a:rPr lang="he-IL" dirty="0" smtClean="0">
                <a:solidFill>
                  <a:srgbClr val="663300"/>
                </a:solidFill>
              </a:rPr>
              <a:t>יער של עצים</a:t>
            </a:r>
          </a:p>
          <a:p>
            <a:pPr algn="r" rtl="1">
              <a:buFont typeface="Arial" pitchFamily="34" charset="0"/>
              <a:buChar char="●"/>
            </a:pPr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לכל </a:t>
            </a:r>
            <a:r>
              <a:rPr lang="he-IL" dirty="0" smtClean="0">
                <a:solidFill>
                  <a:srgbClr val="663300"/>
                </a:solidFill>
              </a:rPr>
              <a:t>מימוש, </a:t>
            </a:r>
            <a:r>
              <a:rPr lang="he-IL" dirty="0" smtClean="0">
                <a:solidFill>
                  <a:srgbClr val="663300"/>
                </a:solidFill>
              </a:rPr>
              <a:t>נראה איך ליישם את שלוש הפעולות, וננתח זמן ריצה משוערך.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רשימות מקושרות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16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8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504908" y="2333610"/>
            <a:ext cx="4133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●"/>
            </a:pPr>
            <a:r>
              <a:rPr lang="he-IL" dirty="0" smtClean="0">
                <a:solidFill>
                  <a:srgbClr val="663300"/>
                </a:solidFill>
              </a:rPr>
              <a:t>העצם הראשון ברשימה משמש כנציג.</a:t>
            </a:r>
          </a:p>
          <a:p>
            <a:pPr algn="r" rtl="1">
              <a:buFont typeface="Arial" pitchFamily="34" charset="0"/>
              <a:buChar char="●"/>
            </a:pPr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Font typeface="Arial" pitchFamily="34" charset="0"/>
              <a:buChar char="●"/>
            </a:pPr>
            <a:r>
              <a:rPr lang="he-IL" dirty="0" smtClean="0">
                <a:solidFill>
                  <a:srgbClr val="663300"/>
                </a:solidFill>
              </a:rPr>
              <a:t>כל עצם ברשימה מכיל:</a:t>
            </a:r>
          </a:p>
          <a:p>
            <a:pPr lvl="1" algn="r" rtl="1">
              <a:buSzPct val="75000"/>
              <a:buFont typeface="Arial" pitchFamily="34" charset="0"/>
              <a:buChar char="◄"/>
            </a:pPr>
            <a:r>
              <a:rPr lang="he-IL" dirty="0" smtClean="0">
                <a:solidFill>
                  <a:srgbClr val="663300"/>
                </a:solidFill>
              </a:rPr>
              <a:t>איבר של הקבוצה</a:t>
            </a:r>
          </a:p>
          <a:p>
            <a:pPr lvl="1" algn="r" rtl="1">
              <a:buSzPct val="75000"/>
              <a:buFont typeface="Arial" pitchFamily="34" charset="0"/>
              <a:buChar char="◄"/>
            </a:pPr>
            <a:r>
              <a:rPr lang="he-IL" dirty="0" smtClean="0">
                <a:solidFill>
                  <a:srgbClr val="663300"/>
                </a:solidFill>
              </a:rPr>
              <a:t>מצביע לאיבר הבא</a:t>
            </a:r>
          </a:p>
          <a:p>
            <a:pPr lvl="1" algn="r" rtl="1">
              <a:buSzPct val="75000"/>
              <a:buFont typeface="Arial" pitchFamily="34" charset="0"/>
              <a:buChar char="◄"/>
            </a:pPr>
            <a:r>
              <a:rPr lang="he-IL" dirty="0" smtClean="0">
                <a:solidFill>
                  <a:srgbClr val="663300"/>
                </a:solidFill>
              </a:rPr>
              <a:t>מצביע לנציג הקבוצה</a:t>
            </a:r>
          </a:p>
          <a:p>
            <a:pPr algn="r" rtl="1">
              <a:buSzPct val="75000"/>
              <a:buFont typeface="Arial" pitchFamily="34" charset="0"/>
              <a:buChar char="◄"/>
            </a:pPr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SzPct val="100000"/>
              <a:buFont typeface="Arial" pitchFamily="34" charset="0"/>
              <a:buChar char="●"/>
            </a:pPr>
            <a:r>
              <a:rPr lang="he-IL" dirty="0" smtClean="0">
                <a:solidFill>
                  <a:srgbClr val="663300"/>
                </a:solidFill>
              </a:rPr>
              <a:t>מצביע לראש הרשימה.</a:t>
            </a:r>
          </a:p>
          <a:p>
            <a:pPr algn="r" rtl="1">
              <a:buSzPct val="100000"/>
              <a:buFont typeface="Arial" pitchFamily="34" charset="0"/>
              <a:buChar char="●"/>
            </a:pPr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SzPct val="100000"/>
              <a:buFont typeface="Arial" pitchFamily="34" charset="0"/>
              <a:buChar char="●"/>
            </a:pPr>
            <a:r>
              <a:rPr lang="he-IL" dirty="0" smtClean="0">
                <a:solidFill>
                  <a:srgbClr val="663300"/>
                </a:solidFill>
              </a:rPr>
              <a:t>מצביע לאיבר האחרון ברשימה.</a:t>
            </a:r>
          </a:p>
        </p:txBody>
      </p:sp>
      <p:sp>
        <p:nvSpPr>
          <p:cNvPr id="11" name="מלבן 10"/>
          <p:cNvSpPr/>
          <p:nvPr/>
        </p:nvSpPr>
        <p:spPr>
          <a:xfrm>
            <a:off x="2162142" y="1712889"/>
            <a:ext cx="5959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כל אחת מהקבוצות הזרות תיוצג על ידי רשימה מקושרת: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3914766" y="1566837"/>
            <a:ext cx="4418073" cy="1168416"/>
            <a:chOff x="1943064" y="1347759"/>
            <a:chExt cx="4418073" cy="1168416"/>
          </a:xfrm>
          <a:solidFill>
            <a:srgbClr val="008000">
              <a:alpha val="20000"/>
            </a:srgbClr>
          </a:solidFill>
        </p:grpSpPr>
        <p:grpSp>
          <p:nvGrpSpPr>
            <p:cNvPr id="5" name="קבוצה 31"/>
            <p:cNvGrpSpPr/>
            <p:nvPr/>
          </p:nvGrpSpPr>
          <p:grpSpPr>
            <a:xfrm>
              <a:off x="1943064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17" name="אליפסה 16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49804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אליפסה 17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אליפסה 18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אליפסה 19"/>
              <p:cNvSpPr/>
              <p:nvPr/>
            </p:nvSpPr>
            <p:spPr>
              <a:xfrm>
                <a:off x="2819376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מחבר ישר 20"/>
              <p:cNvCxnSpPr>
                <a:stCxn id="17" idx="6"/>
                <a:endCxn id="18" idx="2"/>
              </p:cNvCxnSpPr>
              <p:nvPr/>
            </p:nvCxnSpPr>
            <p:spPr>
              <a:xfrm>
                <a:off x="2344707" y="1548581"/>
                <a:ext cx="474669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מחבר ישר 21"/>
              <p:cNvCxnSpPr>
                <a:stCxn id="17" idx="4"/>
                <a:endCxn id="19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מחבר ישר 22"/>
              <p:cNvCxnSpPr>
                <a:stCxn id="19" idx="7"/>
                <a:endCxn id="18" idx="3"/>
              </p:cNvCxnSpPr>
              <p:nvPr/>
            </p:nvCxnSpPr>
            <p:spPr>
              <a:xfrm rot="5400000" flipH="1" flipV="1">
                <a:off x="2340657" y="1635814"/>
                <a:ext cx="482768" cy="592307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ישר 23"/>
              <p:cNvCxnSpPr>
                <a:stCxn id="18" idx="4"/>
                <a:endCxn id="20" idx="0"/>
              </p:cNvCxnSpPr>
              <p:nvPr/>
            </p:nvCxnSpPr>
            <p:spPr>
              <a:xfrm rot="5400000">
                <a:off x="2837633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קבוצה 32"/>
            <p:cNvGrpSpPr/>
            <p:nvPr/>
          </p:nvGrpSpPr>
          <p:grpSpPr>
            <a:xfrm>
              <a:off x="3513123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12" name="אליפסה 11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אליפסה 12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אליפסה 13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" name="מחבר ישר 14"/>
              <p:cNvCxnSpPr>
                <a:stCxn id="12" idx="6"/>
                <a:endCxn id="13" idx="2"/>
              </p:cNvCxnSpPr>
              <p:nvPr/>
            </p:nvCxnSpPr>
            <p:spPr>
              <a:xfrm>
                <a:off x="2344707" y="1548581"/>
                <a:ext cx="474669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מחבר ישר 15"/>
              <p:cNvCxnSpPr>
                <a:stCxn id="12" idx="4"/>
                <a:endCxn id="14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קבוצה 41"/>
            <p:cNvGrpSpPr/>
            <p:nvPr/>
          </p:nvGrpSpPr>
          <p:grpSpPr>
            <a:xfrm>
              <a:off x="5083182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8" name="אליפסה 7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h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אליפסה 8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j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אליפסה 9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" name="מחבר ישר 10"/>
              <p:cNvCxnSpPr>
                <a:stCxn id="8" idx="4"/>
                <a:endCxn id="10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רשימות מקושרות- דוגמא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17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2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3" name="קבוצה 82"/>
          <p:cNvGrpSpPr/>
          <p:nvPr/>
        </p:nvGrpSpPr>
        <p:grpSpPr>
          <a:xfrm>
            <a:off x="957213" y="3209922"/>
            <a:ext cx="3979917" cy="401643"/>
            <a:chOff x="865930" y="3867156"/>
            <a:chExt cx="3979917" cy="401643"/>
          </a:xfrm>
        </p:grpSpPr>
        <p:sp>
          <p:nvSpPr>
            <p:cNvPr id="44" name="מלבן 43"/>
            <p:cNvSpPr/>
            <p:nvPr/>
          </p:nvSpPr>
          <p:spPr>
            <a:xfrm>
              <a:off x="1340599" y="3867156"/>
              <a:ext cx="401643" cy="401643"/>
            </a:xfrm>
            <a:prstGeom prst="rect">
              <a:avLst/>
            </a:prstGeom>
            <a:solidFill>
              <a:srgbClr val="0070C0">
                <a:alpha val="49804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2216911" y="3867156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3093223" y="3867156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3969535" y="3867156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מחבר ישר 47"/>
            <p:cNvCxnSpPr/>
            <p:nvPr/>
          </p:nvCxnSpPr>
          <p:spPr>
            <a:xfrm>
              <a:off x="1742242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/>
            <p:cNvCxnSpPr>
              <a:stCxn id="45" idx="3"/>
              <a:endCxn id="46" idx="1"/>
            </p:cNvCxnSpPr>
            <p:nvPr/>
          </p:nvCxnSpPr>
          <p:spPr>
            <a:xfrm>
              <a:off x="2618554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>
              <a:stCxn id="46" idx="3"/>
              <a:endCxn id="47" idx="1"/>
            </p:cNvCxnSpPr>
            <p:nvPr/>
          </p:nvCxnSpPr>
          <p:spPr>
            <a:xfrm>
              <a:off x="3494866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/>
            <p:cNvCxnSpPr/>
            <p:nvPr/>
          </p:nvCxnSpPr>
          <p:spPr>
            <a:xfrm>
              <a:off x="865930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stCxn id="44" idx="3"/>
              <a:endCxn id="44" idx="0"/>
            </p:cNvCxnSpPr>
            <p:nvPr/>
          </p:nvCxnSpPr>
          <p:spPr>
            <a:xfrm flipH="1" flipV="1">
              <a:off x="1541421" y="3867156"/>
              <a:ext cx="200821" cy="200822"/>
            </a:xfrm>
            <a:prstGeom prst="curvedConnector4">
              <a:avLst>
                <a:gd name="adj1" fmla="val -113833"/>
                <a:gd name="adj2" fmla="val 213832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stCxn id="45" idx="3"/>
              <a:endCxn id="44" idx="0"/>
            </p:cNvCxnSpPr>
            <p:nvPr/>
          </p:nvCxnSpPr>
          <p:spPr>
            <a:xfrm flipH="1" flipV="1">
              <a:off x="1541421" y="3867156"/>
              <a:ext cx="1077133" cy="200822"/>
            </a:xfrm>
            <a:prstGeom prst="curvedConnector4">
              <a:avLst>
                <a:gd name="adj1" fmla="val -21223"/>
                <a:gd name="adj2" fmla="val 296121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hape 71"/>
            <p:cNvCxnSpPr>
              <a:stCxn id="46" idx="3"/>
              <a:endCxn id="44" idx="0"/>
            </p:cNvCxnSpPr>
            <p:nvPr/>
          </p:nvCxnSpPr>
          <p:spPr>
            <a:xfrm flipH="1" flipV="1">
              <a:off x="1541421" y="3867156"/>
              <a:ext cx="1953445" cy="200822"/>
            </a:xfrm>
            <a:prstGeom prst="curvedConnector4">
              <a:avLst>
                <a:gd name="adj1" fmla="val -11702"/>
                <a:gd name="adj2" fmla="val 378409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hape 73"/>
            <p:cNvCxnSpPr>
              <a:stCxn id="47" idx="3"/>
              <a:endCxn id="44" idx="0"/>
            </p:cNvCxnSpPr>
            <p:nvPr/>
          </p:nvCxnSpPr>
          <p:spPr>
            <a:xfrm flipH="1" flipV="1">
              <a:off x="1541421" y="3867156"/>
              <a:ext cx="2829757" cy="200822"/>
            </a:xfrm>
            <a:prstGeom prst="curvedConnector4">
              <a:avLst>
                <a:gd name="adj1" fmla="val -8078"/>
                <a:gd name="adj2" fmla="val 482641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4371178" y="4049721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קבוצה 83"/>
          <p:cNvGrpSpPr/>
          <p:nvPr/>
        </p:nvGrpSpPr>
        <p:grpSpPr>
          <a:xfrm>
            <a:off x="957213" y="4074063"/>
            <a:ext cx="3103605" cy="401643"/>
            <a:chOff x="865930" y="3867156"/>
            <a:chExt cx="3103605" cy="401643"/>
          </a:xfrm>
        </p:grpSpPr>
        <p:sp>
          <p:nvSpPr>
            <p:cNvPr id="85" name="מלבן 84"/>
            <p:cNvSpPr/>
            <p:nvPr/>
          </p:nvSpPr>
          <p:spPr>
            <a:xfrm>
              <a:off x="1340599" y="3867156"/>
              <a:ext cx="401643" cy="401643"/>
            </a:xfrm>
            <a:prstGeom prst="rect">
              <a:avLst/>
            </a:prstGeom>
            <a:solidFill>
              <a:srgbClr val="0070C0">
                <a:alpha val="49804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מלבן 85"/>
            <p:cNvSpPr/>
            <p:nvPr/>
          </p:nvSpPr>
          <p:spPr>
            <a:xfrm>
              <a:off x="2216911" y="3867156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מלבן 86"/>
            <p:cNvSpPr/>
            <p:nvPr/>
          </p:nvSpPr>
          <p:spPr>
            <a:xfrm>
              <a:off x="3093223" y="3867156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g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9" name="מחבר ישר 88"/>
            <p:cNvCxnSpPr/>
            <p:nvPr/>
          </p:nvCxnSpPr>
          <p:spPr>
            <a:xfrm>
              <a:off x="1742242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מחבר ישר 89"/>
            <p:cNvCxnSpPr>
              <a:stCxn id="86" idx="3"/>
              <a:endCxn id="87" idx="1"/>
            </p:cNvCxnSpPr>
            <p:nvPr/>
          </p:nvCxnSpPr>
          <p:spPr>
            <a:xfrm>
              <a:off x="2618554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מחבר ישר 90"/>
            <p:cNvCxnSpPr>
              <a:stCxn id="87" idx="3"/>
            </p:cNvCxnSpPr>
            <p:nvPr/>
          </p:nvCxnSpPr>
          <p:spPr>
            <a:xfrm>
              <a:off x="3494866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מחבר ישר 91"/>
            <p:cNvCxnSpPr/>
            <p:nvPr/>
          </p:nvCxnSpPr>
          <p:spPr>
            <a:xfrm>
              <a:off x="865930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hape 92"/>
            <p:cNvCxnSpPr>
              <a:stCxn id="85" idx="3"/>
              <a:endCxn id="85" idx="0"/>
            </p:cNvCxnSpPr>
            <p:nvPr/>
          </p:nvCxnSpPr>
          <p:spPr>
            <a:xfrm flipH="1" flipV="1">
              <a:off x="1541421" y="3867156"/>
              <a:ext cx="200821" cy="200822"/>
            </a:xfrm>
            <a:prstGeom prst="curvedConnector4">
              <a:avLst>
                <a:gd name="adj1" fmla="val -113833"/>
                <a:gd name="adj2" fmla="val 213832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hape 93"/>
            <p:cNvCxnSpPr>
              <a:stCxn id="86" idx="3"/>
              <a:endCxn id="85" idx="0"/>
            </p:cNvCxnSpPr>
            <p:nvPr/>
          </p:nvCxnSpPr>
          <p:spPr>
            <a:xfrm flipH="1" flipV="1">
              <a:off x="1541421" y="3867156"/>
              <a:ext cx="1077133" cy="200822"/>
            </a:xfrm>
            <a:prstGeom prst="curvedConnector4">
              <a:avLst>
                <a:gd name="adj1" fmla="val -21223"/>
                <a:gd name="adj2" fmla="val 296121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hape 94"/>
            <p:cNvCxnSpPr>
              <a:stCxn id="87" idx="3"/>
              <a:endCxn id="85" idx="0"/>
            </p:cNvCxnSpPr>
            <p:nvPr/>
          </p:nvCxnSpPr>
          <p:spPr>
            <a:xfrm flipH="1" flipV="1">
              <a:off x="1541421" y="3867156"/>
              <a:ext cx="1953445" cy="200822"/>
            </a:xfrm>
            <a:prstGeom prst="curvedConnector4">
              <a:avLst>
                <a:gd name="adj1" fmla="val -11702"/>
                <a:gd name="adj2" fmla="val 378409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קבוצה 97"/>
          <p:cNvGrpSpPr/>
          <p:nvPr/>
        </p:nvGrpSpPr>
        <p:grpSpPr>
          <a:xfrm>
            <a:off x="957213" y="4938204"/>
            <a:ext cx="2227293" cy="401643"/>
            <a:chOff x="865930" y="3867156"/>
            <a:chExt cx="2227293" cy="401643"/>
          </a:xfrm>
        </p:grpSpPr>
        <p:sp>
          <p:nvSpPr>
            <p:cNvPr id="99" name="מלבן 98"/>
            <p:cNvSpPr/>
            <p:nvPr/>
          </p:nvSpPr>
          <p:spPr>
            <a:xfrm>
              <a:off x="1340599" y="3867156"/>
              <a:ext cx="401643" cy="401643"/>
            </a:xfrm>
            <a:prstGeom prst="rect">
              <a:avLst/>
            </a:prstGeom>
            <a:solidFill>
              <a:srgbClr val="0070C0">
                <a:alpha val="49804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h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מלבן 99"/>
            <p:cNvSpPr/>
            <p:nvPr/>
          </p:nvSpPr>
          <p:spPr>
            <a:xfrm>
              <a:off x="2216911" y="3867156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2" name="מחבר ישר 101"/>
            <p:cNvCxnSpPr/>
            <p:nvPr/>
          </p:nvCxnSpPr>
          <p:spPr>
            <a:xfrm>
              <a:off x="1742242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/>
            <p:cNvCxnSpPr>
              <a:stCxn id="100" idx="3"/>
            </p:cNvCxnSpPr>
            <p:nvPr/>
          </p:nvCxnSpPr>
          <p:spPr>
            <a:xfrm>
              <a:off x="2618554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/>
            <p:cNvCxnSpPr/>
            <p:nvPr/>
          </p:nvCxnSpPr>
          <p:spPr>
            <a:xfrm>
              <a:off x="865930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hape 105"/>
            <p:cNvCxnSpPr>
              <a:stCxn id="99" idx="3"/>
              <a:endCxn id="99" idx="0"/>
            </p:cNvCxnSpPr>
            <p:nvPr/>
          </p:nvCxnSpPr>
          <p:spPr>
            <a:xfrm flipH="1" flipV="1">
              <a:off x="1541421" y="3867156"/>
              <a:ext cx="200821" cy="200822"/>
            </a:xfrm>
            <a:prstGeom prst="curvedConnector4">
              <a:avLst>
                <a:gd name="adj1" fmla="val -113833"/>
                <a:gd name="adj2" fmla="val 213832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hape 106"/>
            <p:cNvCxnSpPr>
              <a:stCxn id="100" idx="3"/>
              <a:endCxn id="99" idx="0"/>
            </p:cNvCxnSpPr>
            <p:nvPr/>
          </p:nvCxnSpPr>
          <p:spPr>
            <a:xfrm flipH="1" flipV="1">
              <a:off x="1541421" y="3867156"/>
              <a:ext cx="1077133" cy="200822"/>
            </a:xfrm>
            <a:prstGeom prst="curvedConnector4">
              <a:avLst>
                <a:gd name="adj1" fmla="val -21223"/>
                <a:gd name="adj2" fmla="val 296121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קבוצה 108"/>
          <p:cNvGrpSpPr/>
          <p:nvPr/>
        </p:nvGrpSpPr>
        <p:grpSpPr>
          <a:xfrm>
            <a:off x="957213" y="5802345"/>
            <a:ext cx="1350981" cy="401643"/>
            <a:chOff x="865930" y="3867156"/>
            <a:chExt cx="1350981" cy="401643"/>
          </a:xfrm>
        </p:grpSpPr>
        <p:sp>
          <p:nvSpPr>
            <p:cNvPr id="110" name="מלבן 109"/>
            <p:cNvSpPr/>
            <p:nvPr/>
          </p:nvSpPr>
          <p:spPr>
            <a:xfrm>
              <a:off x="1340599" y="3867156"/>
              <a:ext cx="401643" cy="401643"/>
            </a:xfrm>
            <a:prstGeom prst="rect">
              <a:avLst/>
            </a:prstGeom>
            <a:solidFill>
              <a:srgbClr val="0070C0">
                <a:alpha val="49804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j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2" name="מחבר ישר 111"/>
            <p:cNvCxnSpPr/>
            <p:nvPr/>
          </p:nvCxnSpPr>
          <p:spPr>
            <a:xfrm>
              <a:off x="1742242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מחבר ישר 113"/>
            <p:cNvCxnSpPr/>
            <p:nvPr/>
          </p:nvCxnSpPr>
          <p:spPr>
            <a:xfrm>
              <a:off x="865930" y="4067978"/>
              <a:ext cx="474669" cy="158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hape 114"/>
            <p:cNvCxnSpPr>
              <a:stCxn id="110" idx="3"/>
              <a:endCxn id="110" idx="0"/>
            </p:cNvCxnSpPr>
            <p:nvPr/>
          </p:nvCxnSpPr>
          <p:spPr>
            <a:xfrm flipH="1" flipV="1">
              <a:off x="1541421" y="3867156"/>
              <a:ext cx="200821" cy="200822"/>
            </a:xfrm>
            <a:prstGeom prst="curvedConnector4">
              <a:avLst>
                <a:gd name="adj1" fmla="val -113833"/>
                <a:gd name="adj2" fmla="val 213832"/>
              </a:avLst>
            </a:prstGeom>
            <a:ln>
              <a:solidFill>
                <a:srgbClr val="66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רשימות מקושרות- מימוש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18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139778" y="1822428"/>
            <a:ext cx="5594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●"/>
            </a:pPr>
            <a:r>
              <a:rPr lang="en-US" b="1" dirty="0" smtClean="0">
                <a:solidFill>
                  <a:srgbClr val="663300"/>
                </a:solidFill>
              </a:rPr>
              <a:t>Make-Set(x)</a:t>
            </a:r>
            <a:r>
              <a:rPr lang="he-IL" b="1" dirty="0" smtClean="0">
                <a:solidFill>
                  <a:srgbClr val="663300"/>
                </a:solidFill>
              </a:rPr>
              <a:t>: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יוצרת רשימה מקושרת חדשה שהעצם היחיד בה הוא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  <a:p>
            <a:pPr algn="r" rtl="1"/>
            <a:r>
              <a:rPr lang="he-IL" b="1" dirty="0" smtClean="0">
                <a:solidFill>
                  <a:srgbClr val="008000"/>
                </a:solidFill>
              </a:rPr>
              <a:t>זמן: </a:t>
            </a:r>
            <a:r>
              <a:rPr lang="en-US" b="1" dirty="0" smtClean="0">
                <a:solidFill>
                  <a:srgbClr val="008000"/>
                </a:solidFill>
              </a:rPr>
              <a:t>O(1)</a:t>
            </a:r>
            <a:r>
              <a:rPr lang="he-IL" b="1" dirty="0" smtClean="0">
                <a:solidFill>
                  <a:srgbClr val="008000"/>
                </a:solidFill>
              </a:rPr>
              <a:t>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Font typeface="Arial" pitchFamily="34" charset="0"/>
              <a:buChar char="●"/>
            </a:pPr>
            <a:r>
              <a:rPr lang="en-US" b="1" dirty="0" smtClean="0">
                <a:solidFill>
                  <a:srgbClr val="663300"/>
                </a:solidFill>
              </a:rPr>
              <a:t>Find-Set(x)</a:t>
            </a:r>
            <a:r>
              <a:rPr lang="he-IL" b="1" dirty="0" smtClean="0">
                <a:solidFill>
                  <a:srgbClr val="663300"/>
                </a:solidFill>
              </a:rPr>
              <a:t>: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מחזירה את המצביע מ-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לנציג.</a:t>
            </a:r>
          </a:p>
          <a:p>
            <a:pPr algn="r" rtl="1"/>
            <a:r>
              <a:rPr lang="he-IL" b="1" dirty="0" smtClean="0">
                <a:solidFill>
                  <a:srgbClr val="008000"/>
                </a:solidFill>
              </a:rPr>
              <a:t>זמן: </a:t>
            </a:r>
            <a:r>
              <a:rPr lang="en-US" b="1" dirty="0" smtClean="0">
                <a:solidFill>
                  <a:srgbClr val="008000"/>
                </a:solidFill>
              </a:rPr>
              <a:t>O(1)</a:t>
            </a:r>
            <a:r>
              <a:rPr lang="he-IL" b="1" dirty="0" smtClean="0">
                <a:solidFill>
                  <a:srgbClr val="008000"/>
                </a:solidFill>
              </a:rPr>
              <a:t>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Font typeface="Arial" pitchFamily="34" charset="0"/>
              <a:buChar char="●"/>
            </a:pPr>
            <a:r>
              <a:rPr lang="en-US" b="1" dirty="0" smtClean="0">
                <a:solidFill>
                  <a:srgbClr val="663300"/>
                </a:solidFill>
              </a:rPr>
              <a:t>Union(</a:t>
            </a:r>
            <a:r>
              <a:rPr lang="en-US" b="1" dirty="0" err="1" smtClean="0">
                <a:solidFill>
                  <a:srgbClr val="663300"/>
                </a:solidFill>
              </a:rPr>
              <a:t>x,y</a:t>
            </a:r>
            <a:r>
              <a:rPr lang="en-US" b="1" dirty="0" smtClean="0">
                <a:solidFill>
                  <a:srgbClr val="663300"/>
                </a:solidFill>
              </a:rPr>
              <a:t>)</a:t>
            </a:r>
            <a:r>
              <a:rPr lang="he-IL" b="1" dirty="0" smtClean="0">
                <a:solidFill>
                  <a:srgbClr val="663300"/>
                </a:solidFill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dirty="0" smtClean="0">
                <a:solidFill>
                  <a:srgbClr val="663300"/>
                </a:solidFill>
              </a:rPr>
              <a:t>מוסיפה את הרשימה של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לסוף הרשימה של </a:t>
            </a:r>
            <a:r>
              <a:rPr lang="en-US" dirty="0" smtClean="0">
                <a:solidFill>
                  <a:srgbClr val="663300"/>
                </a:solidFill>
              </a:rPr>
              <a:t>y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dirty="0" smtClean="0">
                <a:solidFill>
                  <a:srgbClr val="663300"/>
                </a:solidFill>
              </a:rPr>
              <a:t>הנציג של האיחוד יהיה הנציג של הרשימה של </a:t>
            </a:r>
            <a:r>
              <a:rPr lang="en-US" dirty="0" smtClean="0">
                <a:solidFill>
                  <a:srgbClr val="663300"/>
                </a:solidFill>
              </a:rPr>
              <a:t>y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dirty="0" smtClean="0">
                <a:solidFill>
                  <a:srgbClr val="663300"/>
                </a:solidFill>
              </a:rPr>
              <a:t>יש לעדכן את כל המצביעים ברשימה של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, כך שיצביעו על הנציג של הרשימה של </a:t>
            </a:r>
            <a:r>
              <a:rPr lang="en-US" dirty="0" smtClean="0">
                <a:solidFill>
                  <a:srgbClr val="663300"/>
                </a:solidFill>
              </a:rPr>
              <a:t>y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  <a:p>
            <a:pPr algn="r" rtl="1"/>
            <a:r>
              <a:rPr lang="he-IL" b="1" dirty="0" smtClean="0">
                <a:solidFill>
                  <a:srgbClr val="008000"/>
                </a:solidFill>
              </a:rPr>
              <a:t>זמן: ליניארי באורך הרשימה של </a:t>
            </a:r>
            <a:r>
              <a:rPr lang="en-US" b="1" dirty="0" smtClean="0">
                <a:solidFill>
                  <a:srgbClr val="008000"/>
                </a:solidFill>
              </a:rPr>
              <a:t>x</a:t>
            </a:r>
            <a:r>
              <a:rPr lang="he-IL" b="1" dirty="0" smtClean="0">
                <a:solidFill>
                  <a:srgbClr val="008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רשימות מקושרות- דוגמא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19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993726" y="1493811"/>
            <a:ext cx="7273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נתונים </a:t>
            </a:r>
            <a:r>
              <a:rPr lang="en-US" dirty="0" smtClean="0">
                <a:solidFill>
                  <a:srgbClr val="663300"/>
                </a:solidFill>
              </a:rPr>
              <a:t>n</a:t>
            </a:r>
            <a:r>
              <a:rPr lang="he-IL" dirty="0" smtClean="0">
                <a:solidFill>
                  <a:srgbClr val="663300"/>
                </a:solidFill>
              </a:rPr>
              <a:t> עצמים,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en-US" baseline="-25000" dirty="0" smtClean="0">
                <a:solidFill>
                  <a:srgbClr val="663300"/>
                </a:solidFill>
              </a:rPr>
              <a:t>1</a:t>
            </a:r>
            <a:r>
              <a:rPr lang="en-US" dirty="0" smtClean="0">
                <a:solidFill>
                  <a:srgbClr val="663300"/>
                </a:solidFill>
              </a:rPr>
              <a:t>, x</a:t>
            </a:r>
            <a:r>
              <a:rPr lang="en-US" baseline="-25000" dirty="0" smtClean="0">
                <a:solidFill>
                  <a:srgbClr val="663300"/>
                </a:solidFill>
              </a:rPr>
              <a:t>2</a:t>
            </a:r>
            <a:r>
              <a:rPr lang="en-US" dirty="0" smtClean="0">
                <a:solidFill>
                  <a:srgbClr val="663300"/>
                </a:solidFill>
              </a:rPr>
              <a:t>, …, </a:t>
            </a:r>
            <a:r>
              <a:rPr lang="en-US" dirty="0" err="1" smtClean="0">
                <a:solidFill>
                  <a:srgbClr val="663300"/>
                </a:solidFill>
              </a:rPr>
              <a:t>x</a:t>
            </a:r>
            <a:r>
              <a:rPr lang="en-US" baseline="-25000" dirty="0" err="1" smtClean="0">
                <a:solidFill>
                  <a:srgbClr val="663300"/>
                </a:solidFill>
              </a:rPr>
              <a:t>n</a:t>
            </a:r>
            <a:r>
              <a:rPr lang="he-IL" dirty="0" smtClean="0">
                <a:solidFill>
                  <a:srgbClr val="663300"/>
                </a:solidFill>
              </a:rPr>
              <a:t>. נבצע עליהם </a:t>
            </a:r>
            <a:r>
              <a:rPr lang="en-US" dirty="0" smtClean="0">
                <a:solidFill>
                  <a:srgbClr val="663300"/>
                </a:solidFill>
              </a:rPr>
              <a:t>m</a:t>
            </a:r>
            <a:r>
              <a:rPr lang="he-IL" dirty="0" smtClean="0">
                <a:solidFill>
                  <a:srgbClr val="663300"/>
                </a:solidFill>
              </a:rPr>
              <a:t> הפעולות: </a:t>
            </a:r>
            <a:r>
              <a:rPr lang="en-US" dirty="0" smtClean="0">
                <a:solidFill>
                  <a:srgbClr val="663300"/>
                </a:solidFill>
              </a:rPr>
              <a:t>n</a:t>
            </a:r>
            <a:r>
              <a:rPr lang="he-IL" dirty="0" smtClean="0">
                <a:solidFill>
                  <a:srgbClr val="663300"/>
                </a:solidFill>
              </a:rPr>
              <a:t> פעולות </a:t>
            </a:r>
            <a:r>
              <a:rPr lang="en-US" dirty="0" smtClean="0">
                <a:solidFill>
                  <a:srgbClr val="663300"/>
                </a:solidFill>
              </a:rPr>
              <a:t>Make-Set</a:t>
            </a:r>
            <a:r>
              <a:rPr lang="he-IL" dirty="0" smtClean="0">
                <a:solidFill>
                  <a:srgbClr val="663300"/>
                </a:solidFill>
              </a:rPr>
              <a:t> לכל אחד מהעצמים, ואז </a:t>
            </a:r>
            <a:r>
              <a:rPr lang="en-US" dirty="0" smtClean="0">
                <a:solidFill>
                  <a:srgbClr val="663300"/>
                </a:solidFill>
              </a:rPr>
              <a:t>n-1</a:t>
            </a:r>
            <a:r>
              <a:rPr lang="he-IL" dirty="0" smtClean="0">
                <a:solidFill>
                  <a:srgbClr val="663300"/>
                </a:solidFill>
              </a:rPr>
              <a:t> פעולות </a:t>
            </a:r>
            <a:r>
              <a:rPr lang="en-US" dirty="0" smtClean="0">
                <a:solidFill>
                  <a:srgbClr val="663300"/>
                </a:solidFill>
              </a:rPr>
              <a:t>Union</a:t>
            </a:r>
            <a:r>
              <a:rPr lang="he-IL" dirty="0" smtClean="0">
                <a:solidFill>
                  <a:srgbClr val="663300"/>
                </a:solidFill>
              </a:rPr>
              <a:t>, עד שכל העצמים נמצאים בקבוצה אחת:</a:t>
            </a: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64059"/>
              </p:ext>
            </p:extLst>
          </p:nvPr>
        </p:nvGraphicFramePr>
        <p:xfrm>
          <a:off x="993726" y="2625714"/>
          <a:ext cx="5803896" cy="351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33"/>
                <a:gridCol w="1981514"/>
                <a:gridCol w="1251482"/>
                <a:gridCol w="797967"/>
              </a:tblGrid>
              <a:tr h="374897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זמן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מספר העצמים המעודכנים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הפעולה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897">
                <a:tc rowSpan="4">
                  <a:txBody>
                    <a:bodyPr/>
                    <a:lstStyle/>
                    <a:p>
                      <a:pPr algn="ctr" rtl="1"/>
                      <a:r>
                        <a:rPr lang="el-GR" sz="1400" dirty="0" smtClean="0">
                          <a:solidFill>
                            <a:srgbClr val="663300"/>
                          </a:solidFill>
                          <a:latin typeface="Times New Roman"/>
                          <a:cs typeface="Times New Roman"/>
                          <a:sym typeface="Mathematica1"/>
                        </a:rPr>
                        <a:t>Θ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  <a:sym typeface="Mathematica1"/>
                        </a:rPr>
                        <a:t>(n)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Make-Set(x</a:t>
                      </a:r>
                      <a:r>
                        <a:rPr lang="en-US" sz="1400" baseline="-250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r" rtl="1"/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Make-Set(x</a:t>
                      </a:r>
                      <a:r>
                        <a:rPr lang="en-US" sz="1400" baseline="-250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r" rtl="1"/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40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kern="1200" dirty="0" smtClean="0">
                          <a:solidFill>
                            <a:srgbClr val="6633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lang="en-US" sz="1400" b="1" kern="1200" dirty="0" smtClean="0">
                        <a:solidFill>
                          <a:srgbClr val="6633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r" rtl="1"/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b="1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lang="en-US" sz="1400" b="1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r" rtl="1"/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Make-Set(</a:t>
                      </a:r>
                      <a:r>
                        <a:rPr lang="en-US" sz="1400" dirty="0" err="1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1400" baseline="-25000" dirty="0" err="1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897">
                <a:tc rowSpan="4"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  <a:sym typeface="Mathematica1"/>
                        </a:rPr>
                        <a:t>1+2+…+(n-1)=</a:t>
                      </a:r>
                      <a:r>
                        <a:rPr lang="el-GR" sz="1400" dirty="0" smtClean="0">
                          <a:solidFill>
                            <a:srgbClr val="663300"/>
                          </a:solidFill>
                          <a:latin typeface="Times New Roman"/>
                          <a:cs typeface="Times New Roman"/>
                          <a:sym typeface="Mathematica1"/>
                        </a:rPr>
                        <a:t>Θ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  <a:sym typeface="Mathematica1"/>
                        </a:rPr>
                        <a:t>(n</a:t>
                      </a:r>
                      <a:r>
                        <a:rPr lang="en-US" sz="1400" baseline="300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  <a:sym typeface="Mathematica1"/>
                        </a:rPr>
                        <a:t>2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  <a:sym typeface="Mathematica1"/>
                        </a:rPr>
                        <a:t>)</a:t>
                      </a:r>
                      <a:endParaRPr lang="en-US" sz="1400" baseline="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Union(x</a:t>
                      </a:r>
                      <a:r>
                        <a:rPr lang="en-US" sz="1400" baseline="-250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,x</a:t>
                      </a:r>
                      <a:r>
                        <a:rPr lang="en-US" sz="1400" kern="1200" baseline="-25000" dirty="0" smtClean="0">
                          <a:solidFill>
                            <a:srgbClr val="6633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r" rtl="1"/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Union(x</a:t>
                      </a:r>
                      <a:r>
                        <a:rPr lang="en-US" sz="1400" baseline="-250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,x</a:t>
                      </a:r>
                      <a:r>
                        <a:rPr lang="en-US" sz="1400" baseline="-250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n+2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r" rtl="1"/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40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kern="1200" dirty="0" smtClean="0">
                          <a:solidFill>
                            <a:srgbClr val="6633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lang="en-US" sz="1400" b="1" kern="1200" dirty="0" smtClean="0">
                        <a:solidFill>
                          <a:srgbClr val="6633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r" rtl="1"/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n-1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Union(x</a:t>
                      </a:r>
                      <a:r>
                        <a:rPr lang="en-US" sz="1400" baseline="-250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n-1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,x</a:t>
                      </a:r>
                      <a:r>
                        <a:rPr lang="en-US" sz="1400" baseline="-250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smtClean="0">
                          <a:solidFill>
                            <a:srgbClr val="663300"/>
                          </a:solidFill>
                          <a:latin typeface="Arial" pitchFamily="34" charset="0"/>
                          <a:cs typeface="Arial" pitchFamily="34" charset="0"/>
                        </a:rPr>
                        <a:t>m=2n-1</a:t>
                      </a:r>
                      <a:endParaRPr lang="en-US" sz="1400" dirty="0">
                        <a:solidFill>
                          <a:srgbClr val="6633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סוגר מסולסל שמאלי 9"/>
          <p:cNvSpPr/>
          <p:nvPr/>
        </p:nvSpPr>
        <p:spPr>
          <a:xfrm>
            <a:off x="2746350" y="3136896"/>
            <a:ext cx="474669" cy="1497033"/>
          </a:xfrm>
          <a:prstGeom prst="leftBrace">
            <a:avLst>
              <a:gd name="adj1" fmla="val 5352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סוגר מסולסל שמאלי 10"/>
          <p:cNvSpPr/>
          <p:nvPr/>
        </p:nvSpPr>
        <p:spPr>
          <a:xfrm>
            <a:off x="2709837" y="4633929"/>
            <a:ext cx="474669" cy="1497033"/>
          </a:xfrm>
          <a:prstGeom prst="leftBrace">
            <a:avLst>
              <a:gd name="adj1" fmla="val 5352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קבוצות זרות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957213" y="1858940"/>
            <a:ext cx="5769054" cy="343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>
              <a:buClr>
                <a:srgbClr val="663300"/>
              </a:buClr>
              <a:buSzPct val="100000"/>
              <a:defRPr/>
            </a:pP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אנו מחפשים מבנה נתונים נח ויעיל לייצוג קבוצות דינמיות זרות.</a:t>
            </a:r>
          </a:p>
          <a:p>
            <a:pPr lvl="0" algn="r" rtl="1">
              <a:buClr>
                <a:srgbClr val="663300"/>
              </a:buClr>
              <a:buSzPct val="100000"/>
              <a:defRPr/>
            </a:pPr>
            <a:endParaRPr kumimoji="0" lang="he-IL" sz="200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נסמן את אוסף הקבוצות 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S={s</a:t>
            </a:r>
            <a:r>
              <a:rPr lang="en-US" sz="2000" kern="0" baseline="-2500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1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s</a:t>
            </a:r>
            <a:r>
              <a:rPr lang="en-US" sz="2000" kern="0" baseline="-2500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2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…, </a:t>
            </a:r>
            <a:r>
              <a:rPr kumimoji="0" lang="en-US" sz="2000" u="none" strike="noStrike" kern="0" cap="none" spc="0" normalizeH="0" baseline="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kumimoji="0" lang="en-US" sz="2000" u="none" strike="noStrike" kern="0" cap="none" spc="0" normalizeH="0" baseline="-2500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}</a:t>
            </a: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כאשר לכל 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1≤i,j</a:t>
            </a:r>
            <a:r>
              <a:rPr lang="en-US" sz="20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≤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</a:t>
            </a: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מתקיים </a:t>
            </a:r>
            <a:r>
              <a:rPr kumimoji="0" lang="en-US" sz="2000" u="none" strike="noStrike" kern="0" cap="none" spc="0" normalizeH="0" baseline="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kumimoji="0" lang="en-US" sz="2000" u="none" strike="noStrike" kern="0" cap="none" spc="0" normalizeH="0" baseline="-2500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</a:t>
            </a:r>
            <a:r>
              <a:rPr lang="en-US" sz="20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Symbol"/>
              </a:rPr>
              <a:t>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en-US" sz="2000" kern="0" baseline="-2500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j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=</a:t>
            </a:r>
            <a:r>
              <a:rPr kumimoji="0" lang="el-GR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  <a:sym typeface="Mathematica1"/>
              </a:rPr>
              <a:t>ϕ</a:t>
            </a: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Mathematica1"/>
              </a:rPr>
              <a:t>.</a:t>
            </a: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endParaRPr lang="he-IL" sz="2000" kern="0" dirty="0" smtClean="0">
              <a:solidFill>
                <a:srgbClr val="663300"/>
              </a:solidFill>
              <a:latin typeface="Arial" pitchFamily="34" charset="0"/>
              <a:ea typeface="+mj-ea"/>
              <a:cs typeface="Arial" pitchFamily="34" charset="0"/>
              <a:sym typeface="Mathematica1"/>
            </a:endParaRP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Mathematica1"/>
              </a:rPr>
              <a:t>כל קבוצה מזוהה על ידי נציג (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Mathematica1"/>
              </a:rPr>
              <a:t>representative</a:t>
            </a: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Mathematica1"/>
              </a:rPr>
              <a:t>), שהוא איבר </a:t>
            </a:r>
            <a:r>
              <a:rPr kumimoji="0" lang="he-IL" sz="2000" u="none" strike="noStrike" kern="0" cap="none" spc="0" normalizeH="0" baseline="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Mathematica1"/>
              </a:rPr>
              <a:t>מסויים</a:t>
            </a: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Mathematica1"/>
              </a:rPr>
              <a:t> בקבוצה. הנציג הוא קבוע, כל עוד הקבוצה לא משתנה.</a:t>
            </a: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endParaRPr lang="he-IL" sz="2000" kern="0" dirty="0" smtClean="0">
              <a:solidFill>
                <a:srgbClr val="663300"/>
              </a:solidFill>
              <a:latin typeface="Arial" pitchFamily="34" charset="0"/>
              <a:ea typeface="+mj-ea"/>
              <a:cs typeface="Arial" pitchFamily="34" charset="0"/>
              <a:sym typeface="Mathematica1"/>
            </a:endParaRP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Mathematica1"/>
              </a:rPr>
              <a:t>כל איבר בקבוצה מיוצג על ידי עצם.</a:t>
            </a:r>
            <a:endParaRPr kumimoji="0" lang="he-IL" sz="240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רשימות מקושרות- דוגמא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20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358856" y="1968480"/>
            <a:ext cx="6361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בסך </a:t>
            </a:r>
            <a:r>
              <a:rPr lang="he-IL" dirty="0" err="1" smtClean="0">
                <a:solidFill>
                  <a:srgbClr val="663300"/>
                </a:solidFill>
              </a:rPr>
              <a:t>הכל</a:t>
            </a:r>
            <a:r>
              <a:rPr lang="he-IL" dirty="0" smtClean="0">
                <a:solidFill>
                  <a:srgbClr val="663300"/>
                </a:solidFill>
              </a:rPr>
              <a:t> קיבלנו שכל הפעולות יחד לוקחות זמן </a:t>
            </a:r>
            <a:r>
              <a:rPr lang="el-GR" dirty="0" smtClean="0">
                <a:solidFill>
                  <a:srgbClr val="663300"/>
                </a:solidFill>
                <a:latin typeface="Times New Roman"/>
                <a:cs typeface="Times New Roman"/>
                <a:sym typeface="Mathematica1"/>
              </a:rPr>
              <a:t>Θ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(n+n</a:t>
            </a:r>
            <a:r>
              <a:rPr lang="en-US" baseline="300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2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)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.</a:t>
            </a:r>
          </a:p>
          <a:p>
            <a:pPr algn="r" rtl="1"/>
            <a:endParaRPr lang="he-IL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מכיוון ש-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m=2n-1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, אזי 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m=</a:t>
            </a:r>
            <a:r>
              <a:rPr lang="el-GR" dirty="0" smtClean="0">
                <a:solidFill>
                  <a:srgbClr val="663300"/>
                </a:solidFill>
                <a:latin typeface="Times New Roman"/>
                <a:cs typeface="Times New Roman"/>
              </a:rPr>
              <a:t>Θ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(n)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, ולכן 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הזמן הוא </a:t>
            </a:r>
            <a:r>
              <a:rPr lang="el-GR" dirty="0" smtClean="0">
                <a:solidFill>
                  <a:srgbClr val="663300"/>
                </a:solidFill>
                <a:latin typeface="Times New Roman"/>
                <a:cs typeface="Times New Roman"/>
                <a:sym typeface="Mathematica1"/>
              </a:rPr>
              <a:t>Θ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(m</a:t>
            </a:r>
            <a:r>
              <a:rPr lang="en-US" baseline="300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2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)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.</a:t>
            </a:r>
          </a:p>
          <a:p>
            <a:pPr algn="r" rtl="1"/>
            <a:endParaRPr lang="he-IL" dirty="0" smtClean="0">
              <a:solidFill>
                <a:srgbClr val="663300"/>
              </a:solidFill>
              <a:latin typeface="Arial" pitchFamily="34" charset="0"/>
              <a:cs typeface="Arial" pitchFamily="34" charset="0"/>
              <a:sym typeface="Mathematica1"/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ובממוצע, לכל אחת מ-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m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 הפעולות, </a:t>
            </a:r>
            <a:r>
              <a:rPr lang="el-GR" dirty="0" smtClean="0">
                <a:solidFill>
                  <a:srgbClr val="663300"/>
                </a:solidFill>
                <a:latin typeface="Times New Roman"/>
                <a:cs typeface="Times New Roman"/>
                <a:sym typeface="Mathematica1"/>
              </a:rPr>
              <a:t>Θ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(m)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.</a:t>
            </a:r>
            <a:endParaRPr lang="he-IL" dirty="0" smtClean="0">
              <a:solidFill>
                <a:srgbClr val="66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752" y="5327676"/>
            <a:ext cx="452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נראה איך אפשר לשפר את הזמן, כך ש-</a:t>
            </a:r>
            <a:r>
              <a:rPr lang="en-US" dirty="0" smtClean="0">
                <a:solidFill>
                  <a:srgbClr val="663300"/>
                </a:solidFill>
              </a:rPr>
              <a:t>m</a:t>
            </a:r>
            <a:r>
              <a:rPr lang="he-IL" dirty="0" smtClean="0">
                <a:solidFill>
                  <a:srgbClr val="663300"/>
                </a:solidFill>
              </a:rPr>
              <a:t> פעולות כנ"ל יידרשו  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O(</a:t>
            </a:r>
            <a:r>
              <a:rPr lang="en-US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m+nlogn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, במקום </a:t>
            </a:r>
            <a:r>
              <a:rPr lang="el-GR" dirty="0" smtClean="0">
                <a:solidFill>
                  <a:srgbClr val="663300"/>
                </a:solidFill>
                <a:latin typeface="Times New Roman"/>
                <a:cs typeface="Times New Roman"/>
                <a:sym typeface="Mathematica1"/>
              </a:rPr>
              <a:t>Θ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(m</a:t>
            </a:r>
            <a:r>
              <a:rPr lang="en-US" baseline="300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2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)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...</a:t>
            </a:r>
            <a:endParaRPr 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7358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יוריסטיקת האיחוד המשוקלל</a:t>
            </a:r>
          </a:p>
          <a:p>
            <a:pPr algn="r" rtl="1"/>
            <a:r>
              <a:rPr lang="he-IL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weighted union heuristic</a:t>
            </a:r>
            <a:r>
              <a:rPr lang="he-IL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54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21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833525" y="2260584"/>
            <a:ext cx="6361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כאשר מבצעים </a:t>
            </a:r>
            <a:r>
              <a:rPr lang="en-US" dirty="0" smtClean="0">
                <a:solidFill>
                  <a:srgbClr val="663300"/>
                </a:solidFill>
              </a:rPr>
              <a:t>Union</a:t>
            </a:r>
            <a:r>
              <a:rPr lang="he-IL" dirty="0" smtClean="0">
                <a:solidFill>
                  <a:srgbClr val="663300"/>
                </a:solidFill>
              </a:rPr>
              <a:t>, נוסיף תמיד את הרשימה הקצרה לסוף הרשימה הארוכה.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לצורך כך, נוסיף לכל רשימה שדה, ובו אורך הרשימה.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9778" y="3794130"/>
            <a:ext cx="51848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>
                <a:solidFill>
                  <a:srgbClr val="663300"/>
                </a:solidFill>
              </a:rPr>
              <a:t>משפט:</a:t>
            </a:r>
          </a:p>
          <a:p>
            <a:pPr algn="r" rtl="1"/>
            <a:r>
              <a:rPr lang="he-IL" sz="2000" dirty="0" smtClean="0">
                <a:solidFill>
                  <a:srgbClr val="663300"/>
                </a:solidFill>
              </a:rPr>
              <a:t>סדרה של </a:t>
            </a:r>
            <a:r>
              <a:rPr lang="en-US" sz="2000" dirty="0" smtClean="0">
                <a:solidFill>
                  <a:srgbClr val="663300"/>
                </a:solidFill>
              </a:rPr>
              <a:t>m</a:t>
            </a:r>
            <a:r>
              <a:rPr lang="he-IL" sz="2000" dirty="0" smtClean="0">
                <a:solidFill>
                  <a:srgbClr val="663300"/>
                </a:solidFill>
              </a:rPr>
              <a:t> פעולות </a:t>
            </a:r>
            <a:r>
              <a:rPr lang="en-US" sz="2000" dirty="0" smtClean="0">
                <a:solidFill>
                  <a:srgbClr val="663300"/>
                </a:solidFill>
              </a:rPr>
              <a:t>Make-Set, Union, Find</a:t>
            </a:r>
            <a:r>
              <a:rPr lang="he-IL" sz="2000" dirty="0" smtClean="0">
                <a:solidFill>
                  <a:srgbClr val="663300"/>
                </a:solidFill>
              </a:rPr>
              <a:t>, כאשר </a:t>
            </a:r>
            <a:r>
              <a:rPr lang="en-US" sz="2000" dirty="0" smtClean="0">
                <a:solidFill>
                  <a:srgbClr val="663300"/>
                </a:solidFill>
              </a:rPr>
              <a:t>n</a:t>
            </a:r>
            <a:r>
              <a:rPr lang="he-IL" sz="2000" dirty="0" smtClean="0">
                <a:solidFill>
                  <a:srgbClr val="663300"/>
                </a:solidFill>
              </a:rPr>
              <a:t> מתוכן הן פעולות </a:t>
            </a:r>
            <a:r>
              <a:rPr lang="en-US" sz="2000" dirty="0" smtClean="0">
                <a:solidFill>
                  <a:srgbClr val="663300"/>
                </a:solidFill>
              </a:rPr>
              <a:t>Make-Set</a:t>
            </a:r>
            <a:r>
              <a:rPr lang="he-IL" sz="2000" dirty="0" smtClean="0">
                <a:solidFill>
                  <a:srgbClr val="663300"/>
                </a:solidFill>
              </a:rPr>
              <a:t>, כאשר משתמשים ברשימות מקושרות עם יוריסטיקת האיחוד המשוקלל, דורשת זמן </a:t>
            </a:r>
            <a:r>
              <a:rPr lang="en-US" sz="2000" dirty="0" smtClean="0">
                <a:solidFill>
                  <a:srgbClr val="663300"/>
                </a:solidFill>
              </a:rPr>
              <a:t>O(</a:t>
            </a:r>
            <a:r>
              <a:rPr lang="en-US" sz="2000" dirty="0" err="1" smtClean="0">
                <a:solidFill>
                  <a:srgbClr val="663300"/>
                </a:solidFill>
              </a:rPr>
              <a:t>m+nlogn</a:t>
            </a:r>
            <a:r>
              <a:rPr lang="en-US" sz="2000" dirty="0" smtClean="0">
                <a:solidFill>
                  <a:srgbClr val="663300"/>
                </a:solidFill>
              </a:rPr>
              <a:t>)</a:t>
            </a:r>
            <a:r>
              <a:rPr lang="he-IL" sz="2000" dirty="0" smtClean="0">
                <a:solidFill>
                  <a:srgbClr val="663300"/>
                </a:solidFill>
              </a:rPr>
              <a:t>.</a:t>
            </a:r>
            <a:endParaRPr lang="en-US" sz="20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726" y="544473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הוכחה</a:t>
            </a:r>
            <a:endParaRPr lang="he-IL" sz="54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22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176291" y="1238220"/>
            <a:ext cx="7127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כל פעולת </a:t>
            </a:r>
            <a:r>
              <a:rPr lang="en-US" dirty="0" smtClean="0">
                <a:solidFill>
                  <a:srgbClr val="663300"/>
                </a:solidFill>
              </a:rPr>
              <a:t>Make-Set</a:t>
            </a:r>
            <a:r>
              <a:rPr lang="he-IL" dirty="0" smtClean="0">
                <a:solidFill>
                  <a:srgbClr val="663300"/>
                </a:solidFill>
              </a:rPr>
              <a:t> ו-</a:t>
            </a:r>
            <a:r>
              <a:rPr lang="en-US" dirty="0" smtClean="0">
                <a:solidFill>
                  <a:srgbClr val="663300"/>
                </a:solidFill>
              </a:rPr>
              <a:t>Find</a:t>
            </a:r>
            <a:r>
              <a:rPr lang="he-IL" dirty="0" smtClean="0">
                <a:solidFill>
                  <a:srgbClr val="663300"/>
                </a:solidFill>
              </a:rPr>
              <a:t>, דורשת זמן </a:t>
            </a:r>
            <a:r>
              <a:rPr lang="en-US" dirty="0" smtClean="0">
                <a:solidFill>
                  <a:srgbClr val="663300"/>
                </a:solidFill>
              </a:rPr>
              <a:t>O(1)</a:t>
            </a:r>
            <a:r>
              <a:rPr lang="he-IL" dirty="0" smtClean="0">
                <a:solidFill>
                  <a:srgbClr val="663300"/>
                </a:solidFill>
              </a:rPr>
              <a:t>. מה לגבי פעולת </a:t>
            </a:r>
            <a:r>
              <a:rPr lang="en-US" dirty="0" smtClean="0">
                <a:solidFill>
                  <a:srgbClr val="663300"/>
                </a:solidFill>
              </a:rPr>
              <a:t>Union</a:t>
            </a:r>
            <a:r>
              <a:rPr lang="he-IL" dirty="0" smtClean="0">
                <a:solidFill>
                  <a:srgbClr val="663300"/>
                </a:solidFill>
              </a:rPr>
              <a:t>?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במקום לספור לכל פעולת </a:t>
            </a:r>
            <a:r>
              <a:rPr lang="en-US" dirty="0" smtClean="0">
                <a:solidFill>
                  <a:srgbClr val="663300"/>
                </a:solidFill>
              </a:rPr>
              <a:t>Union</a:t>
            </a:r>
            <a:r>
              <a:rPr lang="he-IL" dirty="0" smtClean="0">
                <a:solidFill>
                  <a:srgbClr val="663300"/>
                </a:solidFill>
              </a:rPr>
              <a:t>, כמה עצמים התעדכנו, נספור לכל עצם, כמה פעולות </a:t>
            </a:r>
            <a:r>
              <a:rPr lang="en-US" dirty="0" smtClean="0">
                <a:solidFill>
                  <a:srgbClr val="663300"/>
                </a:solidFill>
              </a:rPr>
              <a:t>Union</a:t>
            </a:r>
            <a:r>
              <a:rPr lang="he-IL" dirty="0" smtClean="0">
                <a:solidFill>
                  <a:srgbClr val="663300"/>
                </a:solidFill>
              </a:rPr>
              <a:t> </a:t>
            </a:r>
            <a:r>
              <a:rPr lang="he-IL" dirty="0" err="1" smtClean="0">
                <a:solidFill>
                  <a:srgbClr val="663300"/>
                </a:solidFill>
              </a:rPr>
              <a:t>עידכנו</a:t>
            </a:r>
            <a:r>
              <a:rPr lang="he-IL" dirty="0" smtClean="0">
                <a:solidFill>
                  <a:srgbClr val="663300"/>
                </a:solidFill>
              </a:rPr>
              <a:t> אותו.</a:t>
            </a:r>
            <a:endParaRPr lang="en-US" dirty="0" smtClean="0">
              <a:solidFill>
                <a:srgbClr val="66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0239" y="2333685"/>
            <a:ext cx="569602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יהי עצם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בפעם הראשונה ש-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מתעדכן, אורך רשימת התוצאה הוא ≥ 2.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בפעם השנייה ש-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מתעדכן, אורך רשימת התוצאה הוא ≥ 4.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בפעם השלישית ש-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מתעדכן, אורך רשימת התוצאה הוא ≥ 8.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...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בפעם ה-</a:t>
            </a:r>
            <a:r>
              <a:rPr lang="en-US" dirty="0" smtClean="0">
                <a:solidFill>
                  <a:srgbClr val="663300"/>
                </a:solidFill>
              </a:rPr>
              <a:t>k</a:t>
            </a:r>
            <a:r>
              <a:rPr lang="he-IL" dirty="0" smtClean="0">
                <a:solidFill>
                  <a:srgbClr val="663300"/>
                </a:solidFill>
              </a:rPr>
              <a:t> ש-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מתעדכן, אורך רשימת התוצאה הוא ≥ </a:t>
            </a:r>
            <a:r>
              <a:rPr lang="en-US" dirty="0" smtClean="0">
                <a:solidFill>
                  <a:srgbClr val="663300"/>
                </a:solidFill>
              </a:rPr>
              <a:t>2</a:t>
            </a:r>
            <a:r>
              <a:rPr lang="en-US" baseline="30000" dirty="0" smtClean="0">
                <a:solidFill>
                  <a:srgbClr val="663300"/>
                </a:solidFill>
              </a:rPr>
              <a:t>k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מכיוון שאורך הרשימה </a:t>
            </a:r>
            <a:r>
              <a:rPr lang="he-IL" dirty="0" err="1" smtClean="0">
                <a:solidFill>
                  <a:srgbClr val="663300"/>
                </a:solidFill>
              </a:rPr>
              <a:t>המקסימלי</a:t>
            </a:r>
            <a:r>
              <a:rPr lang="he-IL" dirty="0" smtClean="0">
                <a:solidFill>
                  <a:srgbClr val="663300"/>
                </a:solidFill>
              </a:rPr>
              <a:t> הוא </a:t>
            </a:r>
            <a:r>
              <a:rPr lang="en-US" dirty="0" smtClean="0">
                <a:solidFill>
                  <a:srgbClr val="663300"/>
                </a:solidFill>
              </a:rPr>
              <a:t>n</a:t>
            </a:r>
            <a:r>
              <a:rPr lang="he-IL" dirty="0" smtClean="0">
                <a:solidFill>
                  <a:srgbClr val="663300"/>
                </a:solidFill>
              </a:rPr>
              <a:t>, נקבל שאפשר לעדכן את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לכל היותר </a:t>
            </a:r>
            <a:r>
              <a:rPr lang="en-US" dirty="0" err="1" smtClean="0">
                <a:solidFill>
                  <a:srgbClr val="663300"/>
                </a:solidFill>
              </a:rPr>
              <a:t>logn</a:t>
            </a:r>
            <a:r>
              <a:rPr lang="he-IL" dirty="0" smtClean="0">
                <a:solidFill>
                  <a:srgbClr val="663300"/>
                </a:solidFill>
              </a:rPr>
              <a:t> פעמים.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ישנם </a:t>
            </a:r>
            <a:r>
              <a:rPr lang="en-US" dirty="0" smtClean="0">
                <a:solidFill>
                  <a:srgbClr val="663300"/>
                </a:solidFill>
              </a:rPr>
              <a:t>n</a:t>
            </a:r>
            <a:r>
              <a:rPr lang="he-IL" dirty="0" smtClean="0">
                <a:solidFill>
                  <a:srgbClr val="663300"/>
                </a:solidFill>
              </a:rPr>
              <a:t> עצמים, לכן בסה"כ יש לכל היותר </a:t>
            </a:r>
            <a:r>
              <a:rPr lang="en-US" dirty="0" err="1" smtClean="0">
                <a:solidFill>
                  <a:srgbClr val="663300"/>
                </a:solidFill>
              </a:rPr>
              <a:t>nlogn</a:t>
            </a:r>
            <a:r>
              <a:rPr lang="he-IL" dirty="0" smtClean="0">
                <a:solidFill>
                  <a:srgbClr val="663300"/>
                </a:solidFill>
              </a:rPr>
              <a:t> עדכונים עבור פעולות </a:t>
            </a:r>
            <a:r>
              <a:rPr lang="en-US" dirty="0" smtClean="0">
                <a:solidFill>
                  <a:srgbClr val="663300"/>
                </a:solidFill>
              </a:rPr>
              <a:t>Union</a:t>
            </a:r>
            <a:r>
              <a:rPr lang="he-IL" dirty="0" smtClean="0">
                <a:solidFill>
                  <a:srgbClr val="663300"/>
                </a:solidFill>
              </a:rPr>
              <a:t>, ושאר </a:t>
            </a:r>
            <a:r>
              <a:rPr lang="en-US" dirty="0" smtClean="0">
                <a:solidFill>
                  <a:srgbClr val="663300"/>
                </a:solidFill>
              </a:rPr>
              <a:t>m</a:t>
            </a:r>
            <a:r>
              <a:rPr lang="he-IL" dirty="0" smtClean="0">
                <a:solidFill>
                  <a:srgbClr val="663300"/>
                </a:solidFill>
              </a:rPr>
              <a:t> הפעולות לוקחות </a:t>
            </a:r>
            <a:r>
              <a:rPr lang="en-US" dirty="0" smtClean="0">
                <a:solidFill>
                  <a:srgbClr val="663300"/>
                </a:solidFill>
              </a:rPr>
              <a:t>O(m)</a:t>
            </a:r>
            <a:r>
              <a:rPr lang="he-IL" dirty="0" smtClean="0">
                <a:solidFill>
                  <a:srgbClr val="663300"/>
                </a:solidFill>
              </a:rPr>
              <a:t>, סה"כ קיבלנו </a:t>
            </a:r>
            <a:r>
              <a:rPr lang="en-US" dirty="0" smtClean="0">
                <a:solidFill>
                  <a:srgbClr val="663300"/>
                </a:solidFill>
              </a:rPr>
              <a:t>O(</a:t>
            </a:r>
            <a:r>
              <a:rPr lang="en-US" dirty="0" err="1" smtClean="0">
                <a:solidFill>
                  <a:srgbClr val="663300"/>
                </a:solidFill>
              </a:rPr>
              <a:t>m+nlogn</a:t>
            </a:r>
            <a:r>
              <a:rPr lang="en-US" dirty="0" smtClean="0">
                <a:solidFill>
                  <a:srgbClr val="663300"/>
                </a:solidFill>
              </a:rPr>
              <a:t>)</a:t>
            </a:r>
            <a:r>
              <a:rPr lang="he-IL" dirty="0" smtClean="0">
                <a:solidFill>
                  <a:srgbClr val="663300"/>
                </a:solidFill>
              </a:rPr>
              <a:t>.				           </a:t>
            </a:r>
            <a:r>
              <a:rPr lang="he-IL" sz="2800" b="1" dirty="0" smtClean="0">
                <a:solidFill>
                  <a:srgbClr val="663300"/>
                </a:solidFill>
              </a:rPr>
              <a:t>□</a:t>
            </a:r>
            <a:endParaRPr lang="en-US" b="1" dirty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239" y="654012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מסקנה</a:t>
            </a:r>
            <a:endParaRPr lang="he-IL" sz="54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23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906551" y="2297097"/>
            <a:ext cx="49736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כל פעולת </a:t>
            </a:r>
            <a:r>
              <a:rPr lang="en-US" dirty="0" smtClean="0">
                <a:solidFill>
                  <a:srgbClr val="663300"/>
                </a:solidFill>
              </a:rPr>
              <a:t>Make-Set</a:t>
            </a:r>
            <a:r>
              <a:rPr lang="he-IL" dirty="0" smtClean="0">
                <a:solidFill>
                  <a:srgbClr val="663300"/>
                </a:solidFill>
              </a:rPr>
              <a:t> ו-</a:t>
            </a:r>
            <a:r>
              <a:rPr lang="en-US" dirty="0" smtClean="0">
                <a:solidFill>
                  <a:srgbClr val="663300"/>
                </a:solidFill>
              </a:rPr>
              <a:t>Find</a:t>
            </a:r>
            <a:r>
              <a:rPr lang="he-IL" dirty="0" smtClean="0">
                <a:solidFill>
                  <a:srgbClr val="663300"/>
                </a:solidFill>
              </a:rPr>
              <a:t>, דורשת זמן </a:t>
            </a:r>
            <a:r>
              <a:rPr lang="en-US" dirty="0" smtClean="0">
                <a:solidFill>
                  <a:srgbClr val="663300"/>
                </a:solidFill>
              </a:rPr>
              <a:t>O(1)</a:t>
            </a:r>
            <a:r>
              <a:rPr lang="he-IL" dirty="0" smtClean="0">
                <a:solidFill>
                  <a:srgbClr val="663300"/>
                </a:solidFill>
              </a:rPr>
              <a:t>. 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כל פעולת </a:t>
            </a:r>
            <a:r>
              <a:rPr lang="en-US" dirty="0" smtClean="0">
                <a:solidFill>
                  <a:srgbClr val="663300"/>
                </a:solidFill>
              </a:rPr>
              <a:t>Union</a:t>
            </a:r>
            <a:r>
              <a:rPr lang="he-IL" dirty="0" smtClean="0">
                <a:solidFill>
                  <a:srgbClr val="663300"/>
                </a:solidFill>
              </a:rPr>
              <a:t> דורשת בממוצע </a:t>
            </a:r>
            <a:r>
              <a:rPr lang="en-US" dirty="0" smtClean="0">
                <a:solidFill>
                  <a:srgbClr val="663300"/>
                </a:solidFill>
              </a:rPr>
              <a:t>O(</a:t>
            </a:r>
            <a:r>
              <a:rPr lang="en-US" dirty="0" err="1" smtClean="0">
                <a:solidFill>
                  <a:srgbClr val="663300"/>
                </a:solidFill>
              </a:rPr>
              <a:t>logn</a:t>
            </a:r>
            <a:r>
              <a:rPr lang="en-US" dirty="0" smtClean="0">
                <a:solidFill>
                  <a:srgbClr val="663300"/>
                </a:solidFill>
              </a:rPr>
              <a:t>)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  <a:endParaRPr lang="en-US" dirty="0" smtClean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מימוש קבוצות 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זרות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24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8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066752" y="1676376"/>
            <a:ext cx="7200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ראינו </a:t>
            </a:r>
            <a:r>
              <a:rPr lang="he-IL" dirty="0" smtClean="0">
                <a:solidFill>
                  <a:srgbClr val="663300"/>
                </a:solidFill>
              </a:rPr>
              <a:t>מימוש של </a:t>
            </a:r>
            <a:r>
              <a:rPr lang="he-IL" dirty="0" smtClean="0">
                <a:solidFill>
                  <a:srgbClr val="663300"/>
                </a:solidFill>
              </a:rPr>
              <a:t>קבוצות זרות באמצעות רשימות מקושרות.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נראה עתה </a:t>
            </a:r>
            <a:r>
              <a:rPr lang="he-IL" dirty="0" smtClean="0">
                <a:solidFill>
                  <a:srgbClr val="663300"/>
                </a:solidFill>
              </a:rPr>
              <a:t>מימוש באמצעות </a:t>
            </a:r>
            <a:r>
              <a:rPr lang="he-IL" dirty="0" smtClean="0">
                <a:solidFill>
                  <a:srgbClr val="663300"/>
                </a:solidFill>
              </a:rPr>
              <a:t>יער של עצים.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יער של עצים (</a:t>
            </a:r>
            <a:r>
              <a:rPr lang="en-US" sz="2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disjoint-set forests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25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8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504908" y="2333610"/>
            <a:ext cx="4133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●"/>
            </a:pPr>
            <a:r>
              <a:rPr lang="he-IL" dirty="0" smtClean="0">
                <a:solidFill>
                  <a:srgbClr val="663300"/>
                </a:solidFill>
              </a:rPr>
              <a:t>עצם הוא קדקוד באחד העצים.</a:t>
            </a:r>
          </a:p>
          <a:p>
            <a:pPr algn="r" rtl="1">
              <a:buFont typeface="Arial" pitchFamily="34" charset="0"/>
              <a:buChar char="●"/>
            </a:pPr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Font typeface="Arial" pitchFamily="34" charset="0"/>
              <a:buChar char="●"/>
            </a:pPr>
            <a:r>
              <a:rPr lang="he-IL" dirty="0" smtClean="0">
                <a:solidFill>
                  <a:srgbClr val="663300"/>
                </a:solidFill>
              </a:rPr>
              <a:t>כל קדקוד מצביע רק על אביו (עץ </a:t>
            </a:r>
            <a:r>
              <a:rPr lang="he-IL" b="1" dirty="0" smtClean="0">
                <a:solidFill>
                  <a:srgbClr val="663300"/>
                </a:solidFill>
              </a:rPr>
              <a:t>הפוך</a:t>
            </a:r>
            <a:r>
              <a:rPr lang="he-IL" dirty="0" smtClean="0">
                <a:solidFill>
                  <a:srgbClr val="663300"/>
                </a:solidFill>
              </a:rPr>
              <a:t>).</a:t>
            </a:r>
          </a:p>
          <a:p>
            <a:pPr algn="r" rtl="1">
              <a:buFont typeface="Arial" pitchFamily="34" charset="0"/>
              <a:buChar char="●"/>
            </a:pPr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SzPct val="100000"/>
              <a:buFont typeface="Arial" pitchFamily="34" charset="0"/>
              <a:buChar char="●"/>
            </a:pPr>
            <a:r>
              <a:rPr lang="he-IL" dirty="0" smtClean="0">
                <a:solidFill>
                  <a:srgbClr val="663300"/>
                </a:solidFill>
              </a:rPr>
              <a:t>שורש עץ הוא נציג הקבוצה.</a:t>
            </a:r>
          </a:p>
        </p:txBody>
      </p:sp>
      <p:sp>
        <p:nvSpPr>
          <p:cNvPr id="11" name="מלבן 10"/>
          <p:cNvSpPr/>
          <p:nvPr/>
        </p:nvSpPr>
        <p:spPr>
          <a:xfrm>
            <a:off x="2162142" y="1712889"/>
            <a:ext cx="5959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כל אחת מהקבוצות הזרות תיוצג על ידי עץ הפוך: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3"/>
          <p:cNvGrpSpPr/>
          <p:nvPr/>
        </p:nvGrpSpPr>
        <p:grpSpPr>
          <a:xfrm>
            <a:off x="3914766" y="1566837"/>
            <a:ext cx="4418073" cy="1168416"/>
            <a:chOff x="1943064" y="1347759"/>
            <a:chExt cx="4418073" cy="1168416"/>
          </a:xfrm>
          <a:solidFill>
            <a:srgbClr val="008000">
              <a:alpha val="20000"/>
            </a:srgbClr>
          </a:solidFill>
        </p:grpSpPr>
        <p:grpSp>
          <p:nvGrpSpPr>
            <p:cNvPr id="3" name="קבוצה 31"/>
            <p:cNvGrpSpPr/>
            <p:nvPr/>
          </p:nvGrpSpPr>
          <p:grpSpPr>
            <a:xfrm>
              <a:off x="1943064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17" name="אליפסה 16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49804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אליפסה 17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אליפסה 18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אליפסה 19"/>
              <p:cNvSpPr/>
              <p:nvPr/>
            </p:nvSpPr>
            <p:spPr>
              <a:xfrm>
                <a:off x="2819376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מחבר ישר 20"/>
              <p:cNvCxnSpPr>
                <a:stCxn id="17" idx="6"/>
                <a:endCxn id="18" idx="2"/>
              </p:cNvCxnSpPr>
              <p:nvPr/>
            </p:nvCxnSpPr>
            <p:spPr>
              <a:xfrm>
                <a:off x="2344707" y="1548581"/>
                <a:ext cx="474669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מחבר ישר 21"/>
              <p:cNvCxnSpPr>
                <a:stCxn id="17" idx="4"/>
                <a:endCxn id="19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מחבר ישר 22"/>
              <p:cNvCxnSpPr>
                <a:stCxn id="19" idx="7"/>
                <a:endCxn id="18" idx="3"/>
              </p:cNvCxnSpPr>
              <p:nvPr/>
            </p:nvCxnSpPr>
            <p:spPr>
              <a:xfrm rot="5400000" flipH="1" flipV="1">
                <a:off x="2340657" y="1635814"/>
                <a:ext cx="482768" cy="592307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ישר 23"/>
              <p:cNvCxnSpPr>
                <a:stCxn id="18" idx="4"/>
                <a:endCxn id="20" idx="0"/>
              </p:cNvCxnSpPr>
              <p:nvPr/>
            </p:nvCxnSpPr>
            <p:spPr>
              <a:xfrm rot="5400000">
                <a:off x="2837633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קבוצה 32"/>
            <p:cNvGrpSpPr/>
            <p:nvPr/>
          </p:nvGrpSpPr>
          <p:grpSpPr>
            <a:xfrm>
              <a:off x="3513123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12" name="אליפסה 11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אליפסה 12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אליפסה 13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" name="מחבר ישר 14"/>
              <p:cNvCxnSpPr>
                <a:stCxn id="12" idx="6"/>
                <a:endCxn id="13" idx="2"/>
              </p:cNvCxnSpPr>
              <p:nvPr/>
            </p:nvCxnSpPr>
            <p:spPr>
              <a:xfrm>
                <a:off x="2344707" y="1548581"/>
                <a:ext cx="474669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מחבר ישר 15"/>
              <p:cNvCxnSpPr>
                <a:stCxn id="12" idx="4"/>
                <a:endCxn id="14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קבוצה 41"/>
            <p:cNvGrpSpPr/>
            <p:nvPr/>
          </p:nvGrpSpPr>
          <p:grpSpPr>
            <a:xfrm>
              <a:off x="5083182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8" name="אליפסה 7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h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אליפסה 8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j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אליפסה 9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" name="מחבר ישר 10"/>
              <p:cNvCxnSpPr>
                <a:stCxn id="8" idx="4"/>
                <a:endCxn id="10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יער של עצים- דוגמא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26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2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קבוצה 82"/>
          <p:cNvGrpSpPr/>
          <p:nvPr/>
        </p:nvGrpSpPr>
        <p:grpSpPr>
          <a:xfrm>
            <a:off x="1249317" y="3976695"/>
            <a:ext cx="1350981" cy="1971702"/>
            <a:chOff x="1267573" y="3648078"/>
            <a:chExt cx="1350981" cy="1971702"/>
          </a:xfrm>
        </p:grpSpPr>
        <p:sp>
          <p:nvSpPr>
            <p:cNvPr id="44" name="מלבן 43"/>
            <p:cNvSpPr/>
            <p:nvPr/>
          </p:nvSpPr>
          <p:spPr>
            <a:xfrm>
              <a:off x="1924807" y="3648078"/>
              <a:ext cx="401643" cy="401643"/>
            </a:xfrm>
            <a:prstGeom prst="rect">
              <a:avLst/>
            </a:prstGeom>
            <a:solidFill>
              <a:srgbClr val="0070C0">
                <a:alpha val="49804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2216911" y="4451364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1559677" y="4451364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1267573" y="5218137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מחבר ישר 47"/>
            <p:cNvCxnSpPr>
              <a:stCxn id="44" idx="2"/>
              <a:endCxn id="45" idx="0"/>
            </p:cNvCxnSpPr>
            <p:nvPr/>
          </p:nvCxnSpPr>
          <p:spPr>
            <a:xfrm rot="16200000" flipH="1">
              <a:off x="2070860" y="4104490"/>
              <a:ext cx="401643" cy="292104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42243" y="4067978"/>
              <a:ext cx="401643" cy="365130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>
              <a:stCxn id="47" idx="0"/>
              <a:endCxn id="46" idx="2"/>
            </p:cNvCxnSpPr>
            <p:nvPr/>
          </p:nvCxnSpPr>
          <p:spPr>
            <a:xfrm rot="5400000" flipH="1" flipV="1">
              <a:off x="1431882" y="4889520"/>
              <a:ext cx="365130" cy="292104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קבוצה 82"/>
          <p:cNvGrpSpPr/>
          <p:nvPr/>
        </p:nvGrpSpPr>
        <p:grpSpPr>
          <a:xfrm>
            <a:off x="2831547" y="3976695"/>
            <a:ext cx="1058877" cy="1204929"/>
            <a:chOff x="1559677" y="3648078"/>
            <a:chExt cx="1058877" cy="1204929"/>
          </a:xfrm>
        </p:grpSpPr>
        <p:sp>
          <p:nvSpPr>
            <p:cNvPr id="83" name="מלבן 82"/>
            <p:cNvSpPr/>
            <p:nvPr/>
          </p:nvSpPr>
          <p:spPr>
            <a:xfrm>
              <a:off x="1924807" y="3648078"/>
              <a:ext cx="401643" cy="401643"/>
            </a:xfrm>
            <a:prstGeom prst="rect">
              <a:avLst/>
            </a:prstGeom>
            <a:solidFill>
              <a:srgbClr val="0070C0">
                <a:alpha val="49804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מלבן 83"/>
            <p:cNvSpPr/>
            <p:nvPr/>
          </p:nvSpPr>
          <p:spPr>
            <a:xfrm>
              <a:off x="2216911" y="4451364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g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מלבן 87"/>
            <p:cNvSpPr/>
            <p:nvPr/>
          </p:nvSpPr>
          <p:spPr>
            <a:xfrm>
              <a:off x="1559677" y="4451364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7" name="מחבר ישר 96"/>
            <p:cNvCxnSpPr>
              <a:stCxn id="83" idx="2"/>
              <a:endCxn id="84" idx="0"/>
            </p:cNvCxnSpPr>
            <p:nvPr/>
          </p:nvCxnSpPr>
          <p:spPr>
            <a:xfrm rot="16200000" flipH="1">
              <a:off x="2070860" y="4104490"/>
              <a:ext cx="401643" cy="292104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/>
            <p:cNvCxnSpPr>
              <a:stCxn id="88" idx="0"/>
              <a:endCxn id="83" idx="2"/>
            </p:cNvCxnSpPr>
            <p:nvPr/>
          </p:nvCxnSpPr>
          <p:spPr>
            <a:xfrm rot="5400000" flipH="1" flipV="1">
              <a:off x="1742243" y="4067978"/>
              <a:ext cx="401643" cy="365130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קבוצה 82"/>
          <p:cNvGrpSpPr/>
          <p:nvPr/>
        </p:nvGrpSpPr>
        <p:grpSpPr>
          <a:xfrm>
            <a:off x="4121673" y="3976695"/>
            <a:ext cx="766773" cy="1204929"/>
            <a:chOff x="1559677" y="3648078"/>
            <a:chExt cx="766773" cy="1204929"/>
          </a:xfrm>
        </p:grpSpPr>
        <p:sp>
          <p:nvSpPr>
            <p:cNvPr id="108" name="מלבן 107"/>
            <p:cNvSpPr/>
            <p:nvPr/>
          </p:nvSpPr>
          <p:spPr>
            <a:xfrm>
              <a:off x="1924807" y="3648078"/>
              <a:ext cx="401643" cy="401643"/>
            </a:xfrm>
            <a:prstGeom prst="rect">
              <a:avLst/>
            </a:prstGeom>
            <a:solidFill>
              <a:srgbClr val="0070C0">
                <a:alpha val="49804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h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מלבן 110"/>
            <p:cNvSpPr/>
            <p:nvPr/>
          </p:nvSpPr>
          <p:spPr>
            <a:xfrm>
              <a:off x="1559677" y="4451364"/>
              <a:ext cx="401643" cy="401643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en-US" dirty="0">
                <a:solidFill>
                  <a:srgbClr val="6633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6" name="מחבר ישר 115"/>
            <p:cNvCxnSpPr>
              <a:stCxn id="111" idx="0"/>
              <a:endCxn id="108" idx="2"/>
            </p:cNvCxnSpPr>
            <p:nvPr/>
          </p:nvCxnSpPr>
          <p:spPr>
            <a:xfrm rot="5400000" flipH="1" flipV="1">
              <a:off x="1742243" y="4067978"/>
              <a:ext cx="401643" cy="365130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מלבן 117"/>
          <p:cNvSpPr/>
          <p:nvPr/>
        </p:nvSpPr>
        <p:spPr>
          <a:xfrm>
            <a:off x="5119695" y="3976695"/>
            <a:ext cx="401643" cy="401643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j</a:t>
            </a:r>
            <a:endParaRPr lang="en-US" dirty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יער של עצים- מימוש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27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993726" y="1822428"/>
            <a:ext cx="57404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●"/>
            </a:pPr>
            <a:r>
              <a:rPr lang="en-US" b="1" dirty="0" smtClean="0">
                <a:solidFill>
                  <a:srgbClr val="663300"/>
                </a:solidFill>
              </a:rPr>
              <a:t>Make-Set(x)</a:t>
            </a:r>
            <a:r>
              <a:rPr lang="he-IL" b="1" dirty="0" smtClean="0">
                <a:solidFill>
                  <a:srgbClr val="663300"/>
                </a:solidFill>
              </a:rPr>
              <a:t>: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יוצרת עץ ובו קדקוד יחיד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  <a:p>
            <a:pPr algn="r" rtl="1"/>
            <a:r>
              <a:rPr lang="he-IL" b="1" dirty="0" smtClean="0">
                <a:solidFill>
                  <a:srgbClr val="008000"/>
                </a:solidFill>
              </a:rPr>
              <a:t>זמן: </a:t>
            </a:r>
            <a:r>
              <a:rPr lang="en-US" b="1" dirty="0" smtClean="0">
                <a:solidFill>
                  <a:srgbClr val="008000"/>
                </a:solidFill>
              </a:rPr>
              <a:t>O(1)</a:t>
            </a:r>
            <a:r>
              <a:rPr lang="he-IL" b="1" dirty="0" smtClean="0">
                <a:solidFill>
                  <a:srgbClr val="008000"/>
                </a:solidFill>
              </a:rPr>
              <a:t>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Font typeface="Arial" pitchFamily="34" charset="0"/>
              <a:buChar char="●"/>
            </a:pPr>
            <a:r>
              <a:rPr lang="en-US" b="1" dirty="0" smtClean="0">
                <a:solidFill>
                  <a:srgbClr val="663300"/>
                </a:solidFill>
              </a:rPr>
              <a:t>Find-Set(x)</a:t>
            </a:r>
            <a:r>
              <a:rPr lang="he-IL" b="1" dirty="0" smtClean="0">
                <a:solidFill>
                  <a:srgbClr val="663300"/>
                </a:solidFill>
              </a:rPr>
              <a:t>: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מחזירה את שורש העץ בו נמצא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, על ידי מעקב מ-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, דרך האבות הקדומים שלו, עד השורש.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הקדקודים בהם מבקרים בדרך, מרכיבים את מה שנקרא </a:t>
            </a:r>
            <a:r>
              <a:rPr lang="he-IL" b="1" dirty="0" smtClean="0">
                <a:solidFill>
                  <a:srgbClr val="663300"/>
                </a:solidFill>
              </a:rPr>
              <a:t>מסלול הגילוי</a:t>
            </a:r>
            <a:r>
              <a:rPr lang="he-IL" dirty="0" smtClean="0">
                <a:solidFill>
                  <a:srgbClr val="663300"/>
                </a:solidFill>
              </a:rPr>
              <a:t> (</a:t>
            </a:r>
            <a:r>
              <a:rPr lang="en-US" dirty="0" smtClean="0">
                <a:solidFill>
                  <a:srgbClr val="663300"/>
                </a:solidFill>
              </a:rPr>
              <a:t>Find-Path</a:t>
            </a:r>
            <a:r>
              <a:rPr lang="he-IL" dirty="0" smtClean="0">
                <a:solidFill>
                  <a:srgbClr val="663300"/>
                </a:solidFill>
              </a:rPr>
              <a:t>).</a:t>
            </a:r>
          </a:p>
          <a:p>
            <a:pPr algn="r" rtl="1"/>
            <a:r>
              <a:rPr lang="he-IL" b="1" dirty="0" smtClean="0">
                <a:solidFill>
                  <a:srgbClr val="008000"/>
                </a:solidFill>
              </a:rPr>
              <a:t>זמן: ליניארי באורך מסלול הגילוי.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>
              <a:buFont typeface="Arial" pitchFamily="34" charset="0"/>
              <a:buChar char="●"/>
            </a:pPr>
            <a:r>
              <a:rPr lang="en-US" b="1" dirty="0" smtClean="0">
                <a:solidFill>
                  <a:srgbClr val="663300"/>
                </a:solidFill>
              </a:rPr>
              <a:t>Union(</a:t>
            </a:r>
            <a:r>
              <a:rPr lang="en-US" b="1" dirty="0" err="1" smtClean="0">
                <a:solidFill>
                  <a:srgbClr val="663300"/>
                </a:solidFill>
              </a:rPr>
              <a:t>x,y</a:t>
            </a:r>
            <a:r>
              <a:rPr lang="en-US" b="1" dirty="0" smtClean="0">
                <a:solidFill>
                  <a:srgbClr val="663300"/>
                </a:solidFill>
              </a:rPr>
              <a:t>)</a:t>
            </a:r>
            <a:r>
              <a:rPr lang="he-IL" b="1" dirty="0" smtClean="0">
                <a:solidFill>
                  <a:srgbClr val="663300"/>
                </a:solidFill>
              </a:rPr>
              <a:t>: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גורמת לכך ששורש של עץ אחד יצביע על השורש של העץ השני. </a:t>
            </a:r>
            <a:r>
              <a:rPr lang="he-IL" b="1" dirty="0" smtClean="0">
                <a:solidFill>
                  <a:srgbClr val="008000"/>
                </a:solidFill>
              </a:rPr>
              <a:t>זמן: </a:t>
            </a:r>
            <a:r>
              <a:rPr lang="en-US" b="1" dirty="0" smtClean="0">
                <a:solidFill>
                  <a:srgbClr val="008000"/>
                </a:solidFill>
              </a:rPr>
              <a:t>O(1)</a:t>
            </a:r>
            <a:r>
              <a:rPr lang="he-IL" b="1" dirty="0" smtClean="0">
                <a:solidFill>
                  <a:srgbClr val="008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יוריסטיקת איחוד על פי דרגה</a:t>
            </a:r>
          </a:p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union by rank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28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358856" y="2260584"/>
            <a:ext cx="683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הרעיון העומד מאחורי יוריסטיקה זו עבור יער של עצים, הוא אותו רעיון כמו זה העומד מאחורי </a:t>
            </a:r>
            <a:r>
              <a:rPr lang="he-IL" dirty="0" err="1" smtClean="0">
                <a:solidFill>
                  <a:srgbClr val="663300"/>
                </a:solidFill>
              </a:rPr>
              <a:t>היוריסטקה</a:t>
            </a:r>
            <a:r>
              <a:rPr lang="he-IL" dirty="0" smtClean="0">
                <a:solidFill>
                  <a:srgbClr val="663300"/>
                </a:solidFill>
              </a:rPr>
              <a:t> של איחוד משוקלל עבור רשימות מקושרות:</a:t>
            </a:r>
          </a:p>
        </p:txBody>
      </p:sp>
      <p:sp>
        <p:nvSpPr>
          <p:cNvPr id="11" name="מלבן 10"/>
          <p:cNvSpPr/>
          <p:nvPr/>
        </p:nvSpPr>
        <p:spPr>
          <a:xfrm>
            <a:off x="920700" y="3027357"/>
            <a:ext cx="58499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נרצה שהשורש של העץ עם פחות קדקודים יצביע על השורש של העץ עם יותר קדקודים.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err="1" smtClean="0">
                <a:solidFill>
                  <a:srgbClr val="663300"/>
                </a:solidFill>
              </a:rPr>
              <a:t>יוריסטקה</a:t>
            </a:r>
            <a:r>
              <a:rPr lang="he-IL" dirty="0" smtClean="0">
                <a:solidFill>
                  <a:srgbClr val="663300"/>
                </a:solidFill>
              </a:rPr>
              <a:t> זו לא תשפר את זמן פעולת </a:t>
            </a:r>
            <a:r>
              <a:rPr lang="en-US" dirty="0" smtClean="0">
                <a:solidFill>
                  <a:srgbClr val="663300"/>
                </a:solidFill>
              </a:rPr>
              <a:t>Union</a:t>
            </a:r>
            <a:r>
              <a:rPr lang="he-IL" dirty="0" smtClean="0">
                <a:solidFill>
                  <a:srgbClr val="663300"/>
                </a:solidFill>
              </a:rPr>
              <a:t> (שהיא כבר </a:t>
            </a:r>
            <a:r>
              <a:rPr lang="en-US" dirty="0" smtClean="0">
                <a:solidFill>
                  <a:srgbClr val="663300"/>
                </a:solidFill>
              </a:rPr>
              <a:t>O(1)</a:t>
            </a:r>
            <a:r>
              <a:rPr lang="he-IL" dirty="0" smtClean="0">
                <a:solidFill>
                  <a:srgbClr val="663300"/>
                </a:solidFill>
              </a:rPr>
              <a:t>), אלא את זמן פעולות </a:t>
            </a:r>
            <a:r>
              <a:rPr lang="en-US" dirty="0" smtClean="0">
                <a:solidFill>
                  <a:srgbClr val="663300"/>
                </a:solidFill>
              </a:rPr>
              <a:t>Find-Set</a:t>
            </a:r>
            <a:r>
              <a:rPr lang="he-IL" dirty="0" smtClean="0">
                <a:solidFill>
                  <a:srgbClr val="663300"/>
                </a:solidFill>
              </a:rPr>
              <a:t> עתידיות: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חיבור שורש של עץ 1 לשורש של עץ 2, גורם לאורך מסלול הגילוי של כל הקדקודים בעץ 1 לגדול באחד, ואילו אורך מסלול הגילוי של כל הקדקודים בעץ 2, </a:t>
            </a:r>
            <a:r>
              <a:rPr lang="he-IL" dirty="0" err="1" smtClean="0">
                <a:solidFill>
                  <a:srgbClr val="663300"/>
                </a:solidFill>
              </a:rPr>
              <a:t>ישאר</a:t>
            </a:r>
            <a:r>
              <a:rPr lang="he-IL" dirty="0" smtClean="0">
                <a:solidFill>
                  <a:srgbClr val="663300"/>
                </a:solidFill>
              </a:rPr>
              <a:t> כשהיה.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לכן נעדיף לחבר את העץ הקטן לגדול, ולא להפך.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יוריסטיקת איחוד על פי דרגה</a:t>
            </a:r>
          </a:p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union by rank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29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358856" y="2260584"/>
            <a:ext cx="6835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מכיוון שיוריסטיקה זו מנסה לשמור על האיזון של העץ,  </a:t>
            </a:r>
            <a:r>
              <a:rPr lang="he-IL" b="1" dirty="0" smtClean="0">
                <a:solidFill>
                  <a:srgbClr val="663300"/>
                </a:solidFill>
              </a:rPr>
              <a:t>גובה </a:t>
            </a:r>
            <a:r>
              <a:rPr lang="he-IL" dirty="0" smtClean="0">
                <a:solidFill>
                  <a:srgbClr val="663300"/>
                </a:solidFill>
              </a:rPr>
              <a:t>העץ הוא מדד טוב למספר הקדקודים בו.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בנוסף, גובה העץ הוא זה שמשפיע על זמן הריצה של </a:t>
            </a:r>
            <a:r>
              <a:rPr lang="en-US" dirty="0" smtClean="0">
                <a:solidFill>
                  <a:srgbClr val="663300"/>
                </a:solidFill>
              </a:rPr>
              <a:t>Find-Set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</p:txBody>
      </p:sp>
      <p:sp>
        <p:nvSpPr>
          <p:cNvPr id="11" name="מלבן 10"/>
          <p:cNvSpPr/>
          <p:nvPr/>
        </p:nvSpPr>
        <p:spPr>
          <a:xfrm>
            <a:off x="1322343" y="3611565"/>
            <a:ext cx="529438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מסיבות שנראה בהמשך, לא נשמור את הגובה עצמו, אלא נשמור את </a:t>
            </a:r>
            <a:r>
              <a:rPr lang="he-IL" sz="2000" b="1" dirty="0" smtClean="0">
                <a:solidFill>
                  <a:srgbClr val="663300"/>
                </a:solidFill>
              </a:rPr>
              <a:t>הדרגה (</a:t>
            </a:r>
            <a:r>
              <a:rPr lang="en-US" sz="2000" b="1" dirty="0" smtClean="0">
                <a:solidFill>
                  <a:srgbClr val="663300"/>
                </a:solidFill>
              </a:rPr>
              <a:t>rank</a:t>
            </a:r>
            <a:r>
              <a:rPr lang="he-IL" sz="2000" b="1" dirty="0" smtClean="0">
                <a:solidFill>
                  <a:srgbClr val="663300"/>
                </a:solidFill>
              </a:rPr>
              <a:t>).</a:t>
            </a:r>
            <a:endParaRPr lang="he-IL" dirty="0" smtClean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פעולות על קבוצות זרות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1249317" y="1858941"/>
            <a:ext cx="5476950" cy="321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>
              <a:buClr>
                <a:srgbClr val="663300"/>
              </a:buClr>
              <a:buSzPct val="100000"/>
              <a:defRPr/>
            </a:pPr>
            <a:r>
              <a:rPr lang="he-IL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מבנה הנתונים יתמוך בפעולות הבאות:</a:t>
            </a:r>
          </a:p>
          <a:p>
            <a:pPr lvl="0" algn="r" rtl="1">
              <a:buClr>
                <a:srgbClr val="663300"/>
              </a:buClr>
              <a:buSzPct val="100000"/>
              <a:defRPr/>
            </a:pPr>
            <a:endParaRPr lang="he-IL" sz="2000" kern="0" dirty="0" smtClean="0">
              <a:solidFill>
                <a:srgbClr val="66330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r>
              <a:rPr lang="en-US" sz="2000" b="1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Make-Set(x)</a:t>
            </a:r>
            <a:r>
              <a:rPr lang="he-IL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- יוצרת קבוצה חדשה </a:t>
            </a:r>
            <a:r>
              <a:rPr lang="en-US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{x}</a:t>
            </a:r>
            <a:r>
              <a:rPr lang="he-IL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.</a:t>
            </a: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endParaRPr kumimoji="0" lang="he-IL" sz="200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r>
              <a:rPr lang="en-US" sz="2000" b="1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Union(</a:t>
            </a:r>
            <a:r>
              <a:rPr lang="en-US" sz="2000" b="1" kern="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x,y</a:t>
            </a:r>
            <a:r>
              <a:rPr lang="en-US" sz="2000" b="1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)</a:t>
            </a:r>
            <a:r>
              <a:rPr lang="he-IL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- מאחדת את הקבוצות המכילות את </a:t>
            </a:r>
            <a:r>
              <a:rPr lang="en-US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x</a:t>
            </a:r>
            <a:r>
              <a:rPr lang="he-IL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 ואת </a:t>
            </a:r>
            <a:r>
              <a:rPr lang="en-US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y</a:t>
            </a:r>
            <a:r>
              <a:rPr lang="he-IL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en-US" sz="2000" kern="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en-US" sz="2000" kern="0" baseline="-2500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x</a:t>
            </a:r>
            <a:r>
              <a:rPr lang="en-US" sz="2000" kern="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  <a:sym typeface="Symbol"/>
              </a:rPr>
              <a:t></a:t>
            </a:r>
            <a:r>
              <a:rPr lang="en-US" sz="2000" kern="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en-US" sz="2000" kern="0" baseline="-2500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y</a:t>
            </a:r>
            <a:r>
              <a:rPr lang="he-IL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 (אחר כך משמידים את </a:t>
            </a:r>
            <a:r>
              <a:rPr lang="en-US" sz="2000" kern="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en-US" sz="2000" kern="0" baseline="-2500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x</a:t>
            </a:r>
            <a:r>
              <a:rPr lang="he-IL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 ואת </a:t>
            </a:r>
            <a:r>
              <a:rPr lang="en-US" sz="2000" kern="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en-US" sz="2000" kern="0" baseline="-25000" dirty="0" err="1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y</a:t>
            </a:r>
            <a:r>
              <a:rPr lang="he-IL" sz="2000" kern="0" dirty="0" smtClean="0">
                <a:solidFill>
                  <a:srgbClr val="663300"/>
                </a:solidFill>
                <a:latin typeface="Arial" pitchFamily="34" charset="0"/>
                <a:ea typeface="+mj-ea"/>
                <a:cs typeface="Arial" pitchFamily="34" charset="0"/>
              </a:rPr>
              <a:t>).</a:t>
            </a: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endParaRPr kumimoji="0" lang="he-IL" sz="200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lvl="0" algn="r" rtl="1">
              <a:buClr>
                <a:srgbClr val="663300"/>
              </a:buClr>
              <a:buSzPct val="100000"/>
              <a:buFont typeface="Arial" pitchFamily="34" charset="0"/>
              <a:buChar char="●"/>
              <a:defRPr/>
            </a:pPr>
            <a:r>
              <a:rPr kumimoji="0" lang="en-US" sz="2000" b="1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Find-Set(x)</a:t>
            </a: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- מחזירה מצביע לנציג של הקבוצה המכילה את 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x</a:t>
            </a:r>
            <a:r>
              <a:rPr kumimoji="0" lang="he-IL" sz="200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.</a:t>
            </a:r>
          </a:p>
        </p:txBody>
      </p:sp>
      <p:sp>
        <p:nvSpPr>
          <p:cNvPr id="9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יוריסטיקת איחוד על פי דרגה</a:t>
            </a:r>
          </a:p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union by rank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30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1358856" y="2260584"/>
            <a:ext cx="6835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dirty="0" smtClean="0">
                <a:solidFill>
                  <a:srgbClr val="663300"/>
                </a:solidFill>
              </a:rPr>
              <a:t>הגדרה: </a:t>
            </a:r>
            <a:r>
              <a:rPr lang="he-IL" dirty="0" smtClean="0">
                <a:solidFill>
                  <a:srgbClr val="663300"/>
                </a:solidFill>
              </a:rPr>
              <a:t>הדרגה (</a:t>
            </a:r>
            <a:r>
              <a:rPr lang="en-US" dirty="0" smtClean="0">
                <a:solidFill>
                  <a:srgbClr val="663300"/>
                </a:solidFill>
              </a:rPr>
              <a:t>rank</a:t>
            </a:r>
            <a:r>
              <a:rPr lang="he-IL" dirty="0" smtClean="0">
                <a:solidFill>
                  <a:srgbClr val="663300"/>
                </a:solidFill>
              </a:rPr>
              <a:t>) של קדקוד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הוא חסם עליון על הגובה של תת העץ המושרש ב-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. (הגובה הוא מספר הצלעות במסלול הארוך ביותר מ-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לצאצא עלה).</a:t>
            </a:r>
          </a:p>
        </p:txBody>
      </p:sp>
      <p:sp>
        <p:nvSpPr>
          <p:cNvPr id="11" name="מלבן 10"/>
          <p:cNvSpPr/>
          <p:nvPr/>
        </p:nvSpPr>
        <p:spPr>
          <a:xfrm>
            <a:off x="1066752" y="3611565"/>
            <a:ext cx="5703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dirty="0" smtClean="0">
                <a:solidFill>
                  <a:srgbClr val="663300"/>
                </a:solidFill>
              </a:rPr>
              <a:t>איחוד על פי דרגה: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נוסיף לכל קדקוד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 שדה ובו הדרגה של </a:t>
            </a:r>
            <a:r>
              <a:rPr lang="en-US" dirty="0" smtClean="0">
                <a:solidFill>
                  <a:srgbClr val="663300"/>
                </a:solidFill>
              </a:rPr>
              <a:t>x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בכל פעם שמבצעים </a:t>
            </a:r>
            <a:r>
              <a:rPr lang="en-US" dirty="0" smtClean="0">
                <a:solidFill>
                  <a:srgbClr val="663300"/>
                </a:solidFill>
              </a:rPr>
              <a:t>Union</a:t>
            </a:r>
            <a:r>
              <a:rPr lang="he-IL" dirty="0" smtClean="0">
                <a:solidFill>
                  <a:srgbClr val="663300"/>
                </a:solidFill>
              </a:rPr>
              <a:t>, נהפוך את השורש בעל הדרגה הגבוהה יותר לאביו של השורש בעל הדרגה הנמוכה יותר.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יוריסטיקת כיווץ מסלולים</a:t>
            </a:r>
          </a:p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path compression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31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103265" y="2516175"/>
            <a:ext cx="5703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dirty="0" smtClean="0">
                <a:solidFill>
                  <a:srgbClr val="663300"/>
                </a:solidFill>
              </a:rPr>
              <a:t>כיווץ מסלולים: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בעת ביצוע פעולת </a:t>
            </a:r>
            <a:r>
              <a:rPr lang="en-US" dirty="0" smtClean="0">
                <a:solidFill>
                  <a:srgbClr val="663300"/>
                </a:solidFill>
              </a:rPr>
              <a:t>Find-Set</a:t>
            </a:r>
            <a:r>
              <a:rPr lang="he-IL" dirty="0" smtClean="0">
                <a:solidFill>
                  <a:srgbClr val="663300"/>
                </a:solidFill>
              </a:rPr>
              <a:t>, נעדכן כל קדקוד במסלול הגילוי כך שיצביע ישירות אל השורש.</a:t>
            </a:r>
          </a:p>
        </p:txBody>
      </p:sp>
      <p:grpSp>
        <p:nvGrpSpPr>
          <p:cNvPr id="29" name="קבוצה 28"/>
          <p:cNvGrpSpPr/>
          <p:nvPr/>
        </p:nvGrpSpPr>
        <p:grpSpPr>
          <a:xfrm>
            <a:off x="1176291" y="3575052"/>
            <a:ext cx="1350981" cy="2774988"/>
            <a:chOff x="1176291" y="3429000"/>
            <a:chExt cx="1350981" cy="2774988"/>
          </a:xfrm>
        </p:grpSpPr>
        <p:grpSp>
          <p:nvGrpSpPr>
            <p:cNvPr id="9" name="קבוצה 82"/>
            <p:cNvGrpSpPr/>
            <p:nvPr/>
          </p:nvGrpSpPr>
          <p:grpSpPr>
            <a:xfrm>
              <a:off x="1176291" y="3429000"/>
              <a:ext cx="1350981" cy="1971702"/>
              <a:chOff x="1267573" y="3648078"/>
              <a:chExt cx="1350981" cy="1971702"/>
            </a:xfrm>
          </p:grpSpPr>
          <p:sp>
            <p:nvSpPr>
              <p:cNvPr id="12" name="מלבן 11"/>
              <p:cNvSpPr/>
              <p:nvPr/>
            </p:nvSpPr>
            <p:spPr>
              <a:xfrm>
                <a:off x="1924807" y="3648078"/>
                <a:ext cx="401643" cy="401643"/>
              </a:xfrm>
              <a:prstGeom prst="rect">
                <a:avLst/>
              </a:prstGeom>
              <a:solidFill>
                <a:srgbClr val="0070C0">
                  <a:alpha val="49804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מלבן 12"/>
              <p:cNvSpPr/>
              <p:nvPr/>
            </p:nvSpPr>
            <p:spPr>
              <a:xfrm>
                <a:off x="2216911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מלבן 13"/>
              <p:cNvSpPr/>
              <p:nvPr/>
            </p:nvSpPr>
            <p:spPr>
              <a:xfrm>
                <a:off x="1559677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מלבן 14"/>
              <p:cNvSpPr/>
              <p:nvPr/>
            </p:nvSpPr>
            <p:spPr>
              <a:xfrm>
                <a:off x="1267573" y="5218137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" name="מחבר ישר 15"/>
              <p:cNvCxnSpPr>
                <a:stCxn id="12" idx="2"/>
                <a:endCxn id="13" idx="0"/>
              </p:cNvCxnSpPr>
              <p:nvPr/>
            </p:nvCxnSpPr>
            <p:spPr>
              <a:xfrm rot="16200000" flipH="1">
                <a:off x="2070860" y="4104490"/>
                <a:ext cx="401643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מחבר ישר 16"/>
              <p:cNvCxnSpPr>
                <a:stCxn id="14" idx="0"/>
                <a:endCxn id="12" idx="2"/>
              </p:cNvCxnSpPr>
              <p:nvPr/>
            </p:nvCxnSpPr>
            <p:spPr>
              <a:xfrm rot="5400000" flipH="1" flipV="1">
                <a:off x="1742243" y="4067978"/>
                <a:ext cx="401643" cy="365130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/>
              <p:cNvCxnSpPr>
                <a:stCxn id="15" idx="0"/>
                <a:endCxn id="14" idx="2"/>
              </p:cNvCxnSpPr>
              <p:nvPr/>
            </p:nvCxnSpPr>
            <p:spPr>
              <a:xfrm rot="5400000" flipH="1" flipV="1">
                <a:off x="1431882" y="4889520"/>
                <a:ext cx="365130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קבוצה 82"/>
            <p:cNvGrpSpPr/>
            <p:nvPr/>
          </p:nvGrpSpPr>
          <p:grpSpPr>
            <a:xfrm>
              <a:off x="1322343" y="4999059"/>
              <a:ext cx="1058877" cy="1204929"/>
              <a:chOff x="1559677" y="3648078"/>
              <a:chExt cx="1058877" cy="1204929"/>
            </a:xfrm>
          </p:grpSpPr>
          <p:sp>
            <p:nvSpPr>
              <p:cNvPr id="20" name="מלבן 19"/>
              <p:cNvSpPr/>
              <p:nvPr/>
            </p:nvSpPr>
            <p:spPr>
              <a:xfrm>
                <a:off x="1924807" y="3648078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מלבן 20"/>
              <p:cNvSpPr/>
              <p:nvPr/>
            </p:nvSpPr>
            <p:spPr>
              <a:xfrm>
                <a:off x="2216911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מלבן 21"/>
              <p:cNvSpPr/>
              <p:nvPr/>
            </p:nvSpPr>
            <p:spPr>
              <a:xfrm>
                <a:off x="1559677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3" name="מחבר ישר 22"/>
              <p:cNvCxnSpPr>
                <a:stCxn id="20" idx="2"/>
                <a:endCxn id="21" idx="0"/>
              </p:cNvCxnSpPr>
              <p:nvPr/>
            </p:nvCxnSpPr>
            <p:spPr>
              <a:xfrm rot="16200000" flipH="1">
                <a:off x="2070860" y="4104490"/>
                <a:ext cx="401643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ישר 23"/>
              <p:cNvCxnSpPr>
                <a:stCxn id="22" idx="0"/>
                <a:endCxn id="20" idx="2"/>
              </p:cNvCxnSpPr>
              <p:nvPr/>
            </p:nvCxnSpPr>
            <p:spPr>
              <a:xfrm rot="5400000" flipH="1" flipV="1">
                <a:off x="1742243" y="4067978"/>
                <a:ext cx="401643" cy="365130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מחבר ישר 24"/>
            <p:cNvCxnSpPr/>
            <p:nvPr/>
          </p:nvCxnSpPr>
          <p:spPr>
            <a:xfrm rot="16200000" flipH="1">
              <a:off x="1596191" y="4706955"/>
              <a:ext cx="365130" cy="21907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9446750">
            <a:off x="2762884" y="4629714"/>
            <a:ext cx="13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3300"/>
                </a:solidFill>
              </a:rPr>
              <a:t>Find-Set(g)</a:t>
            </a:r>
            <a:endParaRPr lang="en-US" dirty="0">
              <a:solidFill>
                <a:srgbClr val="663300"/>
              </a:solidFill>
            </a:endParaRPr>
          </a:p>
        </p:txBody>
      </p:sp>
      <p:grpSp>
        <p:nvGrpSpPr>
          <p:cNvPr id="31" name="קבוצה 30"/>
          <p:cNvGrpSpPr/>
          <p:nvPr/>
        </p:nvGrpSpPr>
        <p:grpSpPr>
          <a:xfrm>
            <a:off x="4206870" y="3538539"/>
            <a:ext cx="2592423" cy="2008215"/>
            <a:chOff x="1176291" y="3429000"/>
            <a:chExt cx="2592423" cy="2008215"/>
          </a:xfrm>
        </p:grpSpPr>
        <p:grpSp>
          <p:nvGrpSpPr>
            <p:cNvPr id="32" name="קבוצה 82"/>
            <p:cNvGrpSpPr/>
            <p:nvPr/>
          </p:nvGrpSpPr>
          <p:grpSpPr>
            <a:xfrm>
              <a:off x="1176291" y="3429000"/>
              <a:ext cx="1350981" cy="1971702"/>
              <a:chOff x="1267573" y="3648078"/>
              <a:chExt cx="1350981" cy="1971702"/>
            </a:xfrm>
          </p:grpSpPr>
          <p:sp>
            <p:nvSpPr>
              <p:cNvPr id="40" name="מלבן 39"/>
              <p:cNvSpPr/>
              <p:nvPr/>
            </p:nvSpPr>
            <p:spPr>
              <a:xfrm>
                <a:off x="1924807" y="3648078"/>
                <a:ext cx="401643" cy="401643"/>
              </a:xfrm>
              <a:prstGeom prst="rect">
                <a:avLst/>
              </a:prstGeom>
              <a:solidFill>
                <a:srgbClr val="0070C0">
                  <a:alpha val="49804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מלבן 40"/>
              <p:cNvSpPr/>
              <p:nvPr/>
            </p:nvSpPr>
            <p:spPr>
              <a:xfrm>
                <a:off x="2216911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מלבן 41"/>
              <p:cNvSpPr/>
              <p:nvPr/>
            </p:nvSpPr>
            <p:spPr>
              <a:xfrm>
                <a:off x="1559677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מלבן 42"/>
              <p:cNvSpPr/>
              <p:nvPr/>
            </p:nvSpPr>
            <p:spPr>
              <a:xfrm>
                <a:off x="1267573" y="5218137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4" name="מחבר ישר 43"/>
              <p:cNvCxnSpPr>
                <a:stCxn id="40" idx="2"/>
                <a:endCxn id="41" idx="0"/>
              </p:cNvCxnSpPr>
              <p:nvPr/>
            </p:nvCxnSpPr>
            <p:spPr>
              <a:xfrm rot="16200000" flipH="1">
                <a:off x="2070860" y="4104490"/>
                <a:ext cx="401643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>
                <a:stCxn id="42" idx="0"/>
                <a:endCxn id="40" idx="2"/>
              </p:cNvCxnSpPr>
              <p:nvPr/>
            </p:nvCxnSpPr>
            <p:spPr>
              <a:xfrm rot="5400000" flipH="1" flipV="1">
                <a:off x="1742243" y="4067978"/>
                <a:ext cx="401643" cy="365130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מחבר ישר 45"/>
              <p:cNvCxnSpPr>
                <a:stCxn id="43" idx="0"/>
                <a:endCxn id="42" idx="2"/>
              </p:cNvCxnSpPr>
              <p:nvPr/>
            </p:nvCxnSpPr>
            <p:spPr>
              <a:xfrm rot="5400000" flipH="1" flipV="1">
                <a:off x="1431882" y="4889520"/>
                <a:ext cx="365130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קבוצה 82"/>
            <p:cNvGrpSpPr/>
            <p:nvPr/>
          </p:nvGrpSpPr>
          <p:grpSpPr>
            <a:xfrm>
              <a:off x="2034348" y="3830642"/>
              <a:ext cx="1734366" cy="1606573"/>
              <a:chOff x="2271682" y="2479661"/>
              <a:chExt cx="1734366" cy="1606573"/>
            </a:xfrm>
          </p:grpSpPr>
          <p:sp>
            <p:nvSpPr>
              <p:cNvPr id="35" name="מלבן 34"/>
              <p:cNvSpPr/>
              <p:nvPr/>
            </p:nvSpPr>
            <p:spPr>
              <a:xfrm>
                <a:off x="2983684" y="2881305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מלבן 35"/>
              <p:cNvSpPr/>
              <p:nvPr/>
            </p:nvSpPr>
            <p:spPr>
              <a:xfrm>
                <a:off x="3604405" y="2881305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מלבן 36"/>
              <p:cNvSpPr/>
              <p:nvPr/>
            </p:nvSpPr>
            <p:spPr>
              <a:xfrm>
                <a:off x="2618554" y="3684591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8" name="מחבר ישר 37"/>
              <p:cNvCxnSpPr>
                <a:stCxn id="40" idx="2"/>
                <a:endCxn id="36" idx="0"/>
              </p:cNvCxnSpPr>
              <p:nvPr/>
            </p:nvCxnSpPr>
            <p:spPr>
              <a:xfrm rot="16200000" flipH="1">
                <a:off x="2837633" y="1913710"/>
                <a:ext cx="401643" cy="1533546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ישר 38"/>
              <p:cNvCxnSpPr>
                <a:stCxn id="37" idx="0"/>
                <a:endCxn id="35" idx="2"/>
              </p:cNvCxnSpPr>
              <p:nvPr/>
            </p:nvCxnSpPr>
            <p:spPr>
              <a:xfrm rot="5400000" flipH="1" flipV="1">
                <a:off x="2801120" y="3301205"/>
                <a:ext cx="401643" cy="365130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מחבר ישר 33"/>
            <p:cNvCxnSpPr>
              <a:stCxn id="40" idx="2"/>
            </p:cNvCxnSpPr>
            <p:nvPr/>
          </p:nvCxnSpPr>
          <p:spPr>
            <a:xfrm rot="16200000" flipH="1">
              <a:off x="2289938" y="3575051"/>
              <a:ext cx="401643" cy="912825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יוריסטיקת כיווץ מסלולים</a:t>
            </a:r>
          </a:p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path compression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32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103265" y="2516175"/>
            <a:ext cx="57039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גם יוריסטיקה זו לא משפרת את הזמן של פעולת </a:t>
            </a:r>
            <a:r>
              <a:rPr lang="en-US" dirty="0" smtClean="0">
                <a:solidFill>
                  <a:srgbClr val="663300"/>
                </a:solidFill>
              </a:rPr>
              <a:t>Find-Set</a:t>
            </a:r>
            <a:r>
              <a:rPr lang="he-IL" dirty="0" smtClean="0">
                <a:solidFill>
                  <a:srgbClr val="663300"/>
                </a:solidFill>
              </a:rPr>
              <a:t> הנוכחית, אלא את הזמן של פעולות </a:t>
            </a:r>
            <a:r>
              <a:rPr lang="en-US" dirty="0" smtClean="0">
                <a:solidFill>
                  <a:srgbClr val="663300"/>
                </a:solidFill>
              </a:rPr>
              <a:t>Find-Set</a:t>
            </a:r>
            <a:r>
              <a:rPr lang="he-IL" dirty="0" smtClean="0">
                <a:solidFill>
                  <a:srgbClr val="663300"/>
                </a:solidFill>
              </a:rPr>
              <a:t> עתידיות: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מכיוון שהשקענו כבר עבודה וטיילנו לאורך כל הקדקודים במסלול הגילוי, אפשר כבר באותו מחיר, לקרב את אותם קדקודים לשורש, כך שמסלול הגילוי שלהם יתקצר, לטובת פעולות </a:t>
            </a:r>
            <a:r>
              <a:rPr lang="en-US" dirty="0" smtClean="0">
                <a:solidFill>
                  <a:srgbClr val="663300"/>
                </a:solidFill>
              </a:rPr>
              <a:t>Find-Set</a:t>
            </a:r>
            <a:r>
              <a:rPr lang="he-IL" dirty="0" smtClean="0">
                <a:solidFill>
                  <a:srgbClr val="663300"/>
                </a:solidFill>
              </a:rPr>
              <a:t> עתידיות.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(נשים לב שאין משמעות למבנה העץ, אלא רק לקדקודים שנמצאים בו, ולשורש).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יוריסטיקת כיווץ מסלולים</a:t>
            </a:r>
          </a:p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path compression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33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103265" y="2516175"/>
            <a:ext cx="5703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נשים לב, כי הגובה של השורש השתנה לאחר כיווץ המסלולים, וחישובו מחדש </a:t>
            </a:r>
            <a:r>
              <a:rPr lang="he-IL" dirty="0" err="1" smtClean="0">
                <a:solidFill>
                  <a:srgbClr val="663300"/>
                </a:solidFill>
              </a:rPr>
              <a:t>יקח</a:t>
            </a:r>
            <a:r>
              <a:rPr lang="he-IL" dirty="0" smtClean="0">
                <a:solidFill>
                  <a:srgbClr val="663300"/>
                </a:solidFill>
              </a:rPr>
              <a:t> זמן.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זאת הסיבה לכך שביוריסטיקה הקודמת (איחוד על פי דרגה), לא השתמשנו ב</a:t>
            </a:r>
            <a:r>
              <a:rPr lang="he-IL" b="1" dirty="0" smtClean="0">
                <a:solidFill>
                  <a:srgbClr val="663300"/>
                </a:solidFill>
              </a:rPr>
              <a:t>גובה</a:t>
            </a:r>
            <a:r>
              <a:rPr lang="he-IL" dirty="0" smtClean="0">
                <a:solidFill>
                  <a:srgbClr val="663300"/>
                </a:solidFill>
              </a:rPr>
              <a:t>, אלא בחסם עליון על הגובה (</a:t>
            </a:r>
            <a:r>
              <a:rPr lang="he-IL" b="1" dirty="0" smtClean="0">
                <a:solidFill>
                  <a:srgbClr val="663300"/>
                </a:solidFill>
              </a:rPr>
              <a:t>הדרגה</a:t>
            </a:r>
            <a:r>
              <a:rPr lang="he-IL" dirty="0" smtClean="0">
                <a:solidFill>
                  <a:srgbClr val="663300"/>
                </a:solidFill>
              </a:rPr>
              <a:t>).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הדרגה של השורש היא עדיין חסם עליון על הגובה שלו, ועדיין מהווה מדד למספר הקדקודים בעץ (שלא השתנה בעקבות כיווץ המסלולים).</a:t>
            </a:r>
          </a:p>
        </p:txBody>
      </p:sp>
      <p:grpSp>
        <p:nvGrpSpPr>
          <p:cNvPr id="47" name="קבוצה 46"/>
          <p:cNvGrpSpPr/>
          <p:nvPr/>
        </p:nvGrpSpPr>
        <p:grpSpPr>
          <a:xfrm>
            <a:off x="2240825" y="4706955"/>
            <a:ext cx="761116" cy="1563373"/>
            <a:chOff x="1176291" y="3429000"/>
            <a:chExt cx="1350981" cy="2774988"/>
          </a:xfrm>
        </p:grpSpPr>
        <p:grpSp>
          <p:nvGrpSpPr>
            <p:cNvPr id="48" name="קבוצה 82"/>
            <p:cNvGrpSpPr/>
            <p:nvPr/>
          </p:nvGrpSpPr>
          <p:grpSpPr>
            <a:xfrm>
              <a:off x="1176291" y="3429000"/>
              <a:ext cx="1350981" cy="1971702"/>
              <a:chOff x="1267573" y="3648078"/>
              <a:chExt cx="1350981" cy="1971702"/>
            </a:xfrm>
          </p:grpSpPr>
          <p:sp>
            <p:nvSpPr>
              <p:cNvPr id="56" name="מלבן 55"/>
              <p:cNvSpPr/>
              <p:nvPr/>
            </p:nvSpPr>
            <p:spPr>
              <a:xfrm>
                <a:off x="1924807" y="3648078"/>
                <a:ext cx="401643" cy="401643"/>
              </a:xfrm>
              <a:prstGeom prst="rect">
                <a:avLst/>
              </a:prstGeom>
              <a:solidFill>
                <a:srgbClr val="0070C0">
                  <a:alpha val="49804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מלבן 56"/>
              <p:cNvSpPr/>
              <p:nvPr/>
            </p:nvSpPr>
            <p:spPr>
              <a:xfrm>
                <a:off x="2216911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מלבן 57"/>
              <p:cNvSpPr/>
              <p:nvPr/>
            </p:nvSpPr>
            <p:spPr>
              <a:xfrm>
                <a:off x="1559677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מלבן 58"/>
              <p:cNvSpPr/>
              <p:nvPr/>
            </p:nvSpPr>
            <p:spPr>
              <a:xfrm>
                <a:off x="1267573" y="5218137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0" name="מחבר ישר 59"/>
              <p:cNvCxnSpPr>
                <a:stCxn id="56" idx="2"/>
                <a:endCxn id="57" idx="0"/>
              </p:cNvCxnSpPr>
              <p:nvPr/>
            </p:nvCxnSpPr>
            <p:spPr>
              <a:xfrm rot="16200000" flipH="1">
                <a:off x="2070860" y="4104490"/>
                <a:ext cx="401643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>
                <a:stCxn id="58" idx="0"/>
                <a:endCxn id="56" idx="2"/>
              </p:cNvCxnSpPr>
              <p:nvPr/>
            </p:nvCxnSpPr>
            <p:spPr>
              <a:xfrm rot="5400000" flipH="1" flipV="1">
                <a:off x="1742243" y="4067978"/>
                <a:ext cx="401643" cy="365130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>
                <a:stCxn id="59" idx="0"/>
                <a:endCxn id="58" idx="2"/>
              </p:cNvCxnSpPr>
              <p:nvPr/>
            </p:nvCxnSpPr>
            <p:spPr>
              <a:xfrm rot="5400000" flipH="1" flipV="1">
                <a:off x="1431882" y="4889520"/>
                <a:ext cx="365130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קבוצה 82"/>
            <p:cNvGrpSpPr/>
            <p:nvPr/>
          </p:nvGrpSpPr>
          <p:grpSpPr>
            <a:xfrm>
              <a:off x="1322343" y="4999059"/>
              <a:ext cx="1058877" cy="1204929"/>
              <a:chOff x="1559677" y="3648078"/>
              <a:chExt cx="1058877" cy="1204929"/>
            </a:xfrm>
          </p:grpSpPr>
          <p:sp>
            <p:nvSpPr>
              <p:cNvPr id="51" name="מלבן 50"/>
              <p:cNvSpPr/>
              <p:nvPr/>
            </p:nvSpPr>
            <p:spPr>
              <a:xfrm>
                <a:off x="1924807" y="3648078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מלבן 51"/>
              <p:cNvSpPr/>
              <p:nvPr/>
            </p:nvSpPr>
            <p:spPr>
              <a:xfrm>
                <a:off x="2216911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מלבן 52"/>
              <p:cNvSpPr/>
              <p:nvPr/>
            </p:nvSpPr>
            <p:spPr>
              <a:xfrm>
                <a:off x="1559677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4" name="מחבר ישר 53"/>
              <p:cNvCxnSpPr>
                <a:stCxn id="51" idx="2"/>
                <a:endCxn id="52" idx="0"/>
              </p:cNvCxnSpPr>
              <p:nvPr/>
            </p:nvCxnSpPr>
            <p:spPr>
              <a:xfrm rot="16200000" flipH="1">
                <a:off x="2070860" y="4104490"/>
                <a:ext cx="401643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מחבר ישר 54"/>
              <p:cNvCxnSpPr>
                <a:stCxn id="53" idx="0"/>
                <a:endCxn id="51" idx="2"/>
              </p:cNvCxnSpPr>
              <p:nvPr/>
            </p:nvCxnSpPr>
            <p:spPr>
              <a:xfrm rot="5400000" flipH="1" flipV="1">
                <a:off x="1742243" y="4067978"/>
                <a:ext cx="401643" cy="365130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מחבר ישר 49"/>
            <p:cNvCxnSpPr/>
            <p:nvPr/>
          </p:nvCxnSpPr>
          <p:spPr>
            <a:xfrm rot="16200000" flipH="1">
              <a:off x="1596191" y="4706955"/>
              <a:ext cx="365130" cy="219078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קבוצה 62"/>
          <p:cNvGrpSpPr/>
          <p:nvPr/>
        </p:nvGrpSpPr>
        <p:grpSpPr>
          <a:xfrm>
            <a:off x="3878253" y="4707469"/>
            <a:ext cx="1460520" cy="1131389"/>
            <a:chOff x="1176291" y="3429000"/>
            <a:chExt cx="2592423" cy="2008215"/>
          </a:xfrm>
        </p:grpSpPr>
        <p:grpSp>
          <p:nvGrpSpPr>
            <p:cNvPr id="64" name="קבוצה 82"/>
            <p:cNvGrpSpPr/>
            <p:nvPr/>
          </p:nvGrpSpPr>
          <p:grpSpPr>
            <a:xfrm>
              <a:off x="1176291" y="3429000"/>
              <a:ext cx="1350981" cy="1971702"/>
              <a:chOff x="1267573" y="3648078"/>
              <a:chExt cx="1350981" cy="1971702"/>
            </a:xfrm>
          </p:grpSpPr>
          <p:sp>
            <p:nvSpPr>
              <p:cNvPr id="72" name="מלבן 71"/>
              <p:cNvSpPr/>
              <p:nvPr/>
            </p:nvSpPr>
            <p:spPr>
              <a:xfrm>
                <a:off x="1924807" y="3648078"/>
                <a:ext cx="401643" cy="401643"/>
              </a:xfrm>
              <a:prstGeom prst="rect">
                <a:avLst/>
              </a:prstGeom>
              <a:solidFill>
                <a:srgbClr val="0070C0">
                  <a:alpha val="49804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מלבן 72"/>
              <p:cNvSpPr/>
              <p:nvPr/>
            </p:nvSpPr>
            <p:spPr>
              <a:xfrm>
                <a:off x="2216911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מלבן 73"/>
              <p:cNvSpPr/>
              <p:nvPr/>
            </p:nvSpPr>
            <p:spPr>
              <a:xfrm>
                <a:off x="1559677" y="4451364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מלבן 74"/>
              <p:cNvSpPr/>
              <p:nvPr/>
            </p:nvSpPr>
            <p:spPr>
              <a:xfrm>
                <a:off x="1267573" y="5218137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6" name="מחבר ישר 75"/>
              <p:cNvCxnSpPr>
                <a:stCxn id="72" idx="2"/>
                <a:endCxn id="73" idx="0"/>
              </p:cNvCxnSpPr>
              <p:nvPr/>
            </p:nvCxnSpPr>
            <p:spPr>
              <a:xfrm rot="16200000" flipH="1">
                <a:off x="2070860" y="4104490"/>
                <a:ext cx="401643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מחבר ישר 76"/>
              <p:cNvCxnSpPr>
                <a:stCxn id="74" idx="0"/>
                <a:endCxn id="72" idx="2"/>
              </p:cNvCxnSpPr>
              <p:nvPr/>
            </p:nvCxnSpPr>
            <p:spPr>
              <a:xfrm rot="5400000" flipH="1" flipV="1">
                <a:off x="1742243" y="4067978"/>
                <a:ext cx="401643" cy="365130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מחבר ישר 77"/>
              <p:cNvCxnSpPr>
                <a:stCxn id="75" idx="0"/>
                <a:endCxn id="74" idx="2"/>
              </p:cNvCxnSpPr>
              <p:nvPr/>
            </p:nvCxnSpPr>
            <p:spPr>
              <a:xfrm rot="5400000" flipH="1" flipV="1">
                <a:off x="1431882" y="4889520"/>
                <a:ext cx="365130" cy="292104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קבוצה 82"/>
            <p:cNvGrpSpPr/>
            <p:nvPr/>
          </p:nvGrpSpPr>
          <p:grpSpPr>
            <a:xfrm>
              <a:off x="2034348" y="3830642"/>
              <a:ext cx="1734366" cy="1606573"/>
              <a:chOff x="2271682" y="2479661"/>
              <a:chExt cx="1734366" cy="1606573"/>
            </a:xfrm>
          </p:grpSpPr>
          <p:sp>
            <p:nvSpPr>
              <p:cNvPr id="67" name="מלבן 66"/>
              <p:cNvSpPr/>
              <p:nvPr/>
            </p:nvSpPr>
            <p:spPr>
              <a:xfrm>
                <a:off x="2983684" y="2881305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מלבן 67"/>
              <p:cNvSpPr/>
              <p:nvPr/>
            </p:nvSpPr>
            <p:spPr>
              <a:xfrm>
                <a:off x="3604405" y="2881305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מלבן 68"/>
              <p:cNvSpPr/>
              <p:nvPr/>
            </p:nvSpPr>
            <p:spPr>
              <a:xfrm>
                <a:off x="2618554" y="3684591"/>
                <a:ext cx="401643" cy="401643"/>
              </a:xfrm>
              <a:prstGeom prst="rect">
                <a:avLst/>
              </a:prstGeom>
              <a:solidFill>
                <a:srgbClr val="008000">
                  <a:alpha val="20000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0" name="מחבר ישר 69"/>
              <p:cNvCxnSpPr>
                <a:stCxn id="72" idx="2"/>
                <a:endCxn id="68" idx="0"/>
              </p:cNvCxnSpPr>
              <p:nvPr/>
            </p:nvCxnSpPr>
            <p:spPr>
              <a:xfrm rot="16200000" flipH="1">
                <a:off x="2837633" y="1913710"/>
                <a:ext cx="401643" cy="1533546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מחבר ישר 70"/>
              <p:cNvCxnSpPr>
                <a:stCxn id="69" idx="0"/>
                <a:endCxn id="67" idx="2"/>
              </p:cNvCxnSpPr>
              <p:nvPr/>
            </p:nvCxnSpPr>
            <p:spPr>
              <a:xfrm rot="5400000" flipH="1" flipV="1">
                <a:off x="2801120" y="3301205"/>
                <a:ext cx="401643" cy="365130"/>
              </a:xfrm>
              <a:prstGeom prst="line">
                <a:avLst/>
              </a:prstGeom>
              <a:solidFill>
                <a:srgbClr val="008000">
                  <a:alpha val="20000"/>
                </a:srgbClr>
              </a:solidFill>
              <a:ln w="38100">
                <a:solidFill>
                  <a:srgbClr val="6633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מחבר ישר 65"/>
            <p:cNvCxnSpPr>
              <a:stCxn id="72" idx="2"/>
            </p:cNvCxnSpPr>
            <p:nvPr/>
          </p:nvCxnSpPr>
          <p:spPr>
            <a:xfrm rot="16200000" flipH="1">
              <a:off x="2289938" y="3575051"/>
              <a:ext cx="401643" cy="912825"/>
            </a:xfrm>
            <a:prstGeom prst="line">
              <a:avLst/>
            </a:prstGeom>
            <a:solidFill>
              <a:srgbClr val="008000">
                <a:alpha val="20000"/>
              </a:srgbClr>
            </a:solidFill>
            <a:ln w="38100">
              <a:solidFill>
                <a:srgbClr val="66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יוריסטיקות... 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34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1103265" y="2698740"/>
            <a:ext cx="5703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לסיכום,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שתי היוריסטיקות הנ"ל לא משנות את זמן הריצה של כל פעולה בודדת, אלא גורמות לכך שפעולות </a:t>
            </a:r>
            <a:r>
              <a:rPr lang="en-US" dirty="0" smtClean="0">
                <a:solidFill>
                  <a:srgbClr val="663300"/>
                </a:solidFill>
              </a:rPr>
              <a:t>Find-Set</a:t>
            </a:r>
            <a:r>
              <a:rPr lang="he-IL" dirty="0" smtClean="0">
                <a:solidFill>
                  <a:srgbClr val="663300"/>
                </a:solidFill>
              </a:rPr>
              <a:t> עתידיות יידרשו פחות זמן.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הקוד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35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139779" y="836577"/>
            <a:ext cx="48927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Make-Set(x)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p(x)=x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rank(x)=0</a:t>
            </a:r>
          </a:p>
          <a:p>
            <a:endParaRPr lang="en-US" dirty="0" smtClean="0">
              <a:solidFill>
                <a:srgbClr val="0068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Union(</a:t>
            </a:r>
            <a:r>
              <a:rPr lang="en-US" b="1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Link(Find-Set(x),Find-Set(y))</a:t>
            </a:r>
          </a:p>
          <a:p>
            <a:endParaRPr lang="en-US" dirty="0" smtClean="0">
              <a:solidFill>
                <a:srgbClr val="0068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Link(</a:t>
            </a:r>
            <a:r>
              <a:rPr lang="en-US" b="1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if rank(x)&gt;rank(y)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   p(y)=x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   p(x)=y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   if rank(x)=rank(y)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      rank(y)=rank(y)+1</a:t>
            </a:r>
          </a:p>
          <a:p>
            <a:endParaRPr lang="en-US" dirty="0" smtClean="0">
              <a:solidFill>
                <a:srgbClr val="0068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Find-Set(x)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Symbol"/>
              </a:rPr>
              <a:t></a:t>
            </a:r>
            <a:r>
              <a:rPr lang="en-US" dirty="0" err="1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p</a:t>
            </a:r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(x)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      p(x)=Find-Set(p(x))</a:t>
            </a:r>
          </a:p>
          <a:p>
            <a:r>
              <a:rPr lang="en-US" dirty="0" smtClean="0">
                <a:solidFill>
                  <a:srgbClr val="006800"/>
                </a:solidFill>
                <a:latin typeface="Courier New" pitchFamily="49" charset="0"/>
                <a:cs typeface="Courier New" pitchFamily="49" charset="0"/>
                <a:sym typeface="Mathematica1"/>
              </a:rPr>
              <a:t>   return p(x)</a:t>
            </a:r>
            <a:endParaRPr lang="he-IL" dirty="0" smtClean="0">
              <a:solidFill>
                <a:srgbClr val="0068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239" y="654012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ניתוח זמנים</a:t>
            </a:r>
            <a:endParaRPr lang="he-IL" sz="54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36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30" y="2114532"/>
            <a:ext cx="5184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solidFill>
                  <a:srgbClr val="663300"/>
                </a:solidFill>
                <a:latin typeface="+mj-lt"/>
                <a:cs typeface="Arial" pitchFamily="34" charset="0"/>
              </a:rPr>
              <a:t>נשתמש בניתוח משוערך, ונבטא את זמן הריצה באמצעות שתי פונקציות "מיוחדות", אשר גדלות מאוד לאט...</a:t>
            </a:r>
            <a:endParaRPr lang="en-US" sz="1600" dirty="0">
              <a:solidFill>
                <a:srgbClr val="6633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239" y="654012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log*</a:t>
            </a:r>
            <a:endParaRPr lang="he-IL" sz="54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37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1019" y="1384272"/>
            <a:ext cx="5184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>
                <a:solidFill>
                  <a:srgbClr val="663300"/>
                </a:solidFill>
              </a:rPr>
              <a:t>הגדרה:</a:t>
            </a: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(הרכבה של </a:t>
            </a:r>
            <a:r>
              <a:rPr lang="en-US" dirty="0" smtClean="0">
                <a:solidFill>
                  <a:srgbClr val="663300"/>
                </a:solidFill>
              </a:rPr>
              <a:t>log</a:t>
            </a:r>
            <a:r>
              <a:rPr lang="he-IL" dirty="0" smtClean="0">
                <a:solidFill>
                  <a:srgbClr val="663300"/>
                </a:solidFill>
              </a:rPr>
              <a:t>, </a:t>
            </a:r>
            <a:r>
              <a:rPr lang="en-US" dirty="0" err="1" smtClean="0">
                <a:solidFill>
                  <a:srgbClr val="663300"/>
                </a:solidFill>
              </a:rPr>
              <a:t>i</a:t>
            </a:r>
            <a:r>
              <a:rPr lang="he-IL" dirty="0" smtClean="0">
                <a:solidFill>
                  <a:srgbClr val="663300"/>
                </a:solidFill>
              </a:rPr>
              <a:t> פעמים).</a:t>
            </a:r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1249317" y="1457298"/>
          <a:ext cx="5932777" cy="152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Формула" r:id="rId3" imgW="2768400" imgH="711000" progId="Equation.3">
                  <p:embed/>
                </p:oleObj>
              </mc:Choice>
              <mc:Fallback>
                <p:oleObj name="Формула" r:id="rId3" imgW="276840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17" y="1457298"/>
                        <a:ext cx="5932777" cy="1524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249317" y="3392487"/>
          <a:ext cx="40560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Формула" r:id="rId5" imgW="1892160" imgH="228600" progId="Equation.3">
                  <p:embed/>
                </p:oleObj>
              </mc:Choice>
              <mc:Fallback>
                <p:oleObj name="Формула" r:id="rId5" imgW="18921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17" y="3392487"/>
                        <a:ext cx="40560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2804" y="3282948"/>
            <a:ext cx="54404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>
                <a:solidFill>
                  <a:srgbClr val="663300"/>
                </a:solidFill>
              </a:rPr>
              <a:t>הגדרה:</a:t>
            </a: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(כמה פעמים צריך לבצע </a:t>
            </a:r>
            <a:r>
              <a:rPr lang="en-US" dirty="0" smtClean="0">
                <a:solidFill>
                  <a:srgbClr val="663300"/>
                </a:solidFill>
              </a:rPr>
              <a:t>log</a:t>
            </a:r>
            <a:r>
              <a:rPr lang="he-IL" dirty="0" smtClean="0">
                <a:solidFill>
                  <a:srgbClr val="663300"/>
                </a:solidFill>
              </a:rPr>
              <a:t> עד שמגיעים ל-</a:t>
            </a:r>
            <a:r>
              <a:rPr lang="en-US" dirty="0" smtClean="0">
                <a:solidFill>
                  <a:srgbClr val="663300"/>
                </a:solidFill>
              </a:rPr>
              <a:t>1</a:t>
            </a:r>
            <a:r>
              <a:rPr lang="he-IL" dirty="0" smtClean="0">
                <a:solidFill>
                  <a:srgbClr val="663300"/>
                </a:solidFill>
              </a:rPr>
              <a:t> או פחות).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sz="2000" b="1" dirty="0" smtClean="0">
                <a:solidFill>
                  <a:srgbClr val="663300"/>
                </a:solidFill>
              </a:rPr>
              <a:t>דוגמאות:</a:t>
            </a:r>
            <a:endParaRPr lang="he-IL" sz="2000" dirty="0" smtClean="0">
              <a:solidFill>
                <a:srgbClr val="663300"/>
              </a:solidFill>
            </a:endParaRPr>
          </a:p>
          <a:p>
            <a:r>
              <a:rPr lang="en-US" dirty="0" smtClean="0">
                <a:solidFill>
                  <a:srgbClr val="663300"/>
                </a:solidFill>
              </a:rPr>
              <a:t>log*2=1</a:t>
            </a:r>
          </a:p>
          <a:p>
            <a:r>
              <a:rPr lang="en-US" dirty="0" smtClean="0">
                <a:solidFill>
                  <a:srgbClr val="663300"/>
                </a:solidFill>
              </a:rPr>
              <a:t>log*2</a:t>
            </a:r>
            <a:r>
              <a:rPr lang="en-US" baseline="30000" dirty="0" smtClean="0">
                <a:solidFill>
                  <a:srgbClr val="663300"/>
                </a:solidFill>
              </a:rPr>
              <a:t>2</a:t>
            </a:r>
            <a:r>
              <a:rPr lang="en-US" dirty="0" smtClean="0">
                <a:solidFill>
                  <a:srgbClr val="663300"/>
                </a:solidFill>
              </a:rPr>
              <a:t>=2</a:t>
            </a:r>
          </a:p>
          <a:p>
            <a:r>
              <a:rPr lang="en-US" dirty="0" smtClean="0">
                <a:solidFill>
                  <a:srgbClr val="663300"/>
                </a:solidFill>
              </a:rPr>
              <a:t>log*2</a:t>
            </a:r>
            <a:r>
              <a:rPr lang="en-US" baseline="30000" dirty="0" smtClean="0">
                <a:solidFill>
                  <a:srgbClr val="663300"/>
                </a:solidFill>
              </a:rPr>
              <a:t>2</a:t>
            </a:r>
            <a:r>
              <a:rPr lang="en-US" sz="1200" baseline="90000" dirty="0" smtClean="0">
                <a:solidFill>
                  <a:srgbClr val="663300"/>
                </a:solidFill>
              </a:rPr>
              <a:t>2</a:t>
            </a:r>
            <a:r>
              <a:rPr lang="en-US" dirty="0" smtClean="0">
                <a:solidFill>
                  <a:srgbClr val="663300"/>
                </a:solidFill>
              </a:rPr>
              <a:t>=3</a:t>
            </a:r>
          </a:p>
          <a:p>
            <a:pPr algn="r" rtl="1"/>
            <a:r>
              <a:rPr lang="en-US" dirty="0" smtClean="0">
                <a:solidFill>
                  <a:srgbClr val="663300"/>
                </a:solidFill>
              </a:rPr>
              <a:t>log*</a:t>
            </a:r>
            <a:r>
              <a:rPr lang="he-IL" dirty="0" smtClean="0">
                <a:solidFill>
                  <a:srgbClr val="663300"/>
                </a:solidFill>
              </a:rPr>
              <a:t> של "מגדל" בגובה </a:t>
            </a:r>
            <a:r>
              <a:rPr lang="en-US" dirty="0" smtClean="0">
                <a:solidFill>
                  <a:srgbClr val="663300"/>
                </a:solidFill>
              </a:rPr>
              <a:t>n</a:t>
            </a:r>
            <a:r>
              <a:rPr lang="he-IL" dirty="0" smtClean="0">
                <a:solidFill>
                  <a:srgbClr val="663300"/>
                </a:solidFill>
              </a:rPr>
              <a:t> של חזקות 2, שווה </a:t>
            </a:r>
            <a:r>
              <a:rPr lang="en-US" dirty="0" smtClean="0">
                <a:solidFill>
                  <a:srgbClr val="663300"/>
                </a:solidFill>
              </a:rPr>
              <a:t>n</a:t>
            </a:r>
            <a:r>
              <a:rPr lang="he-IL" dirty="0" smtClean="0">
                <a:solidFill>
                  <a:srgbClr val="663300"/>
                </a:solidFill>
              </a:rPr>
              <a:t>.</a:t>
            </a:r>
          </a:p>
          <a:p>
            <a:pPr algn="r" rtl="1"/>
            <a:r>
              <a:rPr lang="he-IL" sz="2400" b="1" dirty="0" smtClean="0">
                <a:solidFill>
                  <a:srgbClr val="663300"/>
                </a:solidFill>
                <a:sym typeface="Symbol"/>
              </a:rPr>
              <a:t></a:t>
            </a:r>
            <a:r>
              <a:rPr lang="he-IL" sz="2400" dirty="0" smtClean="0">
                <a:solidFill>
                  <a:srgbClr val="663300"/>
                </a:solidFill>
                <a:sym typeface="Mathematica1"/>
              </a:rPr>
              <a:t> </a:t>
            </a:r>
            <a:r>
              <a:rPr lang="he-IL" dirty="0" smtClean="0">
                <a:solidFill>
                  <a:srgbClr val="663300"/>
                </a:solidFill>
                <a:sym typeface="Mathematica1"/>
              </a:rPr>
              <a:t>זוהי פונקציה שגדלה </a:t>
            </a:r>
            <a:r>
              <a:rPr lang="he-IL" b="1" dirty="0" smtClean="0">
                <a:solidFill>
                  <a:srgbClr val="663300"/>
                </a:solidFill>
                <a:sym typeface="Mathematica1"/>
              </a:rPr>
              <a:t>מאוד</a:t>
            </a:r>
            <a:r>
              <a:rPr lang="he-IL" dirty="0" smtClean="0">
                <a:solidFill>
                  <a:srgbClr val="663300"/>
                </a:solidFill>
                <a:sym typeface="Mathematica1"/>
              </a:rPr>
              <a:t> לאט.</a:t>
            </a:r>
            <a:endParaRPr lang="he-IL" dirty="0" smtClean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239" y="654012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ניתוח זמנים</a:t>
            </a:r>
            <a:endParaRPr lang="he-IL" sz="54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38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30" y="2114532"/>
            <a:ext cx="51848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>
                <a:solidFill>
                  <a:srgbClr val="663300"/>
                </a:solidFill>
              </a:rPr>
              <a:t>משפט:</a:t>
            </a:r>
          </a:p>
          <a:p>
            <a:pPr algn="r" rtl="1"/>
            <a:r>
              <a:rPr lang="he-IL" sz="2000" dirty="0" smtClean="0">
                <a:solidFill>
                  <a:srgbClr val="663300"/>
                </a:solidFill>
              </a:rPr>
              <a:t>סדרה של </a:t>
            </a:r>
            <a:r>
              <a:rPr lang="en-US" sz="2000" dirty="0" smtClean="0">
                <a:solidFill>
                  <a:srgbClr val="663300"/>
                </a:solidFill>
              </a:rPr>
              <a:t>m</a:t>
            </a:r>
            <a:r>
              <a:rPr lang="he-IL" sz="2000" dirty="0" smtClean="0">
                <a:solidFill>
                  <a:srgbClr val="663300"/>
                </a:solidFill>
              </a:rPr>
              <a:t> פעולות </a:t>
            </a:r>
            <a:r>
              <a:rPr lang="en-US" sz="2000" dirty="0" smtClean="0">
                <a:solidFill>
                  <a:srgbClr val="663300"/>
                </a:solidFill>
              </a:rPr>
              <a:t>Make-Set, Union, Find</a:t>
            </a:r>
            <a:r>
              <a:rPr lang="he-IL" sz="2000" dirty="0" smtClean="0">
                <a:solidFill>
                  <a:srgbClr val="663300"/>
                </a:solidFill>
              </a:rPr>
              <a:t>, כאשר </a:t>
            </a:r>
            <a:r>
              <a:rPr lang="en-US" sz="2000" dirty="0" smtClean="0">
                <a:solidFill>
                  <a:srgbClr val="663300"/>
                </a:solidFill>
              </a:rPr>
              <a:t>n</a:t>
            </a:r>
            <a:r>
              <a:rPr lang="he-IL" sz="2000" dirty="0" smtClean="0">
                <a:solidFill>
                  <a:srgbClr val="663300"/>
                </a:solidFill>
              </a:rPr>
              <a:t> מתוכן הן פעולות </a:t>
            </a:r>
            <a:r>
              <a:rPr lang="en-US" sz="2000" dirty="0" smtClean="0">
                <a:solidFill>
                  <a:srgbClr val="663300"/>
                </a:solidFill>
              </a:rPr>
              <a:t>Make-Set</a:t>
            </a:r>
            <a:r>
              <a:rPr lang="he-IL" sz="2000" dirty="0" smtClean="0">
                <a:solidFill>
                  <a:srgbClr val="663300"/>
                </a:solidFill>
              </a:rPr>
              <a:t>, כאשר משתמשים ביער של קבוצות זרות עם איחוד על פי דרגה וכיווץ מסלולים, דורשת זמן </a:t>
            </a:r>
            <a:r>
              <a:rPr lang="en-US" sz="2000" dirty="0" smtClean="0">
                <a:solidFill>
                  <a:srgbClr val="663300"/>
                </a:solidFill>
              </a:rPr>
              <a:t>O(</a:t>
            </a:r>
            <a:r>
              <a:rPr lang="en-US" sz="2000" dirty="0" err="1" smtClean="0">
                <a:solidFill>
                  <a:srgbClr val="663300"/>
                </a:solidFill>
              </a:rPr>
              <a:t>mlog</a:t>
            </a:r>
            <a:r>
              <a:rPr lang="en-US" sz="2000" dirty="0" smtClean="0">
                <a:solidFill>
                  <a:srgbClr val="663300"/>
                </a:solidFill>
              </a:rPr>
              <a:t>*n)</a:t>
            </a:r>
            <a:r>
              <a:rPr lang="he-IL" sz="2000" dirty="0" smtClean="0">
                <a:solidFill>
                  <a:srgbClr val="663300"/>
                </a:solidFill>
              </a:rPr>
              <a:t>, במקרה הגרוע.</a:t>
            </a:r>
          </a:p>
          <a:p>
            <a:r>
              <a:rPr lang="en-US" sz="1600" dirty="0" smtClean="0">
                <a:solidFill>
                  <a:srgbClr val="663300"/>
                </a:solidFill>
              </a:rPr>
              <a:t>(</a:t>
            </a:r>
            <a:r>
              <a:rPr lang="en-US" sz="1600" dirty="0" err="1" smtClean="0">
                <a:solidFill>
                  <a:srgbClr val="663300"/>
                </a:solidFill>
              </a:rPr>
              <a:t>Hopcroft</a:t>
            </a:r>
            <a:r>
              <a:rPr lang="en-US" sz="1600" dirty="0" smtClean="0">
                <a:solidFill>
                  <a:srgbClr val="663300"/>
                </a:solidFill>
              </a:rPr>
              <a:t> &amp; </a:t>
            </a:r>
            <a:r>
              <a:rPr lang="en-US" sz="1600" dirty="0" err="1" smtClean="0">
                <a:solidFill>
                  <a:srgbClr val="663300"/>
                </a:solidFill>
              </a:rPr>
              <a:t>Ullman</a:t>
            </a:r>
            <a:r>
              <a:rPr lang="en-US" sz="1600" dirty="0" smtClean="0">
                <a:solidFill>
                  <a:srgbClr val="663300"/>
                </a:solidFill>
              </a:rPr>
              <a:t>)</a:t>
            </a:r>
            <a:endParaRPr lang="en-US" sz="16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239" y="654012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(</a:t>
            </a:r>
            <a:r>
              <a:rPr lang="en-US" sz="4400" b="1" i="1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m,n</a:t>
            </a:r>
            <a:r>
              <a:rPr lang="en-US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)</a:t>
            </a:r>
            <a:endParaRPr lang="he-IL" sz="54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39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1019" y="1384272"/>
            <a:ext cx="5184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>
                <a:solidFill>
                  <a:srgbClr val="663300"/>
                </a:solidFill>
              </a:rPr>
              <a:t>הגדרה: </a:t>
            </a:r>
            <a:r>
              <a:rPr lang="he-IL" sz="2000" dirty="0" err="1" smtClean="0">
                <a:solidFill>
                  <a:srgbClr val="663300"/>
                </a:solidFill>
              </a:rPr>
              <a:t>פונקציית</a:t>
            </a:r>
            <a:r>
              <a:rPr lang="he-IL" sz="2000" dirty="0" smtClean="0">
                <a:solidFill>
                  <a:srgbClr val="663300"/>
                </a:solidFill>
              </a:rPr>
              <a:t> </a:t>
            </a:r>
            <a:r>
              <a:rPr lang="he-IL" sz="2000" dirty="0" err="1" smtClean="0">
                <a:solidFill>
                  <a:srgbClr val="663300"/>
                </a:solidFill>
              </a:rPr>
              <a:t>אקרמן</a:t>
            </a:r>
            <a:r>
              <a:rPr lang="he-IL" sz="2000" dirty="0" smtClean="0">
                <a:solidFill>
                  <a:srgbClr val="663300"/>
                </a:solidFill>
              </a:rPr>
              <a:t>:</a:t>
            </a: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1212804" y="1420785"/>
          <a:ext cx="478948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Формула" r:id="rId3" imgW="2234880" imgH="685800" progId="Equation.3">
                  <p:embed/>
                </p:oleObj>
              </mc:Choice>
              <mc:Fallback>
                <p:oleObj name="Формула" r:id="rId3" imgW="223488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04" y="1420785"/>
                        <a:ext cx="4789487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249317" y="3757617"/>
          <a:ext cx="52530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Формула" r:id="rId5" imgW="2450880" imgH="228600" progId="Equation.3">
                  <p:embed/>
                </p:oleObj>
              </mc:Choice>
              <mc:Fallback>
                <p:oleObj name="Формула" r:id="rId5" imgW="2450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17" y="3757617"/>
                        <a:ext cx="52530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4447" y="3282948"/>
            <a:ext cx="50387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>
                <a:solidFill>
                  <a:srgbClr val="663300"/>
                </a:solidFill>
              </a:rPr>
              <a:t>הגדרה:  </a:t>
            </a:r>
            <a:r>
              <a:rPr lang="en-US" sz="20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20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(</a:t>
            </a:r>
            <a:r>
              <a:rPr lang="en-US" sz="2000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m,n</a:t>
            </a:r>
            <a:r>
              <a:rPr lang="en-US" sz="20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)</a:t>
            </a:r>
            <a:r>
              <a:rPr lang="he-IL" sz="20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 (ההפוכה </a:t>
            </a:r>
            <a:r>
              <a:rPr lang="he-IL" sz="2000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לאקרמן</a:t>
            </a:r>
            <a:r>
              <a:rPr lang="he-IL" sz="20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):</a:t>
            </a:r>
            <a:endParaRPr lang="he-IL" sz="2800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endParaRPr lang="he-IL" sz="2000" b="1" dirty="0" smtClean="0">
              <a:solidFill>
                <a:srgbClr val="663300"/>
              </a:solidFill>
            </a:endParaRPr>
          </a:p>
          <a:p>
            <a:pPr algn="r" rtl="1"/>
            <a:endParaRPr lang="he-IL" dirty="0" smtClean="0">
              <a:solidFill>
                <a:srgbClr val="663300"/>
              </a:solidFill>
              <a:sym typeface="Mathematica1"/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  <a:sym typeface="Mathematica1"/>
              </a:rPr>
              <a:t>זוהי פונקציה שגדלה </a:t>
            </a:r>
            <a:r>
              <a:rPr lang="he-IL" b="1" dirty="0" smtClean="0">
                <a:solidFill>
                  <a:srgbClr val="663300"/>
                </a:solidFill>
                <a:sym typeface="Mathematica1"/>
              </a:rPr>
              <a:t>עוד יותר</a:t>
            </a:r>
            <a:r>
              <a:rPr lang="he-IL" dirty="0" smtClean="0">
                <a:solidFill>
                  <a:srgbClr val="663300"/>
                </a:solidFill>
                <a:sym typeface="Mathematica1"/>
              </a:rPr>
              <a:t> לאט: בכל יישום של קבוצות זרות שניתן להעלות על הדעת, 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(</a:t>
            </a:r>
            <a:r>
              <a:rPr lang="en-US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m,n</a:t>
            </a:r>
            <a:r>
              <a:rPr lang="en-US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)≤4</a:t>
            </a:r>
            <a:r>
              <a:rPr lang="he-IL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  <a:sym typeface="Mathematica1"/>
              </a:rPr>
              <a:t>.</a:t>
            </a:r>
            <a:endParaRPr lang="he-IL" dirty="0" smtClean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ניתוח משוערך (</a:t>
            </a:r>
            <a:r>
              <a:rPr lang="en-US" sz="2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amortized analysis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4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3726" y="2004993"/>
            <a:ext cx="5842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במקום לנתח זמן ריצה של כל פעולה בפני עצמה, ננתח את זמן הריצה של כל הפעולות המבוצעות על מבנה הנתונים, לאורך כל </a:t>
            </a:r>
            <a:r>
              <a:rPr lang="he-IL" dirty="0" smtClean="0">
                <a:solidFill>
                  <a:srgbClr val="663300"/>
                </a:solidFill>
              </a:rPr>
              <a:t>קיומו, ונמצע.</a:t>
            </a:r>
            <a:endParaRPr lang="he-IL" dirty="0" smtClean="0">
              <a:solidFill>
                <a:srgbClr val="663300"/>
              </a:solidFill>
            </a:endParaRP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ניתוח מסוג זה הוא הגיוני, כאשר יש סדרה של פעולות אפשרויות, אשר חלקן יקרות, אך מבוצעות בתדירות נמוכה, וחלקן זולות, אך מבוצעות בתדירות גבוהה.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לכן תמונת מצב מציאותית של יעילותו של מבנה הנתונים ניתנת כאשר מנתחים את זמן הריצה של כל הפעולות לאורך זמן.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239" y="654012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ניתוח זמנים</a:t>
            </a:r>
            <a:endParaRPr lang="he-IL" sz="54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40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30" y="2114532"/>
            <a:ext cx="51848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>
                <a:solidFill>
                  <a:srgbClr val="663300"/>
                </a:solidFill>
              </a:rPr>
              <a:t>משפט:</a:t>
            </a:r>
          </a:p>
          <a:p>
            <a:pPr algn="r" rtl="1"/>
            <a:r>
              <a:rPr lang="he-IL" sz="2000" dirty="0" smtClean="0">
                <a:solidFill>
                  <a:srgbClr val="663300"/>
                </a:solidFill>
              </a:rPr>
              <a:t>סדרה של </a:t>
            </a:r>
            <a:r>
              <a:rPr lang="en-US" sz="2000" dirty="0" smtClean="0">
                <a:solidFill>
                  <a:srgbClr val="663300"/>
                </a:solidFill>
              </a:rPr>
              <a:t>m</a:t>
            </a:r>
            <a:r>
              <a:rPr lang="he-IL" sz="2000" dirty="0" smtClean="0">
                <a:solidFill>
                  <a:srgbClr val="663300"/>
                </a:solidFill>
              </a:rPr>
              <a:t> פעולות </a:t>
            </a:r>
            <a:r>
              <a:rPr lang="en-US" sz="2000" dirty="0" smtClean="0">
                <a:solidFill>
                  <a:srgbClr val="663300"/>
                </a:solidFill>
              </a:rPr>
              <a:t>Make-Set, Union, Find</a:t>
            </a:r>
            <a:r>
              <a:rPr lang="he-IL" sz="2000" dirty="0" smtClean="0">
                <a:solidFill>
                  <a:srgbClr val="663300"/>
                </a:solidFill>
              </a:rPr>
              <a:t>, כאשר </a:t>
            </a:r>
            <a:r>
              <a:rPr lang="en-US" sz="2000" dirty="0" smtClean="0">
                <a:solidFill>
                  <a:srgbClr val="663300"/>
                </a:solidFill>
              </a:rPr>
              <a:t>n</a:t>
            </a:r>
            <a:r>
              <a:rPr lang="he-IL" sz="2000" dirty="0" smtClean="0">
                <a:solidFill>
                  <a:srgbClr val="663300"/>
                </a:solidFill>
              </a:rPr>
              <a:t> מתוכן הן פעולות </a:t>
            </a:r>
            <a:r>
              <a:rPr lang="en-US" sz="2000" dirty="0" smtClean="0">
                <a:solidFill>
                  <a:srgbClr val="663300"/>
                </a:solidFill>
              </a:rPr>
              <a:t>Make-Set</a:t>
            </a:r>
            <a:r>
              <a:rPr lang="he-IL" sz="2000" dirty="0" smtClean="0">
                <a:solidFill>
                  <a:srgbClr val="663300"/>
                </a:solidFill>
              </a:rPr>
              <a:t>, כאשר משתמשים ביער של קבוצות זרות עם איחוד על פי דרגה וכיווץ מסלולים, דורשת זמן </a:t>
            </a:r>
            <a:r>
              <a:rPr lang="en-US" sz="2000" dirty="0" smtClean="0">
                <a:solidFill>
                  <a:srgbClr val="663300"/>
                </a:solidFill>
              </a:rPr>
              <a:t>O(m</a:t>
            </a:r>
            <a:r>
              <a:rPr lang="en-US" sz="2000" dirty="0" smtClean="0">
                <a:solidFill>
                  <a:srgbClr val="663300"/>
                </a:solidFill>
                <a:sym typeface="Symbol"/>
              </a:rPr>
              <a:t></a:t>
            </a:r>
            <a:r>
              <a:rPr lang="en-US" sz="2000" dirty="0" smtClean="0">
                <a:solidFill>
                  <a:srgbClr val="663300"/>
                </a:solidFill>
                <a:sym typeface="Mathematica1"/>
              </a:rPr>
              <a:t>(</a:t>
            </a:r>
            <a:r>
              <a:rPr lang="en-US" sz="2000" dirty="0" err="1" smtClean="0">
                <a:solidFill>
                  <a:srgbClr val="663300"/>
                </a:solidFill>
                <a:sym typeface="Mathematica1"/>
              </a:rPr>
              <a:t>m,n</a:t>
            </a:r>
            <a:r>
              <a:rPr lang="en-US" sz="2000" dirty="0" smtClean="0">
                <a:solidFill>
                  <a:srgbClr val="663300"/>
                </a:solidFill>
                <a:sym typeface="Mathematica1"/>
              </a:rPr>
              <a:t>)</a:t>
            </a:r>
            <a:r>
              <a:rPr lang="en-US" sz="2000" dirty="0" smtClean="0">
                <a:solidFill>
                  <a:srgbClr val="663300"/>
                </a:solidFill>
              </a:rPr>
              <a:t>)</a:t>
            </a:r>
            <a:r>
              <a:rPr lang="he-IL" sz="2000" dirty="0" smtClean="0">
                <a:solidFill>
                  <a:srgbClr val="663300"/>
                </a:solidFill>
              </a:rPr>
              <a:t>.</a:t>
            </a:r>
          </a:p>
          <a:p>
            <a:pPr algn="r" rtl="1"/>
            <a:endParaRPr lang="he-IL" sz="2000" dirty="0" smtClean="0">
              <a:solidFill>
                <a:srgbClr val="663300"/>
              </a:solidFill>
            </a:endParaRPr>
          </a:p>
          <a:p>
            <a:r>
              <a:rPr lang="en-US" sz="1600" dirty="0" smtClean="0">
                <a:solidFill>
                  <a:srgbClr val="663300"/>
                </a:solidFill>
              </a:rPr>
              <a:t>(</a:t>
            </a:r>
            <a:r>
              <a:rPr lang="en-US" sz="1600" dirty="0" err="1" smtClean="0">
                <a:solidFill>
                  <a:srgbClr val="663300"/>
                </a:solidFill>
              </a:rPr>
              <a:t>Tarjan</a:t>
            </a:r>
            <a:r>
              <a:rPr lang="en-US" sz="1600" dirty="0" smtClean="0">
                <a:solidFill>
                  <a:srgbClr val="663300"/>
                </a:solidFill>
              </a:rPr>
              <a:t>)</a:t>
            </a:r>
          </a:p>
          <a:p>
            <a:endParaRPr lang="en-US" sz="1600" dirty="0" smtClean="0">
              <a:solidFill>
                <a:srgbClr val="663300"/>
              </a:solidFill>
            </a:endParaRPr>
          </a:p>
          <a:p>
            <a:endParaRPr lang="en-US" sz="1600" dirty="0" smtClean="0">
              <a:solidFill>
                <a:srgbClr val="663300"/>
              </a:solidFill>
            </a:endParaRPr>
          </a:p>
          <a:p>
            <a:pPr algn="r" rtl="1"/>
            <a:r>
              <a:rPr lang="he-IL" sz="2000" b="1" smtClean="0">
                <a:solidFill>
                  <a:srgbClr val="663300"/>
                </a:solidFill>
                <a:sym typeface="Symbol"/>
              </a:rPr>
              <a:t></a:t>
            </a:r>
            <a:r>
              <a:rPr lang="he-IL" sz="2000" smtClean="0">
                <a:solidFill>
                  <a:srgbClr val="663300"/>
                </a:solidFill>
                <a:sym typeface="Mathematica1"/>
              </a:rPr>
              <a:t> </a:t>
            </a:r>
            <a:r>
              <a:rPr lang="he-IL" sz="2000" dirty="0" smtClean="0">
                <a:solidFill>
                  <a:srgbClr val="663300"/>
                </a:solidFill>
                <a:sym typeface="Mathematica1"/>
              </a:rPr>
              <a:t>לכל צורך מעשי, אפשר לראות את זמן הריצה המשוערך כליניארי במספר הפעולות.</a:t>
            </a:r>
            <a:endParaRPr lang="en-US" sz="16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ניתוח משוערך (</a:t>
            </a:r>
            <a:r>
              <a:rPr lang="en-US" sz="2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amortized analysis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5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3726" y="2004993"/>
            <a:ext cx="5842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למשל, נניח שיש מבנה נתונים עם שתי פעולות, </a:t>
            </a:r>
            <a:r>
              <a:rPr lang="en-US" dirty="0" smtClean="0">
                <a:solidFill>
                  <a:srgbClr val="663300"/>
                </a:solidFill>
              </a:rPr>
              <a:t>A</a:t>
            </a:r>
            <a:r>
              <a:rPr lang="he-IL" dirty="0" smtClean="0">
                <a:solidFill>
                  <a:srgbClr val="663300"/>
                </a:solidFill>
              </a:rPr>
              <a:t> ו-</a:t>
            </a:r>
            <a:r>
              <a:rPr lang="en-US" dirty="0" smtClean="0">
                <a:solidFill>
                  <a:srgbClr val="663300"/>
                </a:solidFill>
              </a:rPr>
              <a:t>B</a:t>
            </a:r>
            <a:r>
              <a:rPr lang="he-IL" dirty="0" smtClean="0">
                <a:solidFill>
                  <a:srgbClr val="663300"/>
                </a:solidFill>
              </a:rPr>
              <a:t>,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כאשר </a:t>
            </a:r>
            <a:r>
              <a:rPr lang="en-US" dirty="0" smtClean="0">
                <a:solidFill>
                  <a:srgbClr val="663300"/>
                </a:solidFill>
              </a:rPr>
              <a:t>A</a:t>
            </a:r>
            <a:r>
              <a:rPr lang="he-IL" dirty="0" smtClean="0">
                <a:solidFill>
                  <a:srgbClr val="663300"/>
                </a:solidFill>
              </a:rPr>
              <a:t> פעולה תדירה ו-</a:t>
            </a:r>
            <a:r>
              <a:rPr lang="en-US" dirty="0" smtClean="0">
                <a:solidFill>
                  <a:srgbClr val="663300"/>
                </a:solidFill>
              </a:rPr>
              <a:t>B</a:t>
            </a:r>
            <a:r>
              <a:rPr lang="he-IL" dirty="0" smtClean="0">
                <a:solidFill>
                  <a:srgbClr val="663300"/>
                </a:solidFill>
              </a:rPr>
              <a:t> פעולה נדירה,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ויש שני מימושים אפשריים, אשר זמני הריצה שלהם נתונים בטבלה הבאה:</a:t>
            </a:r>
            <a:endParaRPr lang="en-US" dirty="0" smtClean="0">
              <a:solidFill>
                <a:srgbClr val="663300"/>
              </a:solidFill>
            </a:endParaRPr>
          </a:p>
          <a:p>
            <a:pPr algn="r" rtl="1"/>
            <a:endParaRPr lang="en-US" dirty="0">
              <a:solidFill>
                <a:srgbClr val="663300"/>
              </a:solidFill>
            </a:endParaRPr>
          </a:p>
          <a:p>
            <a:pPr algn="r" rtl="1"/>
            <a:endParaRPr lang="en-US" dirty="0" smtClean="0">
              <a:solidFill>
                <a:srgbClr val="663300"/>
              </a:solidFill>
            </a:endParaRPr>
          </a:p>
          <a:p>
            <a:pPr algn="r" rtl="1"/>
            <a:endParaRPr lang="en-US" dirty="0">
              <a:solidFill>
                <a:srgbClr val="663300"/>
              </a:solidFill>
            </a:endParaRPr>
          </a:p>
          <a:p>
            <a:pPr algn="r" rtl="1"/>
            <a:endParaRPr lang="en-US" dirty="0" smtClean="0">
              <a:solidFill>
                <a:srgbClr val="663300"/>
              </a:solidFill>
            </a:endParaRPr>
          </a:p>
          <a:p>
            <a:pPr algn="r" rtl="1"/>
            <a:endParaRPr lang="en-US" dirty="0">
              <a:solidFill>
                <a:srgbClr val="663300"/>
              </a:solidFill>
            </a:endParaRPr>
          </a:p>
          <a:p>
            <a:pPr algn="r" rtl="1"/>
            <a:endParaRPr lang="en-US" dirty="0" smtClean="0">
              <a:solidFill>
                <a:srgbClr val="663300"/>
              </a:solidFill>
            </a:endParaRPr>
          </a:p>
          <a:p>
            <a:pPr algn="r" rtl="1"/>
            <a:endParaRPr lang="en-US" dirty="0">
              <a:solidFill>
                <a:srgbClr val="663300"/>
              </a:solidFill>
            </a:endParaRPr>
          </a:p>
          <a:p>
            <a:pPr algn="r" rtl="1"/>
            <a:endParaRPr lang="en-US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איזה מימוש נעדיף?</a:t>
            </a:r>
          </a:p>
          <a:p>
            <a:pPr algn="r" rtl="1"/>
            <a:endParaRPr lang="he-IL" dirty="0">
              <a:solidFill>
                <a:srgbClr val="663300"/>
              </a:solidFill>
            </a:endParaRP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803"/>
              </p:ext>
            </p:extLst>
          </p:nvPr>
        </p:nvGraphicFramePr>
        <p:xfrm>
          <a:off x="739806" y="3476203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solidFill>
                            <a:schemeClr val="tx1"/>
                          </a:solidFill>
                        </a:rPr>
                        <a:t>מימוש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solidFill>
                            <a:schemeClr val="tx1"/>
                          </a:solidFill>
                        </a:rPr>
                        <a:t>מימוש</a:t>
                      </a:r>
                      <a:r>
                        <a:rPr lang="he-IL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logn</a:t>
                      </a:r>
                      <a:endParaRPr lang="en-US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פעולה</a:t>
                      </a:r>
                      <a:r>
                        <a:rPr lang="he-IL" b="1" baseline="0" dirty="0" smtClean="0"/>
                        <a:t> </a:t>
                      </a:r>
                      <a:r>
                        <a:rPr lang="en-US" b="1" baseline="0" dirty="0" smtClean="0"/>
                        <a:t>A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nlogn</a:t>
                      </a:r>
                      <a:endParaRPr lang="en-US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פעולה </a:t>
                      </a:r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5098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ניתוח משוערך (</a:t>
            </a:r>
            <a:r>
              <a:rPr lang="en-US" sz="2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amortized analysis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6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6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3726" y="1592796"/>
            <a:ext cx="5842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במקרה זה, נחשב את </a:t>
            </a:r>
            <a:r>
              <a:rPr lang="he-IL" b="1" dirty="0" smtClean="0">
                <a:solidFill>
                  <a:srgbClr val="663300"/>
                </a:solidFill>
              </a:rPr>
              <a:t>ממוצע</a:t>
            </a:r>
            <a:r>
              <a:rPr lang="he-IL" dirty="0" smtClean="0">
                <a:solidFill>
                  <a:srgbClr val="663300"/>
                </a:solidFill>
              </a:rPr>
              <a:t> זמן הריצה של כל פעולה, ואז נוכל לבחור את המימוש שבו זמן הריצה הממוצע של פעולה הוא הנמוך יותר.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בשביל זה צריך להעריך כמה פעולות נעשות מכל סוג.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למשל, אם מעריכים שפעולה </a:t>
            </a:r>
            <a:r>
              <a:rPr lang="en-US" dirty="0" smtClean="0">
                <a:solidFill>
                  <a:srgbClr val="663300"/>
                </a:solidFill>
              </a:rPr>
              <a:t>A</a:t>
            </a:r>
            <a:r>
              <a:rPr lang="he-IL" dirty="0" smtClean="0">
                <a:solidFill>
                  <a:srgbClr val="663300"/>
                </a:solidFill>
              </a:rPr>
              <a:t> נעשית </a:t>
            </a:r>
            <a:r>
              <a:rPr lang="en-US" dirty="0" smtClean="0">
                <a:solidFill>
                  <a:srgbClr val="663300"/>
                </a:solidFill>
              </a:rPr>
              <a:t>a</a:t>
            </a:r>
            <a:r>
              <a:rPr lang="he-IL" dirty="0" smtClean="0">
                <a:solidFill>
                  <a:srgbClr val="663300"/>
                </a:solidFill>
              </a:rPr>
              <a:t> פעמים, ושפעולה </a:t>
            </a:r>
            <a:r>
              <a:rPr lang="en-US" dirty="0" smtClean="0">
                <a:solidFill>
                  <a:srgbClr val="663300"/>
                </a:solidFill>
              </a:rPr>
              <a:t>B</a:t>
            </a:r>
            <a:r>
              <a:rPr lang="he-IL" dirty="0" smtClean="0">
                <a:solidFill>
                  <a:srgbClr val="663300"/>
                </a:solidFill>
              </a:rPr>
              <a:t> נעשית </a:t>
            </a:r>
            <a:r>
              <a:rPr lang="en-US" dirty="0" smtClean="0">
                <a:solidFill>
                  <a:srgbClr val="663300"/>
                </a:solidFill>
              </a:rPr>
              <a:t>b</a:t>
            </a:r>
            <a:r>
              <a:rPr lang="he-IL" dirty="0" smtClean="0">
                <a:solidFill>
                  <a:srgbClr val="663300"/>
                </a:solidFill>
              </a:rPr>
              <a:t> פעמים, אזי יש לחשב את שני הביטויים: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3300"/>
                </a:solidFill>
              </a:rPr>
              <a:t>an</a:t>
            </a:r>
            <a:r>
              <a:rPr lang="en-US" baseline="30000" dirty="0" smtClean="0">
                <a:solidFill>
                  <a:srgbClr val="663300"/>
                </a:solidFill>
              </a:rPr>
              <a:t>2</a:t>
            </a:r>
            <a:r>
              <a:rPr lang="en-US" dirty="0" smtClean="0">
                <a:solidFill>
                  <a:srgbClr val="663300"/>
                </a:solidFill>
              </a:rPr>
              <a:t>+bnlogn</a:t>
            </a:r>
            <a:endParaRPr lang="he-IL" dirty="0">
              <a:solidFill>
                <a:srgbClr val="66330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3300"/>
                </a:solidFill>
              </a:rPr>
              <a:t>alogn+b2</a:t>
            </a:r>
            <a:r>
              <a:rPr lang="en-US" baseline="30000" dirty="0" smtClean="0">
                <a:solidFill>
                  <a:srgbClr val="663300"/>
                </a:solidFill>
              </a:rPr>
              <a:t>n</a:t>
            </a:r>
            <a:endParaRPr lang="he-IL" baseline="30000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ולחלק את שני הביטויים ב- </a:t>
            </a:r>
            <a:r>
              <a:rPr lang="en-US" dirty="0" err="1" smtClean="0">
                <a:solidFill>
                  <a:srgbClr val="663300"/>
                </a:solidFill>
              </a:rPr>
              <a:t>a+b</a:t>
            </a:r>
            <a:r>
              <a:rPr lang="he-IL" dirty="0" smtClean="0">
                <a:solidFill>
                  <a:srgbClr val="663300"/>
                </a:solidFill>
              </a:rPr>
              <a:t> (מספר הפעולות), ולהשוות.</a:t>
            </a:r>
          </a:p>
          <a:p>
            <a:pPr algn="r" rtl="1"/>
            <a:endParaRPr lang="en-US" dirty="0" smtClean="0">
              <a:solidFill>
                <a:srgbClr val="663300"/>
              </a:solidFill>
            </a:endParaRPr>
          </a:p>
          <a:p>
            <a:pPr algn="r" rtl="1"/>
            <a:endParaRPr lang="en-US" dirty="0" smtClean="0">
              <a:solidFill>
                <a:srgbClr val="663300"/>
              </a:solidFill>
            </a:endParaRPr>
          </a:p>
          <a:p>
            <a:pPr algn="r" rtl="1"/>
            <a:endParaRPr lang="en-US" dirty="0">
              <a:solidFill>
                <a:srgbClr val="663300"/>
              </a:solidFill>
            </a:endParaRPr>
          </a:p>
          <a:p>
            <a:pPr algn="r" rtl="1"/>
            <a:endParaRPr lang="en-US" dirty="0" smtClean="0">
              <a:solidFill>
                <a:srgbClr val="663300"/>
              </a:solidFill>
            </a:endParaRPr>
          </a:p>
          <a:p>
            <a:pPr algn="r" rtl="1"/>
            <a:endParaRPr lang="en-US" dirty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כמובן שההכרעה הסופית תלויה ב-</a:t>
            </a:r>
            <a:r>
              <a:rPr lang="en-US" dirty="0" smtClean="0">
                <a:solidFill>
                  <a:srgbClr val="663300"/>
                </a:solidFill>
              </a:rPr>
              <a:t>a</a:t>
            </a:r>
            <a:r>
              <a:rPr lang="he-IL" dirty="0" smtClean="0">
                <a:solidFill>
                  <a:srgbClr val="663300"/>
                </a:solidFill>
              </a:rPr>
              <a:t> וב-</a:t>
            </a:r>
            <a:r>
              <a:rPr lang="en-US" dirty="0" smtClean="0">
                <a:solidFill>
                  <a:srgbClr val="663300"/>
                </a:solidFill>
              </a:rPr>
              <a:t>b</a:t>
            </a:r>
            <a:r>
              <a:rPr lang="he-IL" dirty="0" smtClean="0">
                <a:solidFill>
                  <a:srgbClr val="663300"/>
                </a:solidFill>
              </a:rPr>
              <a:t>,</a:t>
            </a: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ובשאלה איך מעריכים ערכים אלו, </a:t>
            </a:r>
            <a:r>
              <a:rPr lang="he-IL" smtClean="0">
                <a:solidFill>
                  <a:srgbClr val="663300"/>
                </a:solidFill>
              </a:rPr>
              <a:t>והאם בכלל אפשר?</a:t>
            </a:r>
            <a:endParaRPr lang="he-IL" dirty="0" smtClean="0">
              <a:solidFill>
                <a:srgbClr val="663300"/>
              </a:solidFill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47507"/>
              </p:ext>
            </p:extLst>
          </p:nvPr>
        </p:nvGraphicFramePr>
        <p:xfrm>
          <a:off x="753478" y="4185084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solidFill>
                            <a:schemeClr val="tx1"/>
                          </a:solidFill>
                        </a:rPr>
                        <a:t>מימוש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solidFill>
                            <a:schemeClr val="tx1"/>
                          </a:solidFill>
                        </a:rPr>
                        <a:t>מימוש</a:t>
                      </a:r>
                      <a:r>
                        <a:rPr lang="he-IL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logn</a:t>
                      </a:r>
                      <a:endParaRPr lang="en-US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פעולה</a:t>
                      </a:r>
                      <a:r>
                        <a:rPr lang="he-IL" b="1" baseline="0" dirty="0" smtClean="0"/>
                        <a:t> </a:t>
                      </a:r>
                      <a:r>
                        <a:rPr lang="en-US" b="1" baseline="0" dirty="0" smtClean="0"/>
                        <a:t>A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5098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nlogn</a:t>
                      </a:r>
                      <a:endParaRPr lang="en-US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פעולה </a:t>
                      </a:r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2A79">
                        <a:alpha val="25098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30239" y="2333611"/>
            <a:ext cx="58277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הניתוח של מבני הנתונים לניהול קבוצות זרות ייעשה במונחים של הפרמטרים הבאים: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en-US" sz="2400" b="1" dirty="0" smtClean="0">
                <a:solidFill>
                  <a:srgbClr val="663300"/>
                </a:solidFill>
              </a:rPr>
              <a:t>n</a:t>
            </a:r>
            <a:r>
              <a:rPr lang="he-IL" sz="2000" b="1" dirty="0" smtClean="0">
                <a:solidFill>
                  <a:srgbClr val="663300"/>
                </a:solidFill>
              </a:rPr>
              <a:t>:</a:t>
            </a:r>
            <a:endParaRPr lang="en-US" sz="2400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מספר פעולות ה-</a:t>
            </a:r>
            <a:r>
              <a:rPr lang="en-US" dirty="0" smtClean="0">
                <a:solidFill>
                  <a:srgbClr val="663300"/>
                </a:solidFill>
              </a:rPr>
              <a:t>Make-Set</a:t>
            </a:r>
            <a:r>
              <a:rPr lang="he-IL" dirty="0" smtClean="0">
                <a:solidFill>
                  <a:srgbClr val="663300"/>
                </a:solidFill>
              </a:rPr>
              <a:t> (כלומר, מספר האיברים במבנה הנתונים).</a:t>
            </a:r>
          </a:p>
          <a:p>
            <a:pPr algn="r" rtl="1"/>
            <a:endParaRPr lang="he-IL" dirty="0" smtClean="0">
              <a:solidFill>
                <a:srgbClr val="663300"/>
              </a:solidFill>
            </a:endParaRPr>
          </a:p>
          <a:p>
            <a:pPr algn="r" rtl="1"/>
            <a:r>
              <a:rPr lang="en-US" sz="2400" b="1" dirty="0" smtClean="0">
                <a:solidFill>
                  <a:srgbClr val="663300"/>
                </a:solidFill>
              </a:rPr>
              <a:t>m</a:t>
            </a:r>
            <a:r>
              <a:rPr lang="he-IL" sz="2000" b="1" dirty="0" smtClean="0">
                <a:solidFill>
                  <a:srgbClr val="663300"/>
                </a:solidFill>
              </a:rPr>
              <a:t>:</a:t>
            </a:r>
            <a:endParaRPr lang="he-IL" sz="2400" b="1" dirty="0" smtClean="0">
              <a:solidFill>
                <a:srgbClr val="663300"/>
              </a:solidFill>
            </a:endParaRPr>
          </a:p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המספר הכולל של כל הפעולות (</a:t>
            </a:r>
            <a:r>
              <a:rPr lang="en-US" dirty="0" smtClean="0">
                <a:solidFill>
                  <a:srgbClr val="663300"/>
                </a:solidFill>
              </a:rPr>
              <a:t>Make-Set, Union, Find-Set</a:t>
            </a:r>
            <a:r>
              <a:rPr lang="he-IL" dirty="0" smtClean="0">
                <a:solidFill>
                  <a:srgbClr val="663300"/>
                </a:solidFill>
              </a:rPr>
              <a:t>).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ניתוח משוערך (</a:t>
            </a:r>
            <a:r>
              <a:rPr lang="en-US" sz="24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amortized analysis</a:t>
            </a:r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7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30239" y="2333611"/>
            <a:ext cx="5827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לפני שנראה </a:t>
            </a:r>
            <a:r>
              <a:rPr lang="he-IL" b="1" dirty="0" smtClean="0">
                <a:solidFill>
                  <a:srgbClr val="663300"/>
                </a:solidFill>
              </a:rPr>
              <a:t>מימוש </a:t>
            </a:r>
            <a:r>
              <a:rPr lang="he-IL" dirty="0" smtClean="0">
                <a:solidFill>
                  <a:srgbClr val="663300"/>
                </a:solidFill>
              </a:rPr>
              <a:t>למבנה נתונים של קבוצות זרות (נכיר שני מימושים שונים), נראה איזה </a:t>
            </a:r>
            <a:r>
              <a:rPr lang="he-IL" b="1" dirty="0" smtClean="0">
                <a:solidFill>
                  <a:srgbClr val="663300"/>
                </a:solidFill>
              </a:rPr>
              <a:t>שימוש</a:t>
            </a:r>
            <a:r>
              <a:rPr lang="he-IL" dirty="0" smtClean="0">
                <a:solidFill>
                  <a:srgbClr val="663300"/>
                </a:solidFill>
              </a:rPr>
              <a:t> ניתן להיעשות במבנה נתונים כזה....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קבוצות זרות- שימוש ומימוש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8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30240" y="1603350"/>
            <a:ext cx="7178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663300"/>
                </a:solidFill>
              </a:rPr>
              <a:t>גרף הוא אוסף של קדקודים (</a:t>
            </a:r>
            <a:r>
              <a:rPr lang="en-US" dirty="0" smtClean="0">
                <a:solidFill>
                  <a:srgbClr val="663300"/>
                </a:solidFill>
              </a:rPr>
              <a:t>vertices</a:t>
            </a:r>
            <a:r>
              <a:rPr lang="he-IL" dirty="0" smtClean="0">
                <a:solidFill>
                  <a:srgbClr val="663300"/>
                </a:solidFill>
              </a:rPr>
              <a:t>), וצלעות (</a:t>
            </a:r>
            <a:r>
              <a:rPr lang="en-US" dirty="0" smtClean="0">
                <a:solidFill>
                  <a:srgbClr val="663300"/>
                </a:solidFill>
              </a:rPr>
              <a:t>edges</a:t>
            </a:r>
            <a:r>
              <a:rPr lang="he-IL" dirty="0" smtClean="0">
                <a:solidFill>
                  <a:srgbClr val="663300"/>
                </a:solidFill>
              </a:rPr>
              <a:t>) המחברות ביניהם. בהינתן מבנה נתונים המייצג </a:t>
            </a:r>
            <a:r>
              <a:rPr lang="he-IL" dirty="0" smtClean="0">
                <a:solidFill>
                  <a:srgbClr val="663300"/>
                </a:solidFill>
              </a:rPr>
              <a:t>גרף, </a:t>
            </a:r>
            <a:r>
              <a:rPr lang="he-IL" dirty="0" smtClean="0">
                <a:solidFill>
                  <a:srgbClr val="663300"/>
                </a:solidFill>
              </a:rPr>
              <a:t>ניעזר במבנה נתונים של קבוצות זרות, על מנת לייצג </a:t>
            </a:r>
            <a:r>
              <a:rPr lang="he-IL" b="1" dirty="0" smtClean="0">
                <a:solidFill>
                  <a:srgbClr val="663300"/>
                </a:solidFill>
              </a:rPr>
              <a:t>רכיבי קשירות</a:t>
            </a:r>
            <a:r>
              <a:rPr lang="he-IL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he-IL" b="1" dirty="0" smtClean="0">
                <a:solidFill>
                  <a:srgbClr val="663300"/>
                </a:solidFill>
              </a:rPr>
              <a:t> </a:t>
            </a:r>
            <a:r>
              <a:rPr lang="he-IL" dirty="0" smtClean="0">
                <a:solidFill>
                  <a:srgbClr val="663300"/>
                </a:solidFill>
              </a:rPr>
              <a:t>של הגרף.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714356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יישום- גרפים</a:t>
            </a:r>
            <a:endParaRPr lang="he-IL" sz="6000" b="1" i="1" dirty="0" smtClean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200" smtClean="0">
                <a:solidFill>
                  <a:srgbClr val="663300"/>
                </a:solidFill>
                <a:latin typeface="+mn-lt"/>
              </a:rPr>
              <a:pPr algn="r"/>
              <a:t>9</a:t>
            </a:fld>
            <a:endParaRPr lang="en-US" sz="1200" dirty="0">
              <a:solidFill>
                <a:srgbClr val="663300"/>
              </a:solidFill>
              <a:latin typeface="+mn-lt"/>
            </a:endParaRPr>
          </a:p>
        </p:txBody>
      </p:sp>
      <p:sp>
        <p:nvSpPr>
          <p:cNvPr id="7" name="מציין מיקום של מספר שקופית 2"/>
          <p:cNvSpPr txBox="1">
            <a:spLocks/>
          </p:cNvSpPr>
          <p:nvPr/>
        </p:nvSpPr>
        <p:spPr bwMode="auto">
          <a:xfrm>
            <a:off x="446031" y="6386553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/>
        </p:nvSpPr>
        <p:spPr bwMode="auto">
          <a:xfrm>
            <a:off x="2062936" y="6392861"/>
            <a:ext cx="5038794" cy="2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rtl="1"/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אלגוריתמים 1- מכללה אקדמית אשקלון- </a:t>
            </a:r>
            <a:r>
              <a:rPr lang="he-IL" dirty="0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ד"ר אלישבע בנש"ק-</a:t>
            </a:r>
            <a:r>
              <a:rPr lang="he-IL" dirty="0" err="1" smtClean="0">
                <a:solidFill>
                  <a:srgbClr val="CC9900"/>
                </a:solidFill>
                <a:latin typeface="Arial" pitchFamily="34" charset="0"/>
                <a:cs typeface="Arial" pitchFamily="34" charset="0"/>
              </a:rPr>
              <a:t>דוקוב</a:t>
            </a:r>
            <a:endParaRPr lang="en-US" dirty="0">
              <a:solidFill>
                <a:srgbClr val="CC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544" y="6057936"/>
            <a:ext cx="741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defRPr/>
            </a:pPr>
            <a:r>
              <a:rPr lang="he-IL" sz="1400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he-IL" sz="14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רכיבי קשירות של גרף הם </a:t>
            </a:r>
            <a:r>
              <a:rPr lang="he-IL" sz="14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תתי גרפים </a:t>
            </a:r>
            <a:r>
              <a:rPr lang="he-IL" sz="1400" kern="0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קשירים</a:t>
            </a:r>
            <a:r>
              <a:rPr lang="he-IL" sz="14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מקסימליים, או בצורה לא פורמלית, קבוצות </a:t>
            </a:r>
            <a:r>
              <a:rPr lang="he-IL" sz="14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של </a:t>
            </a:r>
            <a:r>
              <a:rPr lang="he-IL" sz="14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קדקודים המחוברים ביניהם בצלעות</a:t>
            </a:r>
            <a:r>
              <a:rPr lang="he-IL" sz="1400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rgbClr val="663300"/>
              </a:solidFill>
            </a:endParaRPr>
          </a:p>
        </p:txBody>
      </p:sp>
      <p:grpSp>
        <p:nvGrpSpPr>
          <p:cNvPr id="12" name="קבוצה 11"/>
          <p:cNvGrpSpPr/>
          <p:nvPr/>
        </p:nvGrpSpPr>
        <p:grpSpPr>
          <a:xfrm>
            <a:off x="1833525" y="3392487"/>
            <a:ext cx="4418073" cy="1168416"/>
            <a:chOff x="1943064" y="1347759"/>
            <a:chExt cx="4418073" cy="1168416"/>
          </a:xfrm>
          <a:solidFill>
            <a:srgbClr val="008000">
              <a:alpha val="20000"/>
            </a:srgbClr>
          </a:solidFill>
        </p:grpSpPr>
        <p:grpSp>
          <p:nvGrpSpPr>
            <p:cNvPr id="13" name="קבוצה 31"/>
            <p:cNvGrpSpPr/>
            <p:nvPr/>
          </p:nvGrpSpPr>
          <p:grpSpPr>
            <a:xfrm>
              <a:off x="1943064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25" name="אליפסה 24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49804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אליפסה 25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אליפסה 26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אליפסה 27"/>
              <p:cNvSpPr/>
              <p:nvPr/>
            </p:nvSpPr>
            <p:spPr>
              <a:xfrm>
                <a:off x="2819376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9" name="מחבר ישר 28"/>
              <p:cNvCxnSpPr>
                <a:stCxn id="25" idx="6"/>
                <a:endCxn id="26" idx="2"/>
              </p:cNvCxnSpPr>
              <p:nvPr/>
            </p:nvCxnSpPr>
            <p:spPr>
              <a:xfrm>
                <a:off x="2344707" y="1548581"/>
                <a:ext cx="474669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>
                <a:stCxn id="25" idx="4"/>
                <a:endCxn id="27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/>
              <p:cNvCxnSpPr>
                <a:stCxn id="27" idx="7"/>
                <a:endCxn id="26" idx="3"/>
              </p:cNvCxnSpPr>
              <p:nvPr/>
            </p:nvCxnSpPr>
            <p:spPr>
              <a:xfrm rot="5400000" flipH="1" flipV="1">
                <a:off x="2340657" y="1635814"/>
                <a:ext cx="482768" cy="592307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/>
              <p:cNvCxnSpPr>
                <a:stCxn id="26" idx="4"/>
                <a:endCxn id="28" idx="0"/>
              </p:cNvCxnSpPr>
              <p:nvPr/>
            </p:nvCxnSpPr>
            <p:spPr>
              <a:xfrm rot="5400000">
                <a:off x="2837633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קבוצה 32"/>
            <p:cNvGrpSpPr/>
            <p:nvPr/>
          </p:nvGrpSpPr>
          <p:grpSpPr>
            <a:xfrm>
              <a:off x="3513123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20" name="אליפסה 19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אליפסה 20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אליפסה 21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3" name="מחבר ישר 22"/>
              <p:cNvCxnSpPr>
                <a:stCxn id="20" idx="6"/>
                <a:endCxn id="21" idx="2"/>
              </p:cNvCxnSpPr>
              <p:nvPr/>
            </p:nvCxnSpPr>
            <p:spPr>
              <a:xfrm>
                <a:off x="2344707" y="1548581"/>
                <a:ext cx="474669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ישר 23"/>
              <p:cNvCxnSpPr>
                <a:stCxn id="20" idx="4"/>
                <a:endCxn id="22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קבוצה 41"/>
            <p:cNvGrpSpPr/>
            <p:nvPr/>
          </p:nvGrpSpPr>
          <p:grpSpPr>
            <a:xfrm>
              <a:off x="5083182" y="1347759"/>
              <a:ext cx="1277955" cy="1168416"/>
              <a:chOff x="1943064" y="1347759"/>
              <a:chExt cx="1277955" cy="1168416"/>
            </a:xfrm>
            <a:grpFill/>
          </p:grpSpPr>
          <p:sp>
            <p:nvSpPr>
              <p:cNvPr id="16" name="אליפסה 15"/>
              <p:cNvSpPr/>
              <p:nvPr/>
            </p:nvSpPr>
            <p:spPr>
              <a:xfrm>
                <a:off x="1943064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h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אליפסה 16"/>
              <p:cNvSpPr/>
              <p:nvPr/>
            </p:nvSpPr>
            <p:spPr>
              <a:xfrm>
                <a:off x="2819376" y="1347759"/>
                <a:ext cx="401643" cy="401643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j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אליפסה 17"/>
              <p:cNvSpPr/>
              <p:nvPr/>
            </p:nvSpPr>
            <p:spPr>
              <a:xfrm>
                <a:off x="1943064" y="2114532"/>
                <a:ext cx="401643" cy="401643"/>
              </a:xfrm>
              <a:prstGeom prst="ellipse">
                <a:avLst/>
              </a:prstGeom>
              <a:grp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6633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en-US" dirty="0">
                  <a:solidFill>
                    <a:srgbClr val="6633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" name="מחבר ישר 18"/>
              <p:cNvCxnSpPr>
                <a:stCxn id="16" idx="4"/>
                <a:endCxn id="18" idx="0"/>
              </p:cNvCxnSpPr>
              <p:nvPr/>
            </p:nvCxnSpPr>
            <p:spPr>
              <a:xfrm rot="5400000">
                <a:off x="1961321" y="1931967"/>
                <a:ext cx="365130" cy="1588"/>
              </a:xfrm>
              <a:prstGeom prst="line">
                <a:avLst/>
              </a:prstGeom>
              <a:grpFill/>
              <a:ln w="38100">
                <a:solidFill>
                  <a:srgbClr val="66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אליפסה 32"/>
          <p:cNvSpPr/>
          <p:nvPr/>
        </p:nvSpPr>
        <p:spPr>
          <a:xfrm rot="19675103">
            <a:off x="1459163" y="3067304"/>
            <a:ext cx="2039753" cy="17891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אליפסה 34"/>
          <p:cNvSpPr/>
          <p:nvPr/>
        </p:nvSpPr>
        <p:spPr>
          <a:xfrm rot="19675103">
            <a:off x="2992710" y="3030791"/>
            <a:ext cx="2039753" cy="17891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אליפסה 35"/>
          <p:cNvSpPr/>
          <p:nvPr/>
        </p:nvSpPr>
        <p:spPr>
          <a:xfrm rot="1648386">
            <a:off x="4512097" y="3070680"/>
            <a:ext cx="1258345" cy="17891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אליפסה 36"/>
          <p:cNvSpPr/>
          <p:nvPr/>
        </p:nvSpPr>
        <p:spPr>
          <a:xfrm rot="1648386">
            <a:off x="5533373" y="3076351"/>
            <a:ext cx="987210" cy="122696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66752" y="4926032"/>
            <a:ext cx="56595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defRPr/>
            </a:pPr>
            <a:r>
              <a:rPr lang="he-IL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לצורך דוגמא זו, נחליט שה</a:t>
            </a:r>
            <a:r>
              <a:rPr lang="he-IL" sz="2000" b="1" kern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נציג</a:t>
            </a:r>
            <a:r>
              <a:rPr lang="he-IL" kern="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של קבוצה, יהיה האיבר הכי קטן (בכל יישום, אפשר להחליט איך ייקבע הנציג, והנציג הוא קבוע כל עוד הקבוצה נותרת ללא שינוי).</a:t>
            </a:r>
            <a:endParaRPr lang="en-US" sz="24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theme/theme1.xml><?xml version="1.0" encoding="utf-8"?>
<a:theme xmlns:a="http://schemas.openxmlformats.org/drawingml/2006/main" name="Stack of books desig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6549</TotalTime>
  <Words>2912</Words>
  <Application>Microsoft Office PowerPoint</Application>
  <PresentationFormat>‫הצגה על המסך (4:3)</PresentationFormat>
  <Paragraphs>683</Paragraphs>
  <Slides>40</Slides>
  <Notes>1</Notes>
  <HiddenSlides>0</HiddenSlides>
  <MMClips>0</MMClips>
  <ScaleCrop>false</ScaleCrop>
  <HeadingPairs>
    <vt:vector size="6" baseType="variant"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40</vt:i4>
      </vt:variant>
    </vt:vector>
  </HeadingPairs>
  <TitlesOfParts>
    <vt:vector size="43" baseType="lpstr">
      <vt:lpstr>Stack of books design template</vt:lpstr>
      <vt:lpstr>Default Design</vt:lpstr>
      <vt:lpstr>Формула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Elisheva Bonchek-Dokow</cp:lastModifiedBy>
  <cp:revision>471</cp:revision>
  <cp:lastPrinted>2016-12-18T17:19:33Z</cp:lastPrinted>
  <dcterms:created xsi:type="dcterms:W3CDTF">2012-07-04T06:39:37Z</dcterms:created>
  <dcterms:modified xsi:type="dcterms:W3CDTF">2016-12-18T17:24:34Z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TC011594401037</vt:lpwstr>
  </property>
</Properties>
</file>