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05" r:id="rId2"/>
    <p:sldId id="306" r:id="rId3"/>
    <p:sldId id="308" r:id="rId4"/>
    <p:sldId id="256" r:id="rId5"/>
    <p:sldId id="257" r:id="rId6"/>
    <p:sldId id="260" r:id="rId7"/>
    <p:sldId id="262" r:id="rId8"/>
    <p:sldId id="310" r:id="rId9"/>
    <p:sldId id="311" r:id="rId10"/>
    <p:sldId id="313" r:id="rId11"/>
    <p:sldId id="314" r:id="rId12"/>
    <p:sldId id="315" r:id="rId13"/>
    <p:sldId id="267" r:id="rId14"/>
    <p:sldId id="274" r:id="rId15"/>
    <p:sldId id="263" r:id="rId16"/>
    <p:sldId id="264" r:id="rId17"/>
    <p:sldId id="265" r:id="rId18"/>
    <p:sldId id="266" r:id="rId19"/>
    <p:sldId id="268" r:id="rId20"/>
    <p:sldId id="269" r:id="rId21"/>
    <p:sldId id="270" r:id="rId22"/>
    <p:sldId id="273" r:id="rId23"/>
    <p:sldId id="304" r:id="rId24"/>
    <p:sldId id="271" r:id="rId25"/>
    <p:sldId id="272" r:id="rId26"/>
    <p:sldId id="303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7" r:id="rId4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94660"/>
  </p:normalViewPr>
  <p:slideViewPr>
    <p:cSldViewPr>
      <p:cViewPr varScale="1">
        <p:scale>
          <a:sx n="111" d="100"/>
          <a:sy n="111" d="100"/>
        </p:scale>
        <p:origin x="172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19" tIns="49510" rIns="99019" bIns="4951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19" tIns="49510" rIns="99019" bIns="49510" rtlCol="0"/>
          <a:lstStyle>
            <a:lvl1pPr algn="r">
              <a:defRPr sz="1300"/>
            </a:lvl1pPr>
          </a:lstStyle>
          <a:p>
            <a:fld id="{2E909FA2-7F68-4734-976E-E3AFF785B78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19" tIns="49510" rIns="99019" bIns="4951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19" tIns="49510" rIns="99019" bIns="49510" rtlCol="0" anchor="b"/>
          <a:lstStyle>
            <a:lvl1pPr algn="r">
              <a:defRPr sz="1300"/>
            </a:lvl1pPr>
          </a:lstStyle>
          <a:p>
            <a:fld id="{02EDC2A9-1613-49C1-B7B1-AC550B8AA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49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19" tIns="49510" rIns="99019" bIns="4951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19" tIns="49510" rIns="99019" bIns="49510" rtlCol="0"/>
          <a:lstStyle>
            <a:lvl1pPr algn="r">
              <a:defRPr sz="1300"/>
            </a:lvl1pPr>
          </a:lstStyle>
          <a:p>
            <a:fld id="{26B2B79C-37B9-4CD1-ACE9-F4322064A9CD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19" tIns="49510" rIns="99019" bIns="4951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19" tIns="49510" rIns="99019" bIns="4951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19" tIns="49510" rIns="99019" bIns="4951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19" tIns="49510" rIns="99019" bIns="49510" rtlCol="0" anchor="b"/>
          <a:lstStyle>
            <a:lvl1pPr algn="r">
              <a:defRPr sz="1300"/>
            </a:lvl1pPr>
          </a:lstStyle>
          <a:p>
            <a:fld id="{DE7C67CB-0FF0-4447-9381-4F7F532049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זוהי לא הצורה</a:t>
            </a:r>
            <a:r>
              <a:rPr lang="he-IL" baseline="0" dirty="0"/>
              <a:t> הכללית ביותר של נוסחת נסיגה!</a:t>
            </a:r>
          </a:p>
          <a:p>
            <a:r>
              <a:rPr lang="he-IL" baseline="0" dirty="0"/>
              <a:t>לא תמיד שיטת המסטר ישימה...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לא ידוע חסם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E110-5492-4E33-A23D-4E86BB5207C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B7C1-8CED-4B5E-A1FC-E2F35216DF9B}" type="datetime1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9A07-80DC-4BA8-A6E5-7856115FCEE4}" type="datetime1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F59-F4D3-4401-A31E-BB7A2A9801C2}" type="datetime1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1F3B-1679-436C-9B36-FBD29B1B2998}" type="datetime1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728A-50A2-4387-9DF3-4FF5C4A309A8}" type="datetime1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8B98-6F90-47C3-A1D6-C20B7189028F}" type="datetime1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3548-9D83-4FD4-B3FE-0688B4608B38}" type="datetime1">
              <a:rPr lang="en-US" smtClean="0"/>
              <a:pPr/>
              <a:t>10/21/2018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B7D-CCE2-4ECF-A0C7-59F9ACCED7B3}" type="datetime1">
              <a:rPr lang="en-US" smtClean="0"/>
              <a:pPr/>
              <a:t>10/21/2018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A881-6A19-46BA-B372-90A21D78A316}" type="datetime1">
              <a:rPr lang="en-US" smtClean="0"/>
              <a:pPr/>
              <a:t>10/21/2018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60E2-F511-431B-8EE4-3522CBD3F0BA}" type="datetime1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CADF-6273-4768-85D9-BFCBEC61064F}" type="datetime1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B297-A88A-4E3C-AAF9-DF8EBDF811FE}" type="datetime1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dirty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1.e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e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4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Relationship Id="rId22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%D7%9E%D7%AA%D7%9E%D7%98%D7%99%D7%A7%D7%90%D7%99" TargetMode="External"/><Relationship Id="rId2" Type="http://schemas.openxmlformats.org/officeDocument/2006/relationships/hyperlink" Target="https://he.wikipedia.org/wiki/%D7%9C%D7%98%D7%99%D7%A0%D7%99%D7%A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.wikipedia.org/wiki/%D7%9E%D7%95%D7%97%D7%9E%D7%93_%D7%90%D7%91%D7%9F_%D7%9E%D7%95%D7%A1%D7%90_%D7%90%D7%9C-%D7%97'%D7%95%D7%90%D7%A8%D7%99%D7%96%D7%9E%D7%99" TargetMode="External"/><Relationship Id="rId4" Type="http://schemas.openxmlformats.org/officeDocument/2006/relationships/hyperlink" Target="https://he.wikipedia.org/wiki/%D7%94%D7%9E%D7%90%D7%94_%D7%94-9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299C-2747-4F04-A615-B1CBD0A71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אלגוריתמים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DB54A-916C-4019-8E05-B455BD31B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F24D3-0FF3-47C4-A7EE-0C38E1F5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A1C80-CD47-40F9-BBB0-B41A738F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24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4"/>
          <p:cNvSpPr>
            <a:spLocks noGrp="1"/>
          </p:cNvSpPr>
          <p:nvPr>
            <p:ph type="sldNum" sz="quarter" idx="4294967295"/>
          </p:nvPr>
        </p:nvSpPr>
        <p:spPr>
          <a:xfrm>
            <a:off x="6543702" y="6386553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pPr algn="r"/>
              <a:t>10</a:t>
            </a:fld>
            <a:endParaRPr lang="en-US" sz="1200" dirty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 bwMode="auto">
          <a:xfrm>
            <a:off x="1285852" y="715990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3600" b="1" kern="0" dirty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משפט המסטר</a:t>
            </a:r>
            <a:endParaRPr kumimoji="0" lang="en-US" sz="3600" b="1" u="none" strike="noStrike" kern="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3726" y="2954331"/>
            <a:ext cx="5878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●"/>
            </a:pPr>
            <a:r>
              <a:rPr lang="he-IL" sz="16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אם קיים            עבורו		אז </a:t>
            </a:r>
          </a:p>
          <a:p>
            <a:pPr algn="r" rtl="1">
              <a:buFont typeface="Arial" pitchFamily="34" charset="0"/>
              <a:buChar char="●"/>
            </a:pPr>
            <a:endParaRPr lang="he-IL" sz="1600" dirty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  <a:p>
            <a:pPr algn="r" rtl="1">
              <a:buFont typeface="Arial" pitchFamily="34" charset="0"/>
              <a:buChar char="●"/>
            </a:pPr>
            <a:r>
              <a:rPr lang="he-IL" sz="16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אם 				אז </a:t>
            </a:r>
          </a:p>
          <a:p>
            <a:pPr algn="r" rtl="1">
              <a:buFont typeface="Arial" pitchFamily="34" charset="0"/>
              <a:buChar char="●"/>
            </a:pPr>
            <a:endParaRPr lang="he-IL" sz="1600" dirty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  <a:p>
            <a:pPr algn="r" rtl="1">
              <a:buFont typeface="Arial" pitchFamily="34" charset="0"/>
              <a:buChar char="●"/>
            </a:pPr>
            <a:r>
              <a:rPr lang="he-IL" sz="16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אם קיים 	         עבורו 		</a:t>
            </a:r>
          </a:p>
          <a:p>
            <a:pPr algn="r" rtl="1"/>
            <a:r>
              <a:rPr lang="he-IL" sz="16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  וגם קיים 	         עבורו		כמעט לכל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he-IL" sz="16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,</a:t>
            </a:r>
            <a:endParaRPr lang="en-US" sz="1600" dirty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  <a:p>
            <a:pPr algn="r" rtl="1"/>
            <a:r>
              <a:rPr lang="en-US" sz="16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				</a:t>
            </a:r>
            <a:r>
              <a:rPr lang="he-IL" sz="16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אז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black">
          <a:xfrm>
            <a:off x="226953" y="1712889"/>
            <a:ext cx="80899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>
              <a:buClrTx/>
              <a:buSzTx/>
              <a:buFontTx/>
              <a:buNone/>
            </a:pPr>
            <a:r>
              <a:rPr lang="he-IL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יהיו קבועים </a:t>
            </a:r>
            <a:r>
              <a:rPr lang="en-US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1&lt;b </a:t>
            </a:r>
            <a:r>
              <a:rPr lang="he-IL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1≤a</a:t>
            </a:r>
            <a:r>
              <a:rPr lang="he-IL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, ותהי פונקציה</a:t>
            </a:r>
            <a:r>
              <a:rPr lang="en-US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f(n) </a:t>
            </a:r>
            <a:r>
              <a:rPr lang="he-IL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. נסמן </a:t>
            </a:r>
            <a:r>
              <a:rPr lang="en-US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T(n) = </a:t>
            </a:r>
            <a:r>
              <a:rPr lang="en-US" i="1" dirty="0" err="1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(n/b) + f(n)</a:t>
            </a:r>
            <a:r>
              <a:rPr lang="he-IL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r" rtl="1">
              <a:buClrTx/>
              <a:buSzTx/>
              <a:buFontTx/>
              <a:buNone/>
            </a:pPr>
            <a:endParaRPr lang="he-IL" sz="1600" dirty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993726" y="2954331"/>
          <a:ext cx="1442870" cy="344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Equation" r:id="rId3" imgW="51611400" imgH="11369160" progId="Equation.3">
                  <p:embed/>
                </p:oleObj>
              </mc:Choice>
              <mc:Fallback>
                <p:oleObj name="Equation" r:id="rId3" imgW="51611400" imgH="11369160" progId="Equation.3">
                  <p:embed/>
                  <p:pic>
                    <p:nvPicPr>
                      <p:cNvPr id="25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26" y="2954331"/>
                        <a:ext cx="1442870" cy="3446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3147993" y="2917818"/>
          <a:ext cx="17129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Формула" r:id="rId5" imgW="36164880" imgH="7304400" progId="Equation.3">
                  <p:embed/>
                </p:oleObj>
              </mc:Choice>
              <mc:Fallback>
                <p:oleObj name="Формула" r:id="rId5" imgW="36164880" imgH="7304400" progId="Equation.3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7993" y="2917818"/>
                        <a:ext cx="1712913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111480" y="3392487"/>
          <a:ext cx="1717670" cy="414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Формула" r:id="rId7" imgW="32913000" imgH="7304400" progId="Equation.3">
                  <p:embed/>
                </p:oleObj>
              </mc:Choice>
              <mc:Fallback>
                <p:oleObj name="Формула" r:id="rId7" imgW="32913000" imgH="7304400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480" y="3392487"/>
                        <a:ext cx="1717670" cy="4143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957213" y="3429000"/>
          <a:ext cx="1935189" cy="359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Формула" r:id="rId9" imgW="42668640" imgH="7304400" progId="Equation.3">
                  <p:embed/>
                </p:oleObj>
              </mc:Choice>
              <mc:Fallback>
                <p:oleObj name="Формула" r:id="rId9" imgW="42668640" imgH="7304400" progId="Equation.3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13" y="3429000"/>
                        <a:ext cx="1935189" cy="3598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5338773" y="2954331"/>
          <a:ext cx="593958" cy="307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Формула" r:id="rId11" imgW="342603" imgH="177646" progId="Equation.3">
                  <p:embed/>
                </p:oleObj>
              </mc:Choice>
              <mc:Fallback>
                <p:oleObj name="Формула" r:id="rId11" imgW="342603" imgH="177646" progId="Equation.3">
                  <p:embed/>
                  <p:pic>
                    <p:nvPicPr>
                      <p:cNvPr id="2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73" y="2954331"/>
                        <a:ext cx="593958" cy="307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5375286" y="3940182"/>
          <a:ext cx="5937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Формула" r:id="rId13" imgW="342603" imgH="177646" progId="Equation.3">
                  <p:embed/>
                </p:oleObj>
              </mc:Choice>
              <mc:Fallback>
                <p:oleObj name="Формула" r:id="rId13" imgW="342603" imgH="177646" progId="Equation.3">
                  <p:embed/>
                  <p:pic>
                    <p:nvPicPr>
                      <p:cNvPr id="25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86" y="3940182"/>
                        <a:ext cx="59372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3074967" y="3867156"/>
          <a:ext cx="1813640" cy="396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Формула" r:id="rId15" imgW="36164880" imgH="7304400" progId="Equation.3">
                  <p:embed/>
                </p:oleObj>
              </mc:Choice>
              <mc:Fallback>
                <p:oleObj name="Формула" r:id="rId15" imgW="36164880" imgH="7304400" progId="Equation.3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67" y="3867156"/>
                        <a:ext cx="1813640" cy="3968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3221019" y="4268799"/>
          <a:ext cx="1679598" cy="312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Equation" r:id="rId17" imgW="56895840" imgH="9743400" progId="Equation.3">
                  <p:embed/>
                </p:oleObj>
              </mc:Choice>
              <mc:Fallback>
                <p:oleObj name="Equation" r:id="rId17" imgW="56895840" imgH="9743400" progId="Equation.3">
                  <p:embed/>
                  <p:pic>
                    <p:nvPicPr>
                      <p:cNvPr id="25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19" y="4268799"/>
                        <a:ext cx="1679598" cy="3125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5411799" y="4268799"/>
          <a:ext cx="5492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Формула" r:id="rId19" imgW="317087" imgH="177569" progId="Equation.3">
                  <p:embed/>
                </p:oleObj>
              </mc:Choice>
              <mc:Fallback>
                <p:oleObj name="Формула" r:id="rId19" imgW="317087" imgH="177569" progId="Equation.3">
                  <p:embed/>
                  <p:pic>
                    <p:nvPicPr>
                      <p:cNvPr id="256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99" y="4268799"/>
                        <a:ext cx="54927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993726" y="4560903"/>
          <a:ext cx="1555788" cy="335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Equation" r:id="rId21" imgW="51204960" imgH="10149840" progId="Equation.3">
                  <p:embed/>
                </p:oleObj>
              </mc:Choice>
              <mc:Fallback>
                <p:oleObj name="Equation" r:id="rId21" imgW="51204960" imgH="10149840" progId="Equation.3">
                  <p:embed/>
                  <p:pic>
                    <p:nvPicPr>
                      <p:cNvPr id="256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26" y="4560903"/>
                        <a:ext cx="1555788" cy="3354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קשת 20"/>
          <p:cNvSpPr/>
          <p:nvPr/>
        </p:nvSpPr>
        <p:spPr>
          <a:xfrm rot="11901379">
            <a:off x="4078805" y="4316288"/>
            <a:ext cx="2072260" cy="912825"/>
          </a:xfrm>
          <a:prstGeom prst="arc">
            <a:avLst>
              <a:gd name="adj1" fmla="val 13910613"/>
              <a:gd name="adj2" fmla="val 21118353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81539" y="5327676"/>
            <a:ext cx="1350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>
                <a:solidFill>
                  <a:srgbClr val="663300"/>
                </a:solidFill>
              </a:rPr>
              <a:t>(תנאי רגולריות)</a:t>
            </a:r>
            <a:endParaRPr lang="en-US" sz="1200" dirty="0">
              <a:solidFill>
                <a:srgbClr val="663300"/>
              </a:solidFill>
            </a:endParaRPr>
          </a:p>
        </p:txBody>
      </p:sp>
      <p:sp>
        <p:nvSpPr>
          <p:cNvPr id="20" name="מציין מיקום של כותרת תחתונה 4"/>
          <p:cNvSpPr>
            <a:spLocks noGrp="1"/>
          </p:cNvSpPr>
          <p:nvPr>
            <p:ph type="ftr" sz="quarter" idx="4294967295"/>
          </p:nvPr>
        </p:nvSpPr>
        <p:spPr>
          <a:xfrm>
            <a:off x="1760499" y="6386553"/>
            <a:ext cx="5623002" cy="285796"/>
          </a:xfrm>
          <a:prstGeom prst="rect">
            <a:avLst/>
          </a:prstGeom>
        </p:spPr>
        <p:txBody>
          <a:bodyPr/>
          <a:lstStyle/>
          <a:p>
            <a:pPr rtl="1"/>
            <a:r>
              <a:rPr lang="he-IL" sz="12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מבני נתונים- סמסטר ב' תשע"ח- המכללה האקדמית אשקלון- ד"ר אלישבע בנש"ק-דוקוב</a:t>
            </a:r>
            <a:endParaRPr lang="en-US" sz="1200" dirty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2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 bwMode="auto">
          <a:xfrm>
            <a:off x="1285852" y="715990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3600" b="1" kern="0" dirty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שימוש במשפט המסטר</a:t>
            </a:r>
            <a:endParaRPr kumimoji="0" lang="en-US" sz="3600" b="1" u="none" strike="noStrike" kern="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 bwMode="auto">
          <a:xfrm>
            <a:off x="1285852" y="715990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3600" b="1" kern="0" dirty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שימוש במשפט המסטר</a:t>
            </a:r>
            <a:endParaRPr kumimoji="0" lang="en-US" sz="3600" b="1" u="none" strike="noStrike" kern="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9778" y="1676376"/>
            <a:ext cx="71200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000" b="1" dirty="0">
                <a:solidFill>
                  <a:srgbClr val="663300"/>
                </a:solidFill>
              </a:rPr>
              <a:t>מיון מיזוג:</a:t>
            </a:r>
          </a:p>
          <a:p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T(n)=2T(n/2)+n</a:t>
            </a:r>
          </a:p>
          <a:p>
            <a:pPr algn="l"/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he-IL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i="1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b=2</a:t>
            </a:r>
          </a:p>
          <a:p>
            <a:pPr algn="l"/>
            <a:r>
              <a:rPr lang="he-IL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f(n)=n=n</a:t>
            </a:r>
            <a:r>
              <a:rPr lang="en-US" sz="2000" i="1" baseline="30000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l"/>
            <a:endParaRPr lang="he-IL" sz="2000" i="1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i="1" dirty="0" err="1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30000" dirty="0" err="1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i="1" baseline="22000" dirty="0" err="1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i="1" baseline="30000" dirty="0" err="1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=n</a:t>
            </a:r>
            <a:r>
              <a:rPr lang="en-US" sz="2000" i="1" baseline="30000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i="1" baseline="22000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 baseline="30000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=n</a:t>
            </a:r>
            <a:r>
              <a:rPr lang="en-US" sz="2000" i="1" baseline="30000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=n</a:t>
            </a:r>
          </a:p>
          <a:p>
            <a:pPr lvl="4" algn="r" rtl="1">
              <a:buFont typeface="Symbol"/>
              <a:buChar char="Ü"/>
            </a:pPr>
            <a:endParaRPr lang="en-US" sz="2000" dirty="0">
              <a:solidFill>
                <a:srgbClr val="663300"/>
              </a:solidFill>
              <a:sym typeface="Symbol"/>
            </a:endParaRPr>
          </a:p>
          <a:p>
            <a:pPr lvl="4" algn="r" rtl="1">
              <a:buFont typeface="Symbol"/>
              <a:buChar char="Ü"/>
            </a:pPr>
            <a:r>
              <a:rPr lang="he-IL" sz="2000" dirty="0">
                <a:solidFill>
                  <a:srgbClr val="663300"/>
                </a:solidFill>
                <a:sym typeface="Symbol"/>
              </a:rPr>
              <a:t>מתקיים מקרה 2: </a:t>
            </a:r>
            <a:r>
              <a:rPr lang="he-IL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f(n)=n=</a:t>
            </a: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(</a:t>
            </a:r>
            <a:r>
              <a:rPr lang="en-US" sz="2000" i="1" dirty="0" err="1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30000" dirty="0" err="1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i="1" baseline="22000" dirty="0" err="1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i="1" baseline="30000" dirty="0" err="1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4" algn="r" rtl="1">
              <a:buFont typeface="Symbol"/>
              <a:buChar char="Ü"/>
            </a:pPr>
            <a:endParaRPr lang="en-US" sz="2000" i="1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algn="r" rtl="1">
              <a:buFont typeface="Symbol"/>
              <a:buChar char="Ü"/>
            </a:pP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T(n)=</a:t>
            </a: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(</a:t>
            </a:r>
            <a:r>
              <a:rPr lang="en-US" sz="2000" i="1" dirty="0" err="1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i="1" dirty="0" err="1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logn</a:t>
            </a: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he-IL" sz="2000" dirty="0">
              <a:solidFill>
                <a:srgbClr val="663300"/>
              </a:solidFill>
            </a:endParaRPr>
          </a:p>
          <a:p>
            <a:pPr algn="r" rtl="1"/>
            <a:endParaRPr lang="he-IL" sz="2000" dirty="0">
              <a:solidFill>
                <a:srgbClr val="663300"/>
              </a:solidFill>
            </a:endParaRPr>
          </a:p>
          <a:p>
            <a:pPr algn="r" rtl="1"/>
            <a:endParaRPr lang="en-US" sz="2000" dirty="0">
              <a:solidFill>
                <a:srgbClr val="6633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4294967295"/>
          </p:nvPr>
        </p:nvSpPr>
        <p:spPr>
          <a:xfrm>
            <a:off x="6543702" y="6386553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pPr algn="r"/>
              <a:t>11</a:t>
            </a:fld>
            <a:endParaRPr lang="en-US" sz="1200" dirty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מציין מיקום של כותרת תחתונה 4"/>
          <p:cNvSpPr>
            <a:spLocks noGrp="1"/>
          </p:cNvSpPr>
          <p:nvPr>
            <p:ph type="ftr" sz="quarter" idx="4294967295"/>
          </p:nvPr>
        </p:nvSpPr>
        <p:spPr>
          <a:xfrm>
            <a:off x="1760499" y="6386553"/>
            <a:ext cx="5623002" cy="285796"/>
          </a:xfrm>
          <a:prstGeom prst="rect">
            <a:avLst/>
          </a:prstGeom>
        </p:spPr>
        <p:txBody>
          <a:bodyPr/>
          <a:lstStyle/>
          <a:p>
            <a:pPr rtl="1"/>
            <a:r>
              <a:rPr lang="he-IL" sz="12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מבני נתונים- סמסטר ב' תשע"ח- המכללה האקדמית אשקלון- ד"ר אלישבע בנש"ק-דוקוב</a:t>
            </a:r>
            <a:endParaRPr lang="en-US" sz="1200" dirty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33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 bwMode="auto">
          <a:xfrm>
            <a:off x="1285852" y="715990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3600" b="1" kern="0" dirty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שימוש במשפט המסטר</a:t>
            </a:r>
            <a:endParaRPr kumimoji="0" lang="en-US" sz="3600" b="1" u="none" strike="noStrike" kern="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1285852" y="715990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3600" b="1" kern="0" dirty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שימוש במשפט המסטר</a:t>
            </a:r>
            <a:endParaRPr kumimoji="0" lang="en-US" sz="3600" b="1" u="none" strike="noStrike" kern="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9778" y="1676376"/>
            <a:ext cx="71200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T(n)=3T(n/2)+n</a:t>
            </a:r>
            <a:r>
              <a:rPr lang="en-US" sz="2000" i="1" baseline="30000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a=3</a:t>
            </a:r>
          </a:p>
          <a:p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b=2</a:t>
            </a:r>
          </a:p>
          <a:p>
            <a:r>
              <a:rPr lang="he-IL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f(n)=n</a:t>
            </a:r>
            <a:r>
              <a:rPr lang="en-US" sz="2000" i="1" baseline="30000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l"/>
            <a:endParaRPr lang="he-IL" sz="2000" i="1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 err="1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30000" dirty="0" err="1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i="1" baseline="22000" dirty="0" err="1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i="1" baseline="30000" dirty="0" err="1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=n</a:t>
            </a:r>
            <a:r>
              <a:rPr lang="en-US" sz="2000" i="1" baseline="30000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i="1" baseline="22000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 baseline="30000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</a:t>
            </a: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30000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1.585</a:t>
            </a:r>
            <a:endParaRPr lang="en-US" sz="2000" i="1" baseline="30000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algn="r" rtl="1">
              <a:buFont typeface="Symbol"/>
              <a:buChar char="Ü"/>
            </a:pPr>
            <a:endParaRPr lang="en-US" sz="2000" dirty="0">
              <a:solidFill>
                <a:srgbClr val="663300"/>
              </a:solidFill>
              <a:sym typeface="Symbol"/>
            </a:endParaRPr>
          </a:p>
          <a:p>
            <a:pPr lvl="4" algn="r" rtl="1">
              <a:buFont typeface="Symbol"/>
              <a:buChar char="Ü"/>
            </a:pPr>
            <a:r>
              <a:rPr lang="he-IL" sz="2000" dirty="0">
                <a:solidFill>
                  <a:srgbClr val="663300"/>
                </a:solidFill>
                <a:sym typeface="Symbol"/>
              </a:rPr>
              <a:t>מתקיים מקרה </a:t>
            </a:r>
            <a:r>
              <a:rPr lang="en-US" sz="2000" dirty="0">
                <a:solidFill>
                  <a:srgbClr val="663300"/>
                </a:solidFill>
                <a:sym typeface="Symbol"/>
              </a:rPr>
              <a:t>3</a:t>
            </a:r>
            <a:r>
              <a:rPr lang="he-IL" sz="2000" dirty="0">
                <a:solidFill>
                  <a:srgbClr val="663300"/>
                </a:solidFill>
                <a:sym typeface="Symbol"/>
              </a:rPr>
              <a:t>:</a:t>
            </a:r>
          </a:p>
          <a:p>
            <a:pPr lvl="4" algn="r" rtl="1">
              <a:buFont typeface="Arial" pitchFamily="34" charset="0"/>
              <a:buChar char="•"/>
            </a:pP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f(n)= n</a:t>
            </a:r>
            <a:r>
              <a:rPr lang="en-US" sz="2000" i="1" baseline="30000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(</a:t>
            </a:r>
            <a:r>
              <a:rPr lang="en-US" sz="2000" i="1" dirty="0" err="1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30000" dirty="0" err="1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i="1" baseline="22000" dirty="0" err="1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i="1" baseline="30000" dirty="0" err="1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30000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i="1" baseline="30000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</a:t>
            </a: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he-IL" sz="2000" dirty="0">
                <a:solidFill>
                  <a:srgbClr val="663300"/>
                </a:solidFill>
                <a:sym typeface="Symbol"/>
              </a:rPr>
              <a:t>כאשר</a:t>
            </a:r>
            <a:r>
              <a:rPr lang="he-IL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0&lt;</a:t>
            </a: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 ≤ 2-log</a:t>
            </a:r>
            <a:r>
              <a:rPr lang="en-US" sz="2000" i="1" baseline="-25000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</a:p>
          <a:p>
            <a:pPr lvl="4" algn="r" rtl="1">
              <a:buFont typeface="Arial" pitchFamily="34" charset="0"/>
              <a:buChar char="•"/>
            </a:pP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3f(n/2)=3(n/2)</a:t>
            </a:r>
            <a:r>
              <a:rPr lang="en-US" sz="2000" i="1" baseline="30000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=(3/4)n</a:t>
            </a:r>
            <a:r>
              <a:rPr lang="en-US" sz="2000" i="1" baseline="30000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≤cn</a:t>
            </a:r>
            <a:r>
              <a:rPr lang="en-US" sz="2000" i="1" baseline="30000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he-IL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he-IL" sz="2000" dirty="0">
                <a:solidFill>
                  <a:srgbClr val="663300"/>
                </a:solidFill>
                <a:sym typeface="Symbol"/>
              </a:rPr>
              <a:t>כאשר </a:t>
            </a: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c=0.8</a:t>
            </a:r>
            <a:r>
              <a:rPr lang="he-IL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he-IL" sz="1400" dirty="0">
                <a:solidFill>
                  <a:srgbClr val="663300"/>
                </a:solidFill>
                <a:sym typeface="Symbol"/>
              </a:rPr>
              <a:t>(כמובן שכל בחירה של</a:t>
            </a:r>
            <a:r>
              <a:rPr lang="he-IL" sz="14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4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3/4≤c&lt;1</a:t>
            </a:r>
            <a:r>
              <a:rPr lang="he-IL" sz="140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Symbol"/>
              </a:rPr>
              <a:t> תתאים </a:t>
            </a:r>
            <a:r>
              <a:rPr lang="he-IL" sz="1400" dirty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Symbol"/>
              </a:rPr>
              <a:t>כאן).</a:t>
            </a:r>
            <a:endParaRPr lang="en-US" sz="2000" dirty="0">
              <a:solidFill>
                <a:srgbClr val="663300"/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lvl="4" algn="r" rtl="1">
              <a:buFont typeface="Arial" pitchFamily="34" charset="0"/>
              <a:buChar char="•"/>
            </a:pPr>
            <a:endParaRPr lang="en-US" sz="2000" i="1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4" algn="r" rtl="1">
              <a:buFont typeface="Symbol"/>
              <a:buChar char="Ü"/>
            </a:pP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T(n)=</a:t>
            </a: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(n</a:t>
            </a:r>
            <a:r>
              <a:rPr lang="en-US" sz="2000" i="1" baseline="30000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he-IL" sz="2000" dirty="0">
              <a:solidFill>
                <a:srgbClr val="663300"/>
              </a:solidFill>
            </a:endParaRPr>
          </a:p>
          <a:p>
            <a:pPr algn="r" rtl="1"/>
            <a:endParaRPr lang="he-IL" sz="2000" dirty="0">
              <a:solidFill>
                <a:srgbClr val="663300"/>
              </a:solidFill>
            </a:endParaRPr>
          </a:p>
          <a:p>
            <a:pPr algn="r" rtl="1"/>
            <a:endParaRPr lang="en-US" sz="2000" dirty="0">
              <a:solidFill>
                <a:srgbClr val="663300"/>
              </a:solidFill>
            </a:endParaRPr>
          </a:p>
        </p:txBody>
      </p:sp>
      <p:sp>
        <p:nvSpPr>
          <p:cNvPr id="8" name="מציין מיקום של מספר שקופית 4"/>
          <p:cNvSpPr>
            <a:spLocks noGrp="1"/>
          </p:cNvSpPr>
          <p:nvPr>
            <p:ph type="sldNum" sz="quarter" idx="4294967295"/>
          </p:nvPr>
        </p:nvSpPr>
        <p:spPr>
          <a:xfrm>
            <a:off x="6543702" y="6386553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pPr algn="r"/>
              <a:t>12</a:t>
            </a:fld>
            <a:endParaRPr lang="en-US" sz="1200" dirty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מציין מיקום של כותרת תחתונה 4"/>
          <p:cNvSpPr>
            <a:spLocks noGrp="1"/>
          </p:cNvSpPr>
          <p:nvPr>
            <p:ph type="ftr" sz="quarter" idx="4294967295"/>
          </p:nvPr>
        </p:nvSpPr>
        <p:spPr>
          <a:xfrm>
            <a:off x="1760499" y="6386553"/>
            <a:ext cx="5623002" cy="285796"/>
          </a:xfrm>
          <a:prstGeom prst="rect">
            <a:avLst/>
          </a:prstGeom>
        </p:spPr>
        <p:txBody>
          <a:bodyPr/>
          <a:lstStyle/>
          <a:p>
            <a:pPr rtl="1"/>
            <a:r>
              <a:rPr lang="he-IL" sz="12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מבני נתונים- סמסטר ב' תשע"ח- המכללה האקדמית אשקלון- ד"ר אלישבע בנש"ק-דוקוב</a:t>
            </a:r>
            <a:endParaRPr lang="en-US" sz="1200" dirty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2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מציאת מינימום ומקסימום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00034" y="1357298"/>
            <a:ext cx="82153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Max(A)</a:t>
            </a:r>
          </a:p>
          <a:p>
            <a:pPr lvl="1" algn="l"/>
            <a:r>
              <a:rPr lang="en-US" sz="2000" dirty="0">
                <a:latin typeface="Courier New" pitchFamily="49" charset="0"/>
                <a:cs typeface="Courier New" pitchFamily="49" charset="0"/>
              </a:rPr>
              <a:t>  M=A[1]</a:t>
            </a:r>
          </a:p>
          <a:p>
            <a:pPr lvl="1" algn="l"/>
            <a:r>
              <a:rPr lang="en-US" sz="2000" dirty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=2 to n</a:t>
            </a:r>
          </a:p>
          <a:p>
            <a:pPr lvl="1" algn="l"/>
            <a:r>
              <a:rPr lang="en-US" sz="2000" dirty="0">
                <a:latin typeface="Courier New" pitchFamily="49" charset="0"/>
                <a:cs typeface="Courier New" pitchFamily="49" charset="0"/>
              </a:rPr>
              <a:t>    if A[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]&gt;M</a:t>
            </a:r>
          </a:p>
          <a:p>
            <a:pPr lvl="1" algn="l"/>
            <a:r>
              <a:rPr lang="en-US" sz="2000" dirty="0">
                <a:latin typeface="Courier New" pitchFamily="49" charset="0"/>
                <a:cs typeface="Courier New" pitchFamily="49" charset="0"/>
              </a:rPr>
              <a:t>      M=A[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 algn="l"/>
            <a:r>
              <a:rPr lang="en-US" sz="2000" dirty="0">
                <a:latin typeface="Courier New" pitchFamily="49" charset="0"/>
                <a:cs typeface="Courier New" pitchFamily="49" charset="0"/>
              </a:rPr>
              <a:t>  return M</a:t>
            </a:r>
            <a:endParaRPr lang="he-IL" sz="2400" dirty="0">
              <a:latin typeface="Courier New" pitchFamily="49" charset="0"/>
              <a:cs typeface="Courier New" pitchFamily="49" charset="0"/>
            </a:endParaRP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מה זמן הריצה?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האם אפשר לשפר?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Min(A)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m=A[1]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=2 to n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if A[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]&lt;m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  m=A[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return m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71A4093-F4F8-4E03-9BDC-A774E2C5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אלגוריתם רקורסיבי </a:t>
            </a:r>
            <a:r>
              <a:rPr lang="en-US" sz="4400" dirty="0" err="1">
                <a:latin typeface="Times New Roman" pitchFamily="18" charset="0"/>
                <a:ea typeface="+mj-ea"/>
                <a:cs typeface="Times New Roman" pitchFamily="18" charset="0"/>
              </a:rPr>
              <a:t>MinMax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00034" y="1357298"/>
            <a:ext cx="821537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MinMax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algn="l"/>
            <a:r>
              <a:rPr lang="en-US" sz="2000" dirty="0">
                <a:latin typeface="Courier New" pitchFamily="49" charset="0"/>
                <a:cs typeface="Courier New" pitchFamily="49" charset="0"/>
              </a:rPr>
              <a:t>  if j=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 algn="l"/>
            <a:r>
              <a:rPr lang="en-US" sz="2000" dirty="0">
                <a:latin typeface="Courier New" pitchFamily="49" charset="0"/>
                <a:cs typeface="Courier New" pitchFamily="49" charset="0"/>
              </a:rPr>
              <a:t>    return (A[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],A[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lvl="1" algn="l"/>
            <a:r>
              <a:rPr lang="en-US" sz="2000" dirty="0">
                <a:latin typeface="Courier New" pitchFamily="49" charset="0"/>
                <a:cs typeface="Courier New" pitchFamily="49" charset="0"/>
              </a:rPr>
              <a:t>  if j=i+1</a:t>
            </a:r>
          </a:p>
          <a:p>
            <a:pPr lvl="1" algn="l"/>
            <a:r>
              <a:rPr lang="en-US" sz="2000" dirty="0">
                <a:latin typeface="Courier New" pitchFamily="49" charset="0"/>
                <a:cs typeface="Courier New" pitchFamily="49" charset="0"/>
              </a:rPr>
              <a:t>    return (min(A[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],A[j]),max(A[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],A[j]))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k=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Symbol"/>
              </a:rPr>
              <a:t>(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)/2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Symbol"/>
              </a:rPr>
              <a:t>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 algn="l"/>
            <a:r>
              <a:rPr lang="en-US" sz="2000" dirty="0">
                <a:latin typeface="Courier New" pitchFamily="49" charset="0"/>
                <a:cs typeface="Courier New" pitchFamily="49" charset="0"/>
              </a:rPr>
              <a:t>  (m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,M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MinMax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i,k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algn="l"/>
            <a:r>
              <a:rPr lang="en-US" sz="2000" dirty="0">
                <a:latin typeface="Courier New" pitchFamily="49" charset="0"/>
                <a:cs typeface="Courier New" pitchFamily="49" charset="0"/>
              </a:rPr>
              <a:t>  (m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,M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MinMax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(k+1,j)</a:t>
            </a:r>
          </a:p>
          <a:p>
            <a:pPr lvl="1" algn="l"/>
            <a:r>
              <a:rPr lang="en-US" sz="2000" dirty="0">
                <a:latin typeface="Courier New" pitchFamily="49" charset="0"/>
                <a:cs typeface="Courier New" pitchFamily="49" charset="0"/>
              </a:rPr>
              <a:t>  return (min(m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,m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),max(M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,M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algn="l"/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נוסחת נסיגה:</a:t>
            </a:r>
          </a:p>
          <a:p>
            <a:pPr lvl="1" algn="r" rtl="1"/>
            <a:endParaRPr lang="he-IL" sz="2400" dirty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endParaRPr lang="he-IL" sz="2400" dirty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endParaRPr lang="he-IL" sz="2400" dirty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r>
              <a:rPr lang="he-IL" sz="2400" b="1" dirty="0">
                <a:solidFill>
                  <a:srgbClr val="008000"/>
                </a:solidFill>
              </a:rPr>
              <a:t>מה פתרון </a:t>
            </a:r>
            <a:r>
              <a:rPr lang="he-IL" sz="2400" b="1" dirty="0" err="1">
                <a:solidFill>
                  <a:srgbClr val="008000"/>
                </a:solidFill>
              </a:rPr>
              <a:t>הנוסחא</a:t>
            </a:r>
            <a:r>
              <a:rPr lang="he-IL" sz="2400" b="1" dirty="0">
                <a:solidFill>
                  <a:srgbClr val="008000"/>
                </a:solidFill>
              </a:rPr>
              <a:t>? האם יותר יעיל מהשיטה הלא רקורסיבית?</a:t>
            </a:r>
            <a:endParaRPr lang="he-IL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960438" y="4500563"/>
          <a:ext cx="3433762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Формула" r:id="rId3" imgW="1663700" imgH="609600" progId="Equation.3">
                  <p:embed/>
                </p:oleObj>
              </mc:Choice>
              <mc:Fallback>
                <p:oleObj name="Формула" r:id="rId3" imgW="1663700" imgH="609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4500563"/>
                        <a:ext cx="3433762" cy="1258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D03942E-AD0C-4632-B0E9-0CC69AB1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0023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79401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הכפלת מספרים בייצוג בינארי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00034" y="1565285"/>
            <a:ext cx="8215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X, Y</a:t>
            </a: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, שני מספרים בינאריים באורך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 ביטים.</a:t>
            </a:r>
          </a:p>
          <a:p>
            <a:pPr lvl="1" algn="r" rtl="1"/>
            <a:endParaRPr lang="he-IL" sz="2400" dirty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endParaRPr lang="he-IL" sz="2400" dirty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endParaRPr lang="he-IL" sz="2400" dirty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כמה פעולות על ביטים צריך לבצע על מנת לקבל את התוצאה של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/>
                <a:cs typeface="Times New Roman"/>
                <a:sym typeface="Mathematica1"/>
              </a:rPr>
              <a:t>·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Mathematica1"/>
              </a:rPr>
              <a:t>Y</a:t>
            </a:r>
            <a:r>
              <a:rPr lang="he-IL" sz="2400" dirty="0">
                <a:latin typeface="Times New Roman" pitchFamily="18" charset="0"/>
                <a:cs typeface="Times New Roman" pitchFamily="18" charset="0"/>
                <a:sym typeface="Mathematica1"/>
              </a:rPr>
              <a:t>?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636723"/>
            <a:ext cx="3181357" cy="116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קבוצה 10"/>
          <p:cNvGrpSpPr/>
          <p:nvPr/>
        </p:nvGrpSpPr>
        <p:grpSpPr>
          <a:xfrm>
            <a:off x="2428860" y="3636987"/>
            <a:ext cx="4295775" cy="2562225"/>
            <a:chOff x="2428860" y="3636987"/>
            <a:chExt cx="4295775" cy="2562225"/>
          </a:xfrm>
        </p:grpSpPr>
        <p:grpSp>
          <p:nvGrpSpPr>
            <p:cNvPr id="9" name="קבוצה 8"/>
            <p:cNvGrpSpPr/>
            <p:nvPr/>
          </p:nvGrpSpPr>
          <p:grpSpPr>
            <a:xfrm>
              <a:off x="2428860" y="3636987"/>
              <a:ext cx="4295775" cy="2562225"/>
              <a:chOff x="2428860" y="3636987"/>
              <a:chExt cx="4295775" cy="2562225"/>
            </a:xfrm>
          </p:grpSpPr>
          <p:pic>
            <p:nvPicPr>
              <p:cNvPr id="19458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28860" y="3636987"/>
                <a:ext cx="4295775" cy="2562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מלבן 7"/>
              <p:cNvSpPr/>
              <p:nvPr/>
            </p:nvSpPr>
            <p:spPr>
              <a:xfrm>
                <a:off x="4214810" y="3786190"/>
                <a:ext cx="500066" cy="357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אליפסה 9"/>
            <p:cNvSpPr/>
            <p:nvPr/>
          </p:nvSpPr>
          <p:spPr>
            <a:xfrm>
              <a:off x="4786314" y="402622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A0DA770-780B-43F7-890A-740AEB02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הפרד ומשול להכפלת מספרים בייצוג בינארי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00034" y="3038773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כמה פעולות על ביטים צריך כעת על מנת לקבל את התוצאה של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/>
                <a:cs typeface="Times New Roman"/>
                <a:sym typeface="Mathematica1"/>
              </a:rPr>
              <a:t>·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Mathematica1"/>
              </a:rPr>
              <a:t>Y</a:t>
            </a:r>
            <a:r>
              <a:rPr lang="he-IL" sz="2400" dirty="0">
                <a:latin typeface="Times New Roman" pitchFamily="18" charset="0"/>
                <a:cs typeface="Times New Roman" pitchFamily="18" charset="0"/>
                <a:sym typeface="Mathematica1"/>
              </a:rPr>
              <a:t>?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71612"/>
            <a:ext cx="4945098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87E0A94-7567-49B0-B17C-8BC2B9E0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הפרד ומשול להכפלת מספרים בייצוג בינארי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00034" y="4967599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sz="24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האם שיפרנו יחסית לאלגוריתם הישיר?</a:t>
            </a:r>
            <a:endParaRPr lang="he-IL" sz="24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  <a:sym typeface="Mathematica1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443841"/>
            <a:ext cx="4767283" cy="3199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855CA27-DD7C-4255-93F9-B7ED2CD7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האלגוריתם של </a:t>
            </a:r>
            <a:r>
              <a:rPr lang="en-US" sz="4400" dirty="0" err="1">
                <a:latin typeface="Times New Roman" pitchFamily="18" charset="0"/>
                <a:ea typeface="+mj-ea"/>
                <a:cs typeface="Times New Roman" pitchFamily="18" charset="0"/>
              </a:rPr>
              <a:t>Karatsuba</a:t>
            </a:r>
            <a:endParaRPr lang="en-US" sz="4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285860"/>
            <a:ext cx="6798620" cy="32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מלבן 6"/>
          <p:cNvSpPr/>
          <p:nvPr/>
        </p:nvSpPr>
        <p:spPr>
          <a:xfrm>
            <a:off x="500034" y="4967599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sz="24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האם שיפרנו יחסית לאלגוריתם הישיר?</a:t>
            </a:r>
            <a:endParaRPr lang="he-IL" sz="24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  <a:sym typeface="Mathematica1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D98FC4C-29D7-4265-BE17-6AD3870B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0023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2" name="כותרת 1"/>
          <p:cNvSpPr txBox="1">
            <a:spLocks/>
          </p:cNvSpPr>
          <p:nvPr/>
        </p:nvSpPr>
        <p:spPr bwMode="auto">
          <a:xfrm>
            <a:off x="357158" y="279401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הכפלת מטריצות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500034" y="1565285"/>
            <a:ext cx="82153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, שתי מטריצות בגודל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r" rtl="1"/>
            <a:endParaRPr lang="he-IL" sz="2400" dirty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endParaRPr lang="he-IL" sz="2400" dirty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כמה פעולות צריך לבצע על מנת לקבל את התוצאה של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·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Mathematica1"/>
              </a:rPr>
              <a:t>B</a:t>
            </a:r>
            <a:r>
              <a:rPr lang="he-IL" sz="2400" dirty="0">
                <a:latin typeface="Times New Roman" pitchFamily="18" charset="0"/>
                <a:cs typeface="Times New Roman" pitchFamily="18" charset="0"/>
                <a:sym typeface="Mathematica1"/>
              </a:rPr>
              <a:t>?</a:t>
            </a:r>
          </a:p>
          <a:p>
            <a:pPr lvl="1" algn="r" rtl="1"/>
            <a:endParaRPr lang="he-IL" sz="2400" dirty="0">
              <a:latin typeface="Times New Roman" pitchFamily="18" charset="0"/>
              <a:cs typeface="Times New Roman" pitchFamily="18" charset="0"/>
              <a:sym typeface="Mathematica1"/>
            </a:endParaRPr>
          </a:p>
          <a:p>
            <a:pPr lvl="1" algn="l"/>
            <a:r>
              <a:rPr lang="en-US" sz="2400" dirty="0">
                <a:latin typeface="Times New Roman" pitchFamily="18" charset="0"/>
                <a:cs typeface="Times New Roman" pitchFamily="18" charset="0"/>
                <a:sym typeface="Mathematica1"/>
              </a:rPr>
              <a:t>A=(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Mathematica1"/>
              </a:rPr>
              <a:t>a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  <a:sym typeface="Mathematica1"/>
              </a:rPr>
              <a:t>ij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Mathematica1"/>
              </a:rPr>
              <a:t>), B=(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Mathematica1"/>
              </a:rPr>
              <a:t>b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  <a:sym typeface="Mathematica1"/>
              </a:rPr>
              <a:t>ij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Mathematica1"/>
              </a:rPr>
              <a:t>), A</a:t>
            </a:r>
            <a:r>
              <a:rPr lang="en-US" sz="2400" dirty="0">
                <a:latin typeface="Times New Roman"/>
                <a:cs typeface="Times New Roman"/>
                <a:sym typeface="Mathematica1"/>
              </a:rPr>
              <a:t>·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Mathematica1"/>
              </a:rPr>
              <a:t>B=(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Mathematica1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  <a:sym typeface="Mathematica1"/>
              </a:rPr>
              <a:t>ij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Mathematica1"/>
              </a:rPr>
              <a:t>)</a:t>
            </a: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  <a:sym typeface="Mathematica1"/>
            </a:endParaRP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  <a:sym typeface="Mathematica1"/>
            </a:endParaRPr>
          </a:p>
          <a:p>
            <a:pPr lvl="1"/>
            <a:endParaRPr lang="he-IL" sz="2400" dirty="0">
              <a:latin typeface="Times New Roman" pitchFamily="18" charset="0"/>
              <a:cs typeface="Times New Roman" pitchFamily="18" charset="0"/>
              <a:sym typeface="Mathematica1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692197"/>
              </p:ext>
            </p:extLst>
          </p:nvPr>
        </p:nvGraphicFramePr>
        <p:xfrm>
          <a:off x="1071141" y="4000500"/>
          <a:ext cx="18446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משוואה" r:id="rId3" imgW="901440" imgH="431640" progId="Equation.3">
                  <p:embed/>
                </p:oleObj>
              </mc:Choice>
              <mc:Fallback>
                <p:oleObj name="משוואה" r:id="rId3" imgW="90144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141" y="4000500"/>
                        <a:ext cx="1844675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0CD17B8-E88B-42BA-959A-DC47A90A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72DF-2040-4C18-9B9B-3E09BC9C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הקדמה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1CA52-C134-451F-A5B5-5B469901F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מה זה אלגוריתם?</a:t>
            </a:r>
          </a:p>
          <a:p>
            <a:pPr lvl="1" algn="r" rtl="1"/>
            <a:r>
              <a:rPr lang="he-IL" b="1" dirty="0"/>
              <a:t>אלגוריתם</a:t>
            </a:r>
            <a:r>
              <a:rPr lang="he-IL" dirty="0"/>
              <a:t> הוא דרך שיטתית וחד-משמעית לביצוע של משימה מסוימת, במספר סופי של צעדים (</a:t>
            </a:r>
            <a:r>
              <a:rPr lang="en-US" dirty="0"/>
              <a:t>WIKI</a:t>
            </a:r>
            <a:r>
              <a:rPr lang="he-IL" dirty="0"/>
              <a:t>)</a:t>
            </a:r>
          </a:p>
          <a:p>
            <a:pPr lvl="1" algn="r" rtl="1"/>
            <a:r>
              <a:rPr lang="he-IL" dirty="0"/>
              <a:t>מקור המילה בהגייה </a:t>
            </a:r>
            <a:r>
              <a:rPr lang="he-IL" dirty="0">
                <a:hlinkClick r:id="rId2" tooltip="לטינית"/>
              </a:rPr>
              <a:t>לטינית</a:t>
            </a:r>
            <a:r>
              <a:rPr lang="he-IL" dirty="0"/>
              <a:t> משובשת של שם ה</a:t>
            </a:r>
            <a:r>
              <a:rPr lang="he-IL" dirty="0">
                <a:hlinkClick r:id="rId3" tooltip="מתמטיקאי"/>
              </a:rPr>
              <a:t>מתמטיקאי</a:t>
            </a:r>
            <a:r>
              <a:rPr lang="he-IL" dirty="0"/>
              <a:t> הפרסי בן </a:t>
            </a:r>
            <a:r>
              <a:rPr lang="he-IL" dirty="0">
                <a:hlinkClick r:id="rId4" tooltip="המאה ה-9"/>
              </a:rPr>
              <a:t>המאה התשיעית</a:t>
            </a:r>
            <a:r>
              <a:rPr lang="he-IL" dirty="0"/>
              <a:t>, </a:t>
            </a:r>
            <a:r>
              <a:rPr lang="he-IL" dirty="0">
                <a:hlinkClick r:id="rId5" tooltip="מוחמד אבן מוסא אל-ח'ואריזמי"/>
              </a:rPr>
              <a:t>מוחמד אבן מוסא אל-</a:t>
            </a:r>
            <a:r>
              <a:rPr lang="he-IL" dirty="0" err="1">
                <a:hlinkClick r:id="rId5" tooltip="מוחמד אבן מוסא אל-ח'ואריזמי"/>
              </a:rPr>
              <a:t>ח'ואריזמי</a:t>
            </a:r>
            <a:endParaRPr lang="he-IL" dirty="0"/>
          </a:p>
          <a:p>
            <a:pPr algn="r" rtl="1"/>
            <a:r>
              <a:rPr lang="he-IL" dirty="0"/>
              <a:t>דוגמאות מחיי היום-יום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9E679-DEF6-4EE7-9DF7-42DA429A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D818718-9BE0-40EF-9CAE-C8DC6035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59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הפרד ומשול להכפלת מטריצות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71472" y="3643314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כמה פעולות צריך כעת על מנת לחשב את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Mathematica1"/>
              </a:rPr>
              <a:t>B</a:t>
            </a:r>
            <a:r>
              <a:rPr lang="he-IL" sz="2400" dirty="0">
                <a:latin typeface="Times New Roman" pitchFamily="18" charset="0"/>
                <a:cs typeface="Times New Roman" pitchFamily="18" charset="0"/>
                <a:sym typeface="Mathematica1"/>
              </a:rPr>
              <a:t>?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968375" y="1500188"/>
          <a:ext cx="4389438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Формула" r:id="rId3" imgW="2146300" imgH="965200" progId="Equation.3">
                  <p:embed/>
                </p:oleObj>
              </mc:Choice>
              <mc:Fallback>
                <p:oleObj name="Формула" r:id="rId3" imgW="2146300" imgH="965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1500188"/>
                        <a:ext cx="4389438" cy="197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מלבן 10"/>
          <p:cNvSpPr/>
          <p:nvPr/>
        </p:nvSpPr>
        <p:spPr>
          <a:xfrm>
            <a:off x="500034" y="5429264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האם שיפרנו את זמן הריצה, יחסית לאלגוריתם הישיר?</a:t>
            </a:r>
            <a:endParaRPr lang="he-IL" sz="2400" dirty="0">
              <a:latin typeface="Times New Roman" pitchFamily="18" charset="0"/>
              <a:cs typeface="Times New Roman" pitchFamily="18" charset="0"/>
              <a:sym typeface="Mathematica1"/>
            </a:endParaRPr>
          </a:p>
        </p:txBody>
      </p:sp>
      <p:graphicFrame>
        <p:nvGraphicFramePr>
          <p:cNvPr id="9" name="אובייקט 8"/>
          <p:cNvGraphicFramePr>
            <a:graphicFrameLocks noChangeAspect="1"/>
          </p:cNvGraphicFramePr>
          <p:nvPr/>
        </p:nvGraphicFramePr>
        <p:xfrm>
          <a:off x="955675" y="4143375"/>
          <a:ext cx="3732213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Формула" r:id="rId5" imgW="1765300" imgH="609600" progId="Equation.3">
                  <p:embed/>
                </p:oleObj>
              </mc:Choice>
              <mc:Fallback>
                <p:oleObj name="Формула" r:id="rId5" imgW="1765300" imgH="609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4143375"/>
                        <a:ext cx="3732213" cy="128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0F36BFE-62F0-491A-8A04-7DB5AC45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האלגוריתם של </a:t>
            </a:r>
            <a:r>
              <a:rPr lang="en-US" sz="4400" dirty="0" err="1">
                <a:latin typeface="Times New Roman" pitchFamily="18" charset="0"/>
                <a:ea typeface="+mj-ea"/>
                <a:cs typeface="Times New Roman" pitchFamily="18" charset="0"/>
              </a:rPr>
              <a:t>Strassen</a:t>
            </a:r>
            <a:endParaRPr lang="en-US" sz="4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628" y="1305342"/>
            <a:ext cx="30003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−B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(A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)B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(A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)B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−B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(A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)(B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(A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−A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)(B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(A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−A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)(B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מלבן 6"/>
          <p:cNvSpPr/>
          <p:nvPr/>
        </p:nvSpPr>
        <p:spPr>
          <a:xfrm>
            <a:off x="571472" y="407194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−P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500034" y="1285860"/>
          <a:ext cx="4389438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Формула" r:id="rId3" imgW="2146300" imgH="965200" progId="Equation.3">
                  <p:embed/>
                </p:oleObj>
              </mc:Choice>
              <mc:Fallback>
                <p:oleObj name="Формула" r:id="rId3" imgW="2146300" imgH="965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285860"/>
                        <a:ext cx="4389438" cy="197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מלבן 8"/>
          <p:cNvSpPr/>
          <p:nvPr/>
        </p:nvSpPr>
        <p:spPr>
          <a:xfrm>
            <a:off x="571472" y="450057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0" name="מלבן 9"/>
          <p:cNvSpPr/>
          <p:nvPr/>
        </p:nvSpPr>
        <p:spPr>
          <a:xfrm>
            <a:off x="571472" y="4896161"/>
            <a:ext cx="3053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dirty="0"/>
          </a:p>
        </p:txBody>
      </p:sp>
      <p:sp>
        <p:nvSpPr>
          <p:cNvPr id="11" name="מלבן 10"/>
          <p:cNvSpPr/>
          <p:nvPr/>
        </p:nvSpPr>
        <p:spPr>
          <a:xfrm>
            <a:off x="571472" y="5357826"/>
            <a:ext cx="4102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−P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−P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617A82E8-F4E8-47B4-935E-AF95B143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נוסחת נסיגה לאלגוריתם של </a:t>
            </a:r>
            <a:r>
              <a:rPr lang="en-US" sz="4400" dirty="0" err="1">
                <a:latin typeface="Times New Roman" pitchFamily="18" charset="0"/>
                <a:ea typeface="+mj-ea"/>
                <a:cs typeface="Times New Roman" pitchFamily="18" charset="0"/>
              </a:rPr>
              <a:t>Strassen</a:t>
            </a:r>
            <a:endParaRPr lang="en-US" sz="4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428728" y="1785926"/>
          <a:ext cx="37592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Формула" r:id="rId3" imgW="1778000" imgH="609600" progId="Equation.3">
                  <p:embed/>
                </p:oleObj>
              </mc:Choice>
              <mc:Fallback>
                <p:oleObj name="Формула" r:id="rId3" imgW="1778000" imgH="609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1785926"/>
                        <a:ext cx="3759200" cy="128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מלבן 11"/>
          <p:cNvSpPr/>
          <p:nvPr/>
        </p:nvSpPr>
        <p:spPr>
          <a:xfrm>
            <a:off x="2286000" y="3253087"/>
            <a:ext cx="6286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מה זמן הריצה כעת?</a:t>
            </a:r>
            <a:endParaRPr lang="he-IL" sz="2400" dirty="0">
              <a:latin typeface="Times New Roman" pitchFamily="18" charset="0"/>
              <a:cs typeface="Times New Roman" pitchFamily="18" charset="0"/>
              <a:sym typeface="Mathematica1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538A1E3-25A0-4C37-A8F6-0D546CA2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כפל מטריצות- גבול תחתון</a:t>
            </a:r>
            <a:endParaRPr lang="en-US" sz="4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785786" y="1428736"/>
            <a:ext cx="778674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sz="2400" dirty="0">
                <a:latin typeface="Times New Roman" pitchFamily="18" charset="0"/>
                <a:cs typeface="Times New Roman" pitchFamily="18" charset="0"/>
                <a:sym typeface="Mathematica1"/>
              </a:rPr>
              <a:t>התחלנו מהאלגוריתם הישיר-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Mathematica1"/>
              </a:rPr>
              <a:t>O(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he-IL" sz="2400" dirty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r>
              <a:rPr lang="en-US" sz="2400" dirty="0" err="1">
                <a:latin typeface="Times New Roman" pitchFamily="18" charset="0"/>
                <a:cs typeface="Times New Roman" pitchFamily="18" charset="0"/>
                <a:sym typeface="Mathematica1"/>
              </a:rPr>
              <a:t>Strassen</a:t>
            </a:r>
            <a:r>
              <a:rPr lang="he-IL" sz="2400" dirty="0">
                <a:latin typeface="Times New Roman" pitchFamily="18" charset="0"/>
                <a:cs typeface="Times New Roman" pitchFamily="18" charset="0"/>
                <a:sym typeface="Mathematica1"/>
              </a:rPr>
              <a:t> (1969) שיפר-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Mathematica1"/>
              </a:rPr>
              <a:t>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Mathematica1"/>
              </a:rPr>
              <a:t>2.807355</a:t>
            </a:r>
            <a:endParaRPr lang="he-IL" sz="2400" baseline="30000" dirty="0">
              <a:latin typeface="Times New Roman" pitchFamily="18" charset="0"/>
              <a:cs typeface="Times New Roman" pitchFamily="18" charset="0"/>
              <a:sym typeface="Mathematica1"/>
            </a:endParaRPr>
          </a:p>
          <a:p>
            <a:pPr lvl="1" algn="r" rtl="1"/>
            <a:endParaRPr lang="he-IL" sz="2400" dirty="0">
              <a:latin typeface="Times New Roman" pitchFamily="18" charset="0"/>
              <a:cs typeface="Times New Roman" pitchFamily="18" charset="0"/>
              <a:sym typeface="Mathematica1"/>
            </a:endParaRPr>
          </a:p>
          <a:p>
            <a:pPr lvl="1" algn="r" rtl="1"/>
            <a:r>
              <a:rPr lang="he-IL" sz="2400" dirty="0">
                <a:latin typeface="Times New Roman" pitchFamily="18" charset="0"/>
                <a:cs typeface="Times New Roman" pitchFamily="18" charset="0"/>
                <a:sym typeface="Mathematica1"/>
              </a:rPr>
              <a:t>האם אפשר עוד לשפר? ועד כמה?</a:t>
            </a:r>
          </a:p>
          <a:p>
            <a:pPr lvl="1" algn="r" rtl="1"/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גבול תחתון לכל אלגוריתם של כפל מטריצות הוא לפחות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. (למה?)</a:t>
            </a:r>
          </a:p>
          <a:p>
            <a:pPr lvl="1" algn="r" rtl="1"/>
            <a:endParaRPr lang="he-IL" sz="2400" dirty="0">
              <a:latin typeface="Times New Roman" pitchFamily="18" charset="0"/>
              <a:cs typeface="Times New Roman" pitchFamily="18" charset="0"/>
              <a:sym typeface="Mathematica1"/>
            </a:endParaRPr>
          </a:p>
          <a:p>
            <a:pPr lvl="1" algn="r" rtl="1"/>
            <a:r>
              <a:rPr lang="en-US" sz="2400" dirty="0">
                <a:latin typeface="Times New Roman" pitchFamily="18" charset="0"/>
                <a:cs typeface="Times New Roman" pitchFamily="18" charset="0"/>
                <a:sym typeface="Mathematica1"/>
              </a:rPr>
              <a:t>Coppersmith-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Mathematica1"/>
              </a:rPr>
              <a:t>Winograd</a:t>
            </a:r>
            <a:r>
              <a:rPr lang="he-IL" sz="2400" dirty="0">
                <a:latin typeface="Times New Roman" pitchFamily="18" charset="0"/>
                <a:cs typeface="Times New Roman" pitchFamily="18" charset="0"/>
                <a:sym typeface="Mathematica1"/>
              </a:rPr>
              <a:t> (1990)-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Mathematica1"/>
              </a:rPr>
              <a:t>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Mathematica1"/>
              </a:rPr>
              <a:t>2.375477</a:t>
            </a:r>
            <a:endParaRPr lang="he-IL" sz="2400" dirty="0">
              <a:latin typeface="Times New Roman" pitchFamily="18" charset="0"/>
              <a:cs typeface="Times New Roman" pitchFamily="18" charset="0"/>
              <a:sym typeface="Mathematica1"/>
            </a:endParaRPr>
          </a:p>
          <a:p>
            <a:pPr lvl="1" algn="r" rtl="1"/>
            <a:r>
              <a:rPr lang="en-US" sz="2400" dirty="0" err="1">
                <a:latin typeface="Times New Roman" pitchFamily="18" charset="0"/>
                <a:cs typeface="Times New Roman" pitchFamily="18" charset="0"/>
                <a:sym typeface="Mathematica1"/>
              </a:rPr>
              <a:t>Stothers</a:t>
            </a:r>
            <a:r>
              <a:rPr lang="he-IL" sz="2400" dirty="0">
                <a:latin typeface="Times New Roman" pitchFamily="18" charset="0"/>
                <a:cs typeface="Times New Roman" pitchFamily="18" charset="0"/>
                <a:sym typeface="Mathematica1"/>
              </a:rPr>
              <a:t> (2010)-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Mathematica1"/>
              </a:rPr>
              <a:t>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Mathematica1"/>
              </a:rPr>
              <a:t>2.374</a:t>
            </a:r>
            <a:endParaRPr lang="he-IL" sz="2400" dirty="0">
              <a:latin typeface="Times New Roman" pitchFamily="18" charset="0"/>
              <a:cs typeface="Times New Roman" pitchFamily="18" charset="0"/>
              <a:sym typeface="Mathematica1"/>
            </a:endParaRPr>
          </a:p>
          <a:p>
            <a:pPr lvl="1" algn="r" rtl="1"/>
            <a:r>
              <a:rPr lang="en-US" sz="2400" dirty="0">
                <a:latin typeface="Times New Roman" pitchFamily="18" charset="0"/>
                <a:cs typeface="Times New Roman" pitchFamily="18" charset="0"/>
                <a:sym typeface="Mathematica1"/>
              </a:rPr>
              <a:t>Williams</a:t>
            </a:r>
            <a:r>
              <a:rPr lang="he-IL" sz="2400" dirty="0">
                <a:latin typeface="Times New Roman" pitchFamily="18" charset="0"/>
                <a:cs typeface="Times New Roman" pitchFamily="18" charset="0"/>
                <a:sym typeface="Mathematica1"/>
              </a:rPr>
              <a:t> (2011)-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Mathematica1"/>
              </a:rPr>
              <a:t>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Mathematica1"/>
              </a:rPr>
              <a:t>2.3728642</a:t>
            </a:r>
            <a:endParaRPr lang="he-IL" sz="2400" dirty="0">
              <a:latin typeface="Times New Roman" pitchFamily="18" charset="0"/>
              <a:cs typeface="Times New Roman" pitchFamily="18" charset="0"/>
              <a:sym typeface="Mathematica1"/>
            </a:endParaRPr>
          </a:p>
          <a:p>
            <a:pPr lvl="1" algn="r" rtl="1"/>
            <a:r>
              <a:rPr lang="en-US" sz="2400" dirty="0">
                <a:latin typeface="Times New Roman" pitchFamily="18" charset="0"/>
                <a:cs typeface="Times New Roman" pitchFamily="18" charset="0"/>
                <a:sym typeface="Mathematica1"/>
              </a:rPr>
              <a:t>Le Gall</a:t>
            </a:r>
            <a:r>
              <a:rPr lang="he-IL" sz="2400" dirty="0">
                <a:latin typeface="Times New Roman" pitchFamily="18" charset="0"/>
                <a:cs typeface="Times New Roman" pitchFamily="18" charset="0"/>
                <a:sym typeface="Mathematica1"/>
              </a:rPr>
              <a:t> (2014)-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Mathematica1"/>
              </a:rPr>
              <a:t>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Mathematica1"/>
              </a:rPr>
              <a:t>2.3728639</a:t>
            </a:r>
            <a:endParaRPr lang="he-IL" sz="2400" baseline="30000" dirty="0">
              <a:latin typeface="Times New Roman" pitchFamily="18" charset="0"/>
              <a:cs typeface="Times New Roman" pitchFamily="18" charset="0"/>
              <a:sym typeface="Mathematica1"/>
            </a:endParaRPr>
          </a:p>
          <a:p>
            <a:pPr lvl="1" algn="r" rtl="1"/>
            <a:endParaRPr lang="he-IL" sz="2400" baseline="30000" dirty="0">
              <a:latin typeface="Times New Roman" pitchFamily="18" charset="0"/>
              <a:cs typeface="Times New Roman" pitchFamily="18" charset="0"/>
              <a:sym typeface="Mathematica1"/>
            </a:endParaRPr>
          </a:p>
          <a:p>
            <a:pPr lvl="1" algn="r" rtl="1"/>
            <a:r>
              <a:rPr lang="he-IL" sz="2400" dirty="0">
                <a:latin typeface="Times New Roman" pitchFamily="18" charset="0"/>
                <a:cs typeface="Times New Roman" pitchFamily="18" charset="0"/>
                <a:sym typeface="Mathematica1"/>
              </a:rPr>
              <a:t>האם קיים אלגוריתם בזמן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Mathematica1"/>
              </a:rPr>
              <a:t>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Mathematica1"/>
              </a:rPr>
              <a:t>2</a:t>
            </a:r>
            <a:r>
              <a:rPr lang="he-IL" sz="2400" dirty="0">
                <a:latin typeface="Times New Roman" pitchFamily="18" charset="0"/>
                <a:cs typeface="Times New Roman" pitchFamily="18" charset="0"/>
                <a:sym typeface="Mathematica1"/>
              </a:rPr>
              <a:t>?</a:t>
            </a:r>
          </a:p>
          <a:p>
            <a:pPr lvl="1" algn="r" rtl="1"/>
            <a:endParaRPr lang="he-IL" sz="2400" baseline="30000" dirty="0">
              <a:latin typeface="Times New Roman" pitchFamily="18" charset="0"/>
              <a:cs typeface="Times New Roman" pitchFamily="18" charset="0"/>
              <a:sym typeface="Mathematica1"/>
            </a:endParaRPr>
          </a:p>
          <a:p>
            <a:pPr lvl="1" algn="r" rtl="1"/>
            <a:endParaRPr lang="he-IL" sz="2400" baseline="30000" dirty="0">
              <a:latin typeface="Times New Roman" pitchFamily="18" charset="0"/>
              <a:cs typeface="Times New Roman" pitchFamily="18" charset="0"/>
              <a:sym typeface="Mathematica1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9062492-5785-4A04-8C2D-27B2391A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סיכום ביניים- הפרד ומשול- משפר יעילות?</a:t>
            </a:r>
            <a:endParaRPr lang="en-US" sz="4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34" y="1565285"/>
            <a:ext cx="82153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>
              <a:buFont typeface="Arial" pitchFamily="34" charset="0"/>
              <a:buChar char="•"/>
            </a:pP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תת </a:t>
            </a:r>
            <a:r>
              <a:rPr lang="he-IL" sz="2400" dirty="0" err="1">
                <a:latin typeface="Times New Roman" pitchFamily="18" charset="0"/>
                <a:cs typeface="Times New Roman" pitchFamily="18" charset="0"/>
              </a:rPr>
              <a:t>הוקטור</a:t>
            </a: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err="1">
                <a:latin typeface="Times New Roman" pitchFamily="18" charset="0"/>
                <a:cs typeface="Times New Roman" pitchFamily="18" charset="0"/>
              </a:rPr>
              <a:t>המקסימלי</a:t>
            </a:r>
            <a:endParaRPr lang="he-IL" sz="2400" dirty="0">
              <a:latin typeface="Times New Roman" pitchFamily="18" charset="0"/>
              <a:cs typeface="Times New Roman" pitchFamily="18" charset="0"/>
            </a:endParaRP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מספר </a:t>
            </a:r>
            <a:r>
              <a:rPr lang="he-IL" sz="2400" dirty="0" err="1">
                <a:latin typeface="Times New Roman" pitchFamily="18" charset="0"/>
                <a:cs typeface="Times New Roman" pitchFamily="18" charset="0"/>
              </a:rPr>
              <a:t>פיבונצ'י</a:t>
            </a: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 ה-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-י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מגדלי הנוי</a:t>
            </a:r>
          </a:p>
          <a:p>
            <a:pPr lvl="1" algn="r" rtl="1">
              <a:buFont typeface="Arial" pitchFamily="34" charset="0"/>
              <a:buChar char="•"/>
            </a:pPr>
            <a:endParaRPr lang="he-IL" sz="2400" dirty="0">
              <a:latin typeface="Times New Roman" pitchFamily="18" charset="0"/>
              <a:cs typeface="Times New Roman" pitchFamily="18" charset="0"/>
            </a:endParaRP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מינימום ומקסימום</a:t>
            </a:r>
          </a:p>
          <a:p>
            <a:pPr lvl="1" algn="r" rtl="1">
              <a:buFont typeface="Arial" pitchFamily="34" charset="0"/>
              <a:buChar char="•"/>
            </a:pPr>
            <a:endParaRPr lang="he-IL" sz="2400" dirty="0">
              <a:latin typeface="Times New Roman" pitchFamily="18" charset="0"/>
              <a:cs typeface="Times New Roman" pitchFamily="18" charset="0"/>
            </a:endParaRP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הכפלת מספרים בינאריים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הכפלת מטריצות</a:t>
            </a:r>
            <a:endParaRPr lang="he-IL" sz="2400" dirty="0">
              <a:latin typeface="Times New Roman" pitchFamily="18" charset="0"/>
              <a:cs typeface="Times New Roman" pitchFamily="18" charset="0"/>
              <a:sym typeface="Mathematica1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22C2DE9-3AA0-4FE7-89DB-C17780C9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מציאת האיבר ה-</a:t>
            </a:r>
            <a:r>
              <a:rPr lang="en-US" sz="4400" dirty="0" err="1"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r>
              <a:rPr lang="he-IL" sz="4400" dirty="0">
                <a:latin typeface="+mj-lt"/>
                <a:ea typeface="+mj-ea"/>
                <a:cs typeface="+mj-cs"/>
              </a:rPr>
              <a:t> (בעיית הבחירה)</a:t>
            </a:r>
            <a:endParaRPr lang="en-US" sz="4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3265" y="1903389"/>
            <a:ext cx="7540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>
                <a:latin typeface="+mj-lt"/>
                <a:cs typeface="+mj-cs"/>
              </a:rPr>
              <a:t>בעיה נוספת, שהפתרון שלה ניתן באמצעות אלגוריתם רקורסיבי...</a:t>
            </a:r>
            <a:endParaRPr lang="en-US" sz="2800" dirty="0">
              <a:latin typeface="+mj-lt"/>
              <a:cs typeface="+mj-cs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9DAB02B-2A76-436E-88E5-8F692BF2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ערך המיקום</a:t>
            </a:r>
            <a:endParaRPr lang="en-US" sz="4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282" y="1922463"/>
            <a:ext cx="8643997" cy="919401"/>
          </a:xfrm>
          <a:prstGeom prst="roundRect">
            <a:avLst/>
          </a:prstGeom>
          <a:noFill/>
          <a:ln w="28575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>
                <a:latin typeface="+mj-lt"/>
                <a:cs typeface="+mj-cs"/>
              </a:rPr>
              <a:t>נתונה קבוצה בת </a:t>
            </a:r>
            <a:r>
              <a:rPr lang="en-US" sz="2400" dirty="0">
                <a:latin typeface="+mj-lt"/>
                <a:cs typeface="+mj-cs"/>
              </a:rPr>
              <a:t>n</a:t>
            </a:r>
            <a:r>
              <a:rPr lang="he-IL" sz="2400" dirty="0">
                <a:latin typeface="+mj-lt"/>
                <a:cs typeface="+mj-cs"/>
              </a:rPr>
              <a:t> איברים.</a:t>
            </a:r>
          </a:p>
          <a:p>
            <a:pPr algn="r" rtl="1"/>
            <a:r>
              <a:rPr lang="he-IL" sz="2400" b="1" dirty="0">
                <a:solidFill>
                  <a:srgbClr val="008000"/>
                </a:solidFill>
                <a:latin typeface="+mj-lt"/>
                <a:cs typeface="+mj-cs"/>
              </a:rPr>
              <a:t>ערך המיקום </a:t>
            </a:r>
            <a:r>
              <a:rPr lang="he-IL" sz="2400" dirty="0">
                <a:latin typeface="+mj-lt"/>
                <a:cs typeface="+mj-cs"/>
              </a:rPr>
              <a:t>(</a:t>
            </a:r>
            <a:r>
              <a:rPr lang="en-US" sz="2400" dirty="0">
                <a:latin typeface="+mj-lt"/>
                <a:cs typeface="+mj-cs"/>
              </a:rPr>
              <a:t>order statistic</a:t>
            </a:r>
            <a:r>
              <a:rPr lang="he-IL" sz="2400" dirty="0">
                <a:latin typeface="+mj-lt"/>
                <a:cs typeface="+mj-cs"/>
              </a:rPr>
              <a:t>) ה-</a:t>
            </a:r>
            <a:r>
              <a:rPr lang="en-US" sz="2400" dirty="0" err="1">
                <a:latin typeface="+mj-lt"/>
                <a:cs typeface="+mj-cs"/>
              </a:rPr>
              <a:t>i</a:t>
            </a:r>
            <a:r>
              <a:rPr lang="he-IL" sz="2400" dirty="0">
                <a:latin typeface="+mj-lt"/>
                <a:cs typeface="+mj-cs"/>
              </a:rPr>
              <a:t> של הקבוצה, הוא האיבר ה-</a:t>
            </a:r>
            <a:r>
              <a:rPr lang="en-US" sz="2400" dirty="0" err="1">
                <a:latin typeface="+mj-lt"/>
                <a:cs typeface="+mj-cs"/>
              </a:rPr>
              <a:t>i</a:t>
            </a:r>
            <a:r>
              <a:rPr lang="he-IL" sz="2400" dirty="0">
                <a:latin typeface="+mj-lt"/>
                <a:cs typeface="+mj-cs"/>
              </a:rPr>
              <a:t> הקטן ביותר בה.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3265" y="3643314"/>
            <a:ext cx="56595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>
                <a:latin typeface="+mj-lt"/>
                <a:cs typeface="+mj-cs"/>
              </a:rPr>
              <a:t>מקרים מיוחדים:</a:t>
            </a:r>
          </a:p>
          <a:p>
            <a:pPr algn="r" rtl="1"/>
            <a:endParaRPr lang="he-IL" sz="2000" dirty="0">
              <a:latin typeface="+mj-lt"/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000" b="1" dirty="0">
                <a:latin typeface="+mj-lt"/>
                <a:cs typeface="+mj-cs"/>
              </a:rPr>
              <a:t>מינימום</a:t>
            </a:r>
            <a:r>
              <a:rPr lang="he-IL" sz="2000" dirty="0">
                <a:latin typeface="+mj-lt"/>
                <a:cs typeface="+mj-cs"/>
              </a:rPr>
              <a:t>: </a:t>
            </a:r>
            <a:r>
              <a:rPr lang="en-US" sz="2000" dirty="0" err="1">
                <a:latin typeface="+mj-lt"/>
                <a:cs typeface="+mj-cs"/>
              </a:rPr>
              <a:t>i</a:t>
            </a:r>
            <a:r>
              <a:rPr lang="en-US" sz="2000" dirty="0">
                <a:latin typeface="+mj-lt"/>
                <a:cs typeface="+mj-cs"/>
              </a:rPr>
              <a:t>=1</a:t>
            </a:r>
            <a:endParaRPr lang="he-IL" sz="2000" dirty="0">
              <a:latin typeface="+mj-lt"/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endParaRPr lang="he-IL" sz="2000" dirty="0">
              <a:latin typeface="+mj-lt"/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000" b="1" dirty="0">
                <a:latin typeface="+mj-lt"/>
                <a:cs typeface="+mj-cs"/>
              </a:rPr>
              <a:t>מקסימום</a:t>
            </a:r>
            <a:r>
              <a:rPr lang="he-IL" sz="2000" dirty="0">
                <a:latin typeface="+mj-lt"/>
                <a:cs typeface="+mj-cs"/>
              </a:rPr>
              <a:t>: </a:t>
            </a:r>
            <a:r>
              <a:rPr lang="en-US" sz="2000" dirty="0" err="1">
                <a:latin typeface="+mj-lt"/>
                <a:cs typeface="+mj-cs"/>
              </a:rPr>
              <a:t>i</a:t>
            </a:r>
            <a:r>
              <a:rPr lang="en-US" sz="2000" dirty="0">
                <a:latin typeface="+mj-lt"/>
                <a:cs typeface="+mj-cs"/>
              </a:rPr>
              <a:t>=n</a:t>
            </a:r>
            <a:endParaRPr lang="he-IL" sz="2000" dirty="0">
              <a:latin typeface="+mj-lt"/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endParaRPr lang="he-IL" sz="2000" dirty="0">
              <a:latin typeface="+mj-lt"/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000" b="1" dirty="0">
                <a:latin typeface="+mj-lt"/>
                <a:cs typeface="+mj-cs"/>
              </a:rPr>
              <a:t>חציון</a:t>
            </a:r>
            <a:r>
              <a:rPr lang="he-IL" sz="2000" dirty="0">
                <a:latin typeface="+mj-lt"/>
                <a:cs typeface="+mj-cs"/>
              </a:rPr>
              <a:t>: </a:t>
            </a:r>
            <a:r>
              <a:rPr lang="en-US" sz="2000" dirty="0" err="1">
                <a:latin typeface="+mj-lt"/>
                <a:cs typeface="+mj-cs"/>
              </a:rPr>
              <a:t>i</a:t>
            </a:r>
            <a:r>
              <a:rPr lang="en-US" sz="2000" dirty="0">
                <a:latin typeface="+mj-lt"/>
                <a:cs typeface="+mj-cs"/>
              </a:rPr>
              <a:t>=(n+1)/2</a:t>
            </a:r>
            <a:r>
              <a:rPr lang="he-IL" sz="2000" dirty="0">
                <a:latin typeface="+mj-lt"/>
                <a:cs typeface="+mj-cs"/>
              </a:rPr>
              <a:t> </a:t>
            </a:r>
            <a:r>
              <a:rPr lang="he-IL" sz="1600" dirty="0">
                <a:latin typeface="+mj-lt"/>
                <a:cs typeface="+mj-cs"/>
              </a:rPr>
              <a:t>(יש להבחין בין </a:t>
            </a:r>
            <a:r>
              <a:rPr lang="en-US" sz="1600" dirty="0">
                <a:latin typeface="+mj-lt"/>
                <a:cs typeface="+mj-cs"/>
              </a:rPr>
              <a:t>n</a:t>
            </a:r>
            <a:r>
              <a:rPr lang="he-IL" sz="1600" dirty="0">
                <a:latin typeface="+mj-lt"/>
                <a:cs typeface="+mj-cs"/>
              </a:rPr>
              <a:t> זוגי לבין </a:t>
            </a:r>
            <a:r>
              <a:rPr lang="en-US" sz="1600" dirty="0">
                <a:latin typeface="+mj-lt"/>
                <a:cs typeface="+mj-cs"/>
              </a:rPr>
              <a:t>n</a:t>
            </a:r>
            <a:r>
              <a:rPr lang="he-IL" sz="1600" dirty="0">
                <a:latin typeface="+mj-lt"/>
                <a:cs typeface="+mj-cs"/>
              </a:rPr>
              <a:t> אי זוגי...)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2A634CA-1A1E-4C3F-BE57-6AE74F6E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 txBox="1">
            <a:spLocks/>
          </p:cNvSpPr>
          <p:nvPr/>
        </p:nvSpPr>
        <p:spPr bwMode="auto">
          <a:xfrm>
            <a:off x="1701829" y="285728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הבעיה: בחירת ערך המיקום ה-</a:t>
            </a:r>
            <a:r>
              <a:rPr lang="en-US" sz="4400" dirty="0" err="1">
                <a:latin typeface="+mj-lt"/>
                <a:ea typeface="+mj-ea"/>
                <a:cs typeface="+mj-cs"/>
              </a:rPr>
              <a:t>i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כותרת 1"/>
          <p:cNvSpPr txBox="1">
            <a:spLocks/>
          </p:cNvSpPr>
          <p:nvPr/>
        </p:nvSpPr>
        <p:spPr bwMode="auto">
          <a:xfrm>
            <a:off x="671472" y="4648216"/>
            <a:ext cx="597223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(ההנחה</a:t>
            </a:r>
            <a:r>
              <a:rPr kumimoji="0" lang="he-IL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שמדובר באיברים שונים זה מזה, היא רק לצורך נוחות. אפשר בקלות להכליל למקרה שישנם איברים שווים ביניהם.)</a:t>
            </a:r>
            <a:endParaRPr kumimoji="0" lang="en-US" sz="240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7012" y="1603350"/>
            <a:ext cx="4856230" cy="2090261"/>
          </a:xfrm>
          <a:prstGeom prst="roundRect">
            <a:avLst>
              <a:gd name="adj" fmla="val 6336"/>
            </a:avLst>
          </a:prstGeom>
          <a:noFill/>
          <a:ln w="28575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b="1" dirty="0"/>
              <a:t>קלט</a:t>
            </a:r>
            <a:r>
              <a:rPr lang="he-IL" dirty="0"/>
              <a:t>: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קבוצה </a:t>
            </a:r>
            <a:r>
              <a:rPr lang="en-US" dirty="0"/>
              <a:t>A</a:t>
            </a:r>
            <a:r>
              <a:rPr lang="he-IL" dirty="0"/>
              <a:t> של </a:t>
            </a:r>
            <a:r>
              <a:rPr lang="en-US" dirty="0"/>
              <a:t>n</a:t>
            </a:r>
            <a:r>
              <a:rPr lang="he-IL" dirty="0"/>
              <a:t> מספרים (שונים)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מספר </a:t>
            </a:r>
            <a:r>
              <a:rPr lang="en-US" dirty="0" err="1"/>
              <a:t>i</a:t>
            </a:r>
            <a:r>
              <a:rPr lang="he-IL" dirty="0"/>
              <a:t> המקיים </a:t>
            </a:r>
            <a:r>
              <a:rPr lang="en-US" dirty="0"/>
              <a:t>1≤i≤n</a:t>
            </a:r>
            <a:r>
              <a:rPr lang="he-IL" dirty="0"/>
              <a:t>.</a:t>
            </a:r>
            <a:endParaRPr lang="en-US" dirty="0"/>
          </a:p>
          <a:p>
            <a:pPr algn="r" rtl="1">
              <a:buFont typeface="Arial" pitchFamily="34" charset="0"/>
              <a:buChar char="•"/>
            </a:pPr>
            <a:endParaRPr lang="en-US" dirty="0"/>
          </a:p>
          <a:p>
            <a:pPr algn="r" rtl="1"/>
            <a:r>
              <a:rPr lang="he-IL" b="1" dirty="0"/>
              <a:t>פלט: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האיבר </a:t>
            </a:r>
            <a:r>
              <a:rPr lang="en-US" dirty="0" err="1"/>
              <a:t>x</a:t>
            </a:r>
            <a:r>
              <a:rPr lang="en-US" dirty="0" err="1">
                <a:sym typeface="Mathematica1"/>
              </a:rPr>
              <a:t></a:t>
            </a:r>
            <a:r>
              <a:rPr lang="en-US" dirty="0" err="1"/>
              <a:t>A</a:t>
            </a:r>
            <a:r>
              <a:rPr lang="he-IL" dirty="0"/>
              <a:t>, הגדול בדיוק מ </a:t>
            </a:r>
            <a:r>
              <a:rPr lang="en-US" dirty="0"/>
              <a:t>i-1</a:t>
            </a:r>
            <a:r>
              <a:rPr lang="he-IL" dirty="0"/>
              <a:t> איברים אחרים ב</a:t>
            </a:r>
            <a:r>
              <a:rPr lang="en-US" dirty="0"/>
              <a:t>A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</p:txBody>
      </p:sp>
      <p:sp>
        <p:nvSpPr>
          <p:cNvPr id="12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656AEFD-9A5A-47D9-93BD-001846DB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 bwMode="auto">
          <a:xfrm>
            <a:off x="1285852" y="571480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פתרון אפשרי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3986" y="1530324"/>
            <a:ext cx="6535827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את בעיית הבחירה ניתן לפתור כך:</a:t>
            </a:r>
          </a:p>
          <a:p>
            <a:pPr algn="r" rtl="1"/>
            <a:r>
              <a:rPr lang="he-IL" dirty="0"/>
              <a:t>נמיין את המספרים, ואז פשוט נבחר את האיבר ה-</a:t>
            </a:r>
            <a:r>
              <a:rPr lang="en-US" dirty="0" err="1"/>
              <a:t>i</a:t>
            </a:r>
            <a:r>
              <a:rPr lang="he-IL" dirty="0"/>
              <a:t> במערך הפלט.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פתרון זה </a:t>
            </a:r>
            <a:r>
              <a:rPr lang="he-IL" dirty="0" err="1"/>
              <a:t>יקח</a:t>
            </a:r>
            <a:r>
              <a:rPr lang="he-IL" dirty="0"/>
              <a:t> </a:t>
            </a: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</a:t>
            </a:r>
            <a:r>
              <a:rPr lang="he-IL" dirty="0"/>
              <a:t>, שכן ניתן למיין בזמן זה.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3265" y="3429000"/>
            <a:ext cx="5623001" cy="203132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פתרון זה בעצם נותן את התשובה לבעיית הבחירה עבור כל </a:t>
            </a:r>
            <a:r>
              <a:rPr lang="en-US" dirty="0" err="1"/>
              <a:t>i</a:t>
            </a:r>
            <a:r>
              <a:rPr lang="he-IL" dirty="0"/>
              <a:t>, בבת אחת, שזה הרבה יותר ממה שאנחנו רוצים.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אולי, אם נתמקד רק במה שאנחנו רוצים- בחירת האיבר ה-</a:t>
            </a:r>
            <a:r>
              <a:rPr lang="en-US" dirty="0" err="1"/>
              <a:t>i</a:t>
            </a:r>
            <a:r>
              <a:rPr lang="he-IL" dirty="0"/>
              <a:t> עבור </a:t>
            </a:r>
            <a:r>
              <a:rPr lang="en-US" dirty="0" err="1"/>
              <a:t>i</a:t>
            </a:r>
            <a:r>
              <a:rPr lang="he-IL" dirty="0"/>
              <a:t> נתון </a:t>
            </a:r>
            <a:r>
              <a:rPr lang="he-IL" dirty="0" err="1"/>
              <a:t>מסויים</a:t>
            </a:r>
            <a:r>
              <a:rPr lang="he-IL" dirty="0"/>
              <a:t>- נוכל לפתור את הבעיה בצורה יותר יעילה?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נראה שאכן כן.</a:t>
            </a:r>
          </a:p>
        </p:txBody>
      </p:sp>
      <p:sp>
        <p:nvSpPr>
          <p:cNvPr id="14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0DA73CD-1DB1-4441-BD5A-A81EBC1C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 bwMode="auto">
          <a:xfrm>
            <a:off x="1285852" y="571480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מציאת</a:t>
            </a:r>
            <a:r>
              <a:rPr kumimoji="0" lang="he-IL" sz="36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he-IL" sz="4400" dirty="0">
                <a:latin typeface="+mj-lt"/>
                <a:ea typeface="+mj-ea"/>
                <a:cs typeface="+mj-cs"/>
              </a:rPr>
              <a:t>מינימום בזמן ליניארי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כותרת 1"/>
          <p:cNvSpPr txBox="1">
            <a:spLocks/>
          </p:cNvSpPr>
          <p:nvPr/>
        </p:nvSpPr>
        <p:spPr bwMode="auto">
          <a:xfrm>
            <a:off x="1139779" y="1530324"/>
            <a:ext cx="7156548" cy="8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2000" kern="0" dirty="0">
                <a:latin typeface="+mj-lt"/>
                <a:ea typeface="+mj-ea"/>
                <a:cs typeface="+mj-cs"/>
              </a:rPr>
              <a:t>למשל, </a:t>
            </a:r>
            <a:r>
              <a:rPr kumimoji="0" lang="he-IL" sz="20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מציאת האיבר הראשון- המינימום- יכולה להיעשות בזמן ליניארי, </a:t>
            </a:r>
            <a:r>
              <a:rPr kumimoji="0" lang="el-GR" sz="20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Θ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(n)</a:t>
            </a:r>
            <a:r>
              <a:rPr lang="he-IL" sz="2000" kern="0" dirty="0">
                <a:latin typeface="+mj-lt"/>
                <a:ea typeface="+mj-ea"/>
                <a:cs typeface="+mj-cs"/>
              </a:rPr>
              <a:t>:</a:t>
            </a:r>
            <a:endParaRPr kumimoji="0" lang="en-US" sz="200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כותרת 1"/>
          <p:cNvSpPr txBox="1">
            <a:spLocks/>
          </p:cNvSpPr>
          <p:nvPr/>
        </p:nvSpPr>
        <p:spPr bwMode="auto">
          <a:xfrm>
            <a:off x="285720" y="4451364"/>
            <a:ext cx="6221469" cy="160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0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באופן דומה, ניתן למצוא בזמן ליניארי את האיבר האחרון- המקסימום.</a:t>
            </a: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he-IL" sz="2000" kern="0" dirty="0">
              <a:latin typeface="Arial" pitchFamily="34" charset="0"/>
              <a:ea typeface="+mj-ea"/>
              <a:cs typeface="+mj-cs"/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0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נראה איך למצוא </a:t>
            </a:r>
            <a:r>
              <a:rPr kumimoji="0" lang="he-IL" sz="20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כל</a:t>
            </a:r>
            <a:r>
              <a:rPr kumimoji="0" lang="he-IL" sz="20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ערך מיקום בזמן ליניארי.</a:t>
            </a:r>
            <a:endParaRPr kumimoji="0" lang="en-US" sz="200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9317" y="2370123"/>
            <a:ext cx="5294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minimum(A)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n=length(A)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min=A[1]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 to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if min&gt;A[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min=A[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return min</a:t>
            </a:r>
          </a:p>
        </p:txBody>
      </p:sp>
      <p:sp>
        <p:nvSpPr>
          <p:cNvPr id="14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2F367EE-5221-414E-A423-9552841B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DB35-762D-44DE-88D0-65B1CED3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err="1"/>
              <a:t>תוכנית</a:t>
            </a:r>
            <a:r>
              <a:rPr lang="he-IL" dirty="0"/>
              <a:t> הקורס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4845-5CA3-4963-9FBD-34D440885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/>
              <a:t>שיטות אלגוריתמיות מרכזיות</a:t>
            </a:r>
          </a:p>
          <a:p>
            <a:pPr lvl="1" algn="r" rtl="1"/>
            <a:r>
              <a:rPr lang="he-IL" sz="2400" dirty="0"/>
              <a:t>רקורסיה – "הפרד ומשול" (</a:t>
            </a:r>
            <a:r>
              <a:rPr lang="en-US" sz="2400" dirty="0"/>
              <a:t>DIVIDE AND CONQUER</a:t>
            </a:r>
            <a:r>
              <a:rPr lang="he-IL" sz="2400" dirty="0"/>
              <a:t>)</a:t>
            </a:r>
          </a:p>
          <a:p>
            <a:pPr lvl="1" algn="r" rtl="1"/>
            <a:r>
              <a:rPr lang="he-IL" sz="2400" dirty="0"/>
              <a:t>אלגוריתמים חמדניים (</a:t>
            </a:r>
            <a:r>
              <a:rPr lang="en-US" sz="2400" dirty="0"/>
              <a:t>GREEDY</a:t>
            </a:r>
            <a:r>
              <a:rPr lang="he-IL" sz="2400" dirty="0"/>
              <a:t>)</a:t>
            </a:r>
          </a:p>
          <a:p>
            <a:pPr lvl="1" algn="r" rtl="1"/>
            <a:r>
              <a:rPr lang="he-IL" sz="2400" dirty="0"/>
              <a:t>אלגוריתמים של תכנות דינמי (</a:t>
            </a:r>
            <a:r>
              <a:rPr lang="en-US" sz="2400" dirty="0"/>
              <a:t>DYNAMIC PROGRAMING</a:t>
            </a:r>
            <a:r>
              <a:rPr lang="he-IL" sz="2400" dirty="0"/>
              <a:t>)</a:t>
            </a:r>
          </a:p>
          <a:p>
            <a:pPr algn="r" rtl="1"/>
            <a:r>
              <a:rPr lang="he-IL" sz="2800" dirty="0"/>
              <a:t>תורת הגרפים</a:t>
            </a:r>
            <a:endParaRPr lang="he-IL" sz="2400" dirty="0"/>
          </a:p>
          <a:p>
            <a:pPr algn="r" rtl="1"/>
            <a:r>
              <a:rPr lang="en-US" sz="2800" dirty="0"/>
              <a:t>FFT</a:t>
            </a:r>
            <a:r>
              <a:rPr lang="he-IL" sz="2800" dirty="0"/>
              <a:t> – התמרת פורייה מהירה (</a:t>
            </a:r>
            <a:r>
              <a:rPr lang="en-US" sz="2800" dirty="0"/>
              <a:t>FAST FOURIER TRANSFORM</a:t>
            </a:r>
            <a:r>
              <a:rPr lang="he-IL" sz="2800" dirty="0"/>
              <a:t>)</a:t>
            </a:r>
          </a:p>
          <a:p>
            <a:pPr algn="r" rtl="1"/>
            <a:endParaRPr lang="he-IL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D8D2F-DE28-42C3-8E30-390E4614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22E8BD7-49B8-4442-9D89-1AAA99E0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38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כותרת 1"/>
          <p:cNvSpPr txBox="1">
            <a:spLocks/>
          </p:cNvSpPr>
          <p:nvPr/>
        </p:nvSpPr>
        <p:spPr bwMode="auto">
          <a:xfrm>
            <a:off x="1285852" y="571480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אלגוריתם לפתרון הבעיה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כותרת 1"/>
          <p:cNvSpPr txBox="1">
            <a:spLocks/>
          </p:cNvSpPr>
          <p:nvPr/>
        </p:nvSpPr>
        <p:spPr bwMode="auto">
          <a:xfrm>
            <a:off x="1030239" y="1530324"/>
            <a:ext cx="7266088" cy="211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0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האלגוריתם מתבסס על הרעיון העומד</a:t>
            </a:r>
            <a:r>
              <a:rPr kumimoji="0" lang="he-IL" sz="200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בבסיס האלגוריתם למיון מהיר</a:t>
            </a:r>
            <a:r>
              <a:rPr kumimoji="0" lang="he-IL" sz="20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:</a:t>
            </a:r>
            <a:endParaRPr lang="he-IL" sz="2000" kern="0" dirty="0">
              <a:latin typeface="Arial" pitchFamily="34" charset="0"/>
              <a:ea typeface="+mj-ea"/>
              <a:cs typeface="+mj-cs"/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200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he-IL" sz="2000" kern="0" dirty="0">
                <a:latin typeface="Arial" pitchFamily="34" charset="0"/>
                <a:ea typeface="+mj-ea"/>
                <a:cs typeface="+mj-cs"/>
              </a:rPr>
              <a:t>בוחרים איבר </a:t>
            </a:r>
            <a:r>
              <a:rPr lang="he-IL" dirty="0">
                <a:cs typeface="+mj-cs"/>
              </a:rPr>
              <a:t>ציר (</a:t>
            </a:r>
            <a:r>
              <a:rPr lang="en-US" dirty="0">
                <a:cs typeface="+mj-cs"/>
              </a:rPr>
              <a:t>pivot</a:t>
            </a:r>
            <a:r>
              <a:rPr lang="he-IL" dirty="0">
                <a:cs typeface="+mj-cs"/>
              </a:rPr>
              <a:t>), </a:t>
            </a:r>
            <a:r>
              <a:rPr lang="he-IL" sz="2000" kern="0" dirty="0">
                <a:latin typeface="Arial" pitchFamily="34" charset="0"/>
                <a:ea typeface="+mj-ea"/>
                <a:cs typeface="+mj-cs"/>
              </a:rPr>
              <a:t>ומסדרים סביבו את איברי המערך- הקטנים ממנו בצד אחד, והגדולים בצד השני.</a:t>
            </a: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he-IL" sz="20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מחשבים</a:t>
            </a:r>
            <a:r>
              <a:rPr kumimoji="0" lang="he-IL" sz="200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באיזה משני החלקים נמצא האיבר אותו אנו מחפשים, וממשיכים בצורה רקורסיבית באותו חלק.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6291" y="3976695"/>
            <a:ext cx="5330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cs typeface="+mj-cs"/>
              </a:rPr>
              <a:t>בניגוד ל-</a:t>
            </a:r>
            <a:r>
              <a:rPr lang="en-US" dirty="0" err="1">
                <a:cs typeface="+mj-cs"/>
              </a:rPr>
              <a:t>QuickSort</a:t>
            </a:r>
            <a:r>
              <a:rPr lang="he-IL" dirty="0">
                <a:cs typeface="+mj-cs"/>
              </a:rPr>
              <a:t>, שבו הרקורסיה מתבצעת על שני חלקי המערך, כאן הרקורסיה מתבצעת על חלק אחד של המערך, ולכן ניתן לצפות שזמן הריצה יהיה קטן יותר.</a:t>
            </a:r>
            <a:endParaRPr lang="en-US" dirty="0">
              <a:cs typeface="+mj-cs"/>
            </a:endParaRPr>
          </a:p>
        </p:txBody>
      </p:sp>
      <p:sp>
        <p:nvSpPr>
          <p:cNvPr id="10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72DC848-A6D1-459F-B4A7-57DC2CC5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0238" y="1639863"/>
            <a:ext cx="74121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איזה איבר נבחר בתור איבר ציר?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נראה קודם אלגוריתם הבוחר בצורה </a:t>
            </a:r>
            <a:r>
              <a:rPr lang="he-IL" b="1" dirty="0"/>
              <a:t>אקראית</a:t>
            </a:r>
            <a:r>
              <a:rPr lang="he-IL" dirty="0"/>
              <a:t>: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נראה דוגמא להרצה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נראה את הקוד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ננתח את זמן הריצה</a:t>
            </a:r>
          </a:p>
          <a:p>
            <a:pPr algn="r" rtl="1">
              <a:buFont typeface="Arial" pitchFamily="34" charset="0"/>
              <a:buChar char="•"/>
            </a:pPr>
            <a:endParaRPr lang="he-IL" dirty="0"/>
          </a:p>
          <a:p>
            <a:pPr lvl="5" algn="r" rtl="1"/>
            <a:r>
              <a:rPr lang="he-IL" dirty="0"/>
              <a:t>אחר כך נראה אלגוריתם הבוחר בצורה </a:t>
            </a:r>
            <a:r>
              <a:rPr lang="he-IL" b="1" dirty="0"/>
              <a:t>חכמה</a:t>
            </a:r>
            <a:r>
              <a:rPr lang="he-IL" dirty="0"/>
              <a:t>:</a:t>
            </a:r>
          </a:p>
          <a:p>
            <a:pPr lvl="5" algn="r" rtl="1">
              <a:buFont typeface="Arial" pitchFamily="34" charset="0"/>
              <a:buChar char="•"/>
            </a:pPr>
            <a:r>
              <a:rPr lang="he-IL" dirty="0"/>
              <a:t>נראה דוגמא להרצה</a:t>
            </a:r>
          </a:p>
          <a:p>
            <a:pPr lvl="5" algn="r" rtl="1">
              <a:buFont typeface="Arial" pitchFamily="34" charset="0"/>
              <a:buChar char="•"/>
            </a:pPr>
            <a:r>
              <a:rPr lang="he-IL" dirty="0"/>
              <a:t>נראה את הקוד</a:t>
            </a:r>
          </a:p>
          <a:p>
            <a:pPr lvl="5" algn="r" rtl="1">
              <a:buFont typeface="Arial" pitchFamily="34" charset="0"/>
              <a:buChar char="•"/>
            </a:pPr>
            <a:r>
              <a:rPr lang="he-IL" dirty="0"/>
              <a:t>ננתח את זמן הריצה (ונשווה לבחירה האקראית)</a:t>
            </a:r>
            <a:endParaRPr lang="en-US" dirty="0"/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1285852" y="571480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איבר הציר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F30E215-274C-49B1-B8D2-F8539C1D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94045" y="1201707"/>
            <a:ext cx="4965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הבעיה:</a:t>
            </a:r>
            <a:endParaRPr lang="en-US" sz="1600" dirty="0"/>
          </a:p>
          <a:p>
            <a:pPr algn="r" rtl="1"/>
            <a:r>
              <a:rPr lang="he-IL" sz="1600" dirty="0"/>
              <a:t>מצא את האיבר ה</a:t>
            </a:r>
            <a:r>
              <a:rPr lang="he-IL" sz="1600" b="1" dirty="0"/>
              <a:t>רביעי</a:t>
            </a:r>
            <a:r>
              <a:rPr lang="he-IL" sz="1600" dirty="0"/>
              <a:t> בגודלו במערך:</a:t>
            </a:r>
          </a:p>
          <a:p>
            <a:pPr algn="r" rtl="1"/>
            <a:endParaRPr lang="he-IL" sz="1600" dirty="0"/>
          </a:p>
          <a:p>
            <a:pPr algn="r" rtl="1"/>
            <a:r>
              <a:rPr lang="he-IL" sz="1600" dirty="0"/>
              <a:t>בחירה אקראית של איבר ציר </a:t>
            </a:r>
            <a:r>
              <a:rPr lang="en-US" sz="1600" dirty="0"/>
              <a:t>pivot=3</a:t>
            </a:r>
            <a:r>
              <a:rPr lang="he-IL" sz="1600" dirty="0"/>
              <a:t>:</a:t>
            </a:r>
          </a:p>
          <a:p>
            <a:pPr algn="r" rtl="1"/>
            <a:endParaRPr lang="en-US" sz="1600" dirty="0"/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1285830" y="471447"/>
            <a:ext cx="7085013" cy="83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בחירה אקראית- דוגמא להרצה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graphicFrame>
        <p:nvGraphicFramePr>
          <p:cNvPr id="12" name="טבלה 11"/>
          <p:cNvGraphicFramePr>
            <a:graphicFrameLocks noGrp="1"/>
          </p:cNvGraphicFramePr>
          <p:nvPr/>
        </p:nvGraphicFramePr>
        <p:xfrm>
          <a:off x="1030239" y="1457298"/>
          <a:ext cx="3468738" cy="32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8617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577934" y="2589201"/>
            <a:ext cx="52213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הבעיה המוקטנת:</a:t>
            </a:r>
          </a:p>
          <a:p>
            <a:pPr algn="r" rtl="1"/>
            <a:r>
              <a:rPr lang="he-IL" sz="1600" dirty="0"/>
              <a:t>מצא את המספר ה</a:t>
            </a:r>
            <a:r>
              <a:rPr lang="he-IL" sz="1600" b="1" dirty="0"/>
              <a:t>שני</a:t>
            </a:r>
            <a:r>
              <a:rPr lang="he-IL" sz="1600" dirty="0"/>
              <a:t> בגודלו במערך:</a:t>
            </a:r>
          </a:p>
          <a:p>
            <a:pPr algn="r" rtl="1"/>
            <a:endParaRPr lang="en-US" sz="1600" dirty="0"/>
          </a:p>
          <a:p>
            <a:pPr algn="r" rtl="1"/>
            <a:r>
              <a:rPr lang="he-IL" sz="1600" dirty="0"/>
              <a:t>בחירה אקראית של איבר ציר </a:t>
            </a:r>
            <a:r>
              <a:rPr lang="en-US" sz="1600" dirty="0"/>
              <a:t>pivot=7</a:t>
            </a:r>
            <a:r>
              <a:rPr lang="he-IL" sz="1600" dirty="0"/>
              <a:t>:</a:t>
            </a:r>
            <a:endParaRPr lang="en-US" sz="1400" dirty="0"/>
          </a:p>
        </p:txBody>
      </p:sp>
      <p:graphicFrame>
        <p:nvGraphicFramePr>
          <p:cNvPr id="15" name="טבלה 14"/>
          <p:cNvGraphicFramePr>
            <a:graphicFrameLocks noGrp="1"/>
          </p:cNvGraphicFramePr>
          <p:nvPr/>
        </p:nvGraphicFramePr>
        <p:xfrm>
          <a:off x="1030239" y="1931967"/>
          <a:ext cx="3468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2104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טבלה 16"/>
          <p:cNvGraphicFramePr>
            <a:graphicFrameLocks noGrp="1"/>
          </p:cNvGraphicFramePr>
          <p:nvPr/>
        </p:nvGraphicFramePr>
        <p:xfrm>
          <a:off x="1030239" y="3319461"/>
          <a:ext cx="251939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104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66752" y="4013208"/>
            <a:ext cx="4527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הבעיה המוקטנת:</a:t>
            </a:r>
          </a:p>
          <a:p>
            <a:pPr algn="r" rtl="1"/>
            <a:r>
              <a:rPr lang="he-IL" sz="1600" dirty="0"/>
              <a:t>מצא את המספר ה</a:t>
            </a:r>
            <a:r>
              <a:rPr lang="he-IL" sz="1600" b="1" dirty="0"/>
              <a:t>שני</a:t>
            </a:r>
            <a:r>
              <a:rPr lang="he-IL" sz="1600" dirty="0"/>
              <a:t> בגודלו במערך:</a:t>
            </a:r>
          </a:p>
          <a:p>
            <a:pPr algn="r" rtl="1"/>
            <a:endParaRPr lang="he-IL" sz="1600" dirty="0"/>
          </a:p>
          <a:p>
            <a:pPr algn="r" rtl="1"/>
            <a:r>
              <a:rPr lang="he-IL" sz="1600" dirty="0"/>
              <a:t>בחירה אקראית של איבר ציר </a:t>
            </a:r>
            <a:r>
              <a:rPr lang="en-US" sz="1600" dirty="0"/>
              <a:t>pivot=5</a:t>
            </a:r>
            <a:r>
              <a:rPr lang="he-IL" sz="1600" dirty="0"/>
              <a:t>:</a:t>
            </a:r>
            <a:endParaRPr lang="en-US" sz="1400" dirty="0"/>
          </a:p>
        </p:txBody>
      </p:sp>
      <p:graphicFrame>
        <p:nvGraphicFramePr>
          <p:cNvPr id="20" name="טבלה 19"/>
          <p:cNvGraphicFramePr>
            <a:graphicFrameLocks noGrp="1"/>
          </p:cNvGraphicFramePr>
          <p:nvPr/>
        </p:nvGraphicFramePr>
        <p:xfrm>
          <a:off x="1030239" y="4305312"/>
          <a:ext cx="98585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484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טבלה 20"/>
          <p:cNvGraphicFramePr>
            <a:graphicFrameLocks noGrp="1"/>
          </p:cNvGraphicFramePr>
          <p:nvPr/>
        </p:nvGraphicFramePr>
        <p:xfrm>
          <a:off x="1030239" y="4743468"/>
          <a:ext cx="98585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3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טבלה 21"/>
          <p:cNvGraphicFramePr>
            <a:graphicFrameLocks noGrp="1"/>
          </p:cNvGraphicFramePr>
          <p:nvPr/>
        </p:nvGraphicFramePr>
        <p:xfrm>
          <a:off x="1030239" y="2881305"/>
          <a:ext cx="251939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104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633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633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92084" y="5327676"/>
            <a:ext cx="42355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הבעיה המוקטנת:</a:t>
            </a:r>
          </a:p>
          <a:p>
            <a:pPr algn="r" rtl="1"/>
            <a:r>
              <a:rPr lang="he-IL" sz="1600" dirty="0"/>
              <a:t>מצא את המספר ה</a:t>
            </a:r>
            <a:r>
              <a:rPr lang="he-IL" sz="1600" b="1" dirty="0"/>
              <a:t>ראשון </a:t>
            </a:r>
            <a:r>
              <a:rPr lang="he-IL" sz="1600" dirty="0"/>
              <a:t>בגודלו במערך:</a:t>
            </a:r>
          </a:p>
          <a:p>
            <a:pPr algn="r" rtl="1"/>
            <a:endParaRPr lang="he-IL" sz="1600" dirty="0"/>
          </a:p>
          <a:p>
            <a:pPr algn="r" rtl="1"/>
            <a:r>
              <a:rPr lang="he-IL" sz="1600" dirty="0"/>
              <a:t>זהו בסיס הרקורסיה, והפתרון: </a:t>
            </a:r>
            <a:r>
              <a:rPr lang="he-IL" sz="2000" b="1" dirty="0"/>
              <a:t>5</a:t>
            </a:r>
            <a:endParaRPr lang="en-US" sz="2000" b="1" dirty="0"/>
          </a:p>
        </p:txBody>
      </p:sp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1030239" y="5619780"/>
          <a:ext cx="49292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484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solidFill>
                            <a:srgbClr val="6633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6633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מלבן מעוגל 25"/>
          <p:cNvSpPr/>
          <p:nvPr/>
        </p:nvSpPr>
        <p:spPr>
          <a:xfrm>
            <a:off x="993726" y="1201707"/>
            <a:ext cx="7266087" cy="131446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מלבן מעוגל 26"/>
          <p:cNvSpPr/>
          <p:nvPr/>
        </p:nvSpPr>
        <p:spPr>
          <a:xfrm>
            <a:off x="993727" y="2625714"/>
            <a:ext cx="5805566" cy="131446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מלבן מעוגל 27"/>
          <p:cNvSpPr/>
          <p:nvPr/>
        </p:nvSpPr>
        <p:spPr>
          <a:xfrm>
            <a:off x="993726" y="4013208"/>
            <a:ext cx="4710177" cy="131446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 מעוגל 28"/>
          <p:cNvSpPr/>
          <p:nvPr/>
        </p:nvSpPr>
        <p:spPr>
          <a:xfrm>
            <a:off x="993726" y="5400702"/>
            <a:ext cx="3906891" cy="949338"/>
          </a:xfrm>
          <a:prstGeom prst="roundRect">
            <a:avLst/>
          </a:prstGeom>
          <a:noFill/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קשת 36"/>
          <p:cNvSpPr/>
          <p:nvPr/>
        </p:nvSpPr>
        <p:spPr>
          <a:xfrm rot="5400000">
            <a:off x="6963601" y="2169302"/>
            <a:ext cx="985851" cy="1022364"/>
          </a:xfrm>
          <a:prstGeom prst="arc">
            <a:avLst>
              <a:gd name="adj1" fmla="val 15939553"/>
              <a:gd name="adj2" fmla="val 8389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קשת 37"/>
          <p:cNvSpPr/>
          <p:nvPr/>
        </p:nvSpPr>
        <p:spPr>
          <a:xfrm rot="5400000">
            <a:off x="5539594" y="3702848"/>
            <a:ext cx="985851" cy="1022364"/>
          </a:xfrm>
          <a:prstGeom prst="arc">
            <a:avLst>
              <a:gd name="adj1" fmla="val 15939553"/>
              <a:gd name="adj2" fmla="val 83897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קשת 38"/>
          <p:cNvSpPr/>
          <p:nvPr/>
        </p:nvSpPr>
        <p:spPr>
          <a:xfrm rot="5400000">
            <a:off x="4590256" y="5017316"/>
            <a:ext cx="985851" cy="1022364"/>
          </a:xfrm>
          <a:prstGeom prst="arc">
            <a:avLst>
              <a:gd name="adj1" fmla="val 15939553"/>
              <a:gd name="adj2" fmla="val 83897"/>
            </a:avLst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A4DD8303-F718-4B14-9731-EDE063E9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7" grpId="0" animBg="1"/>
      <p:bldP spid="38" grpId="0" animBg="1"/>
      <p:bldP spid="3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 rot="19323588">
            <a:off x="595780" y="5620456"/>
            <a:ext cx="2212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400" dirty="0"/>
              <a:t>מספר האיברים הקטנים מאיבר הציר</a:t>
            </a:r>
            <a:endParaRPr lang="en-US" sz="1400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 bwMode="auto">
          <a:xfrm>
            <a:off x="1285852" y="571480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הפסאודו</a:t>
            </a:r>
            <a:r>
              <a:rPr kumimoji="0" lang="he-IL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-</a:t>
            </a:r>
            <a:r>
              <a:rPr lang="he-IL" sz="3600" b="1" kern="0" dirty="0">
                <a:latin typeface="Arial" pitchFamily="34" charset="0"/>
                <a:ea typeface="+mj-ea"/>
                <a:cs typeface="+mj-cs"/>
              </a:rPr>
              <a:t>קוד של ה</a:t>
            </a:r>
            <a:r>
              <a:rPr kumimoji="0" lang="he-IL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אלגוריתם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1" name="כותרת 1"/>
          <p:cNvSpPr txBox="1">
            <a:spLocks/>
          </p:cNvSpPr>
          <p:nvPr/>
        </p:nvSpPr>
        <p:spPr bwMode="auto">
          <a:xfrm>
            <a:off x="1139779" y="1530324"/>
            <a:ext cx="7156548" cy="9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2000" kern="0" dirty="0">
                <a:ea typeface="+mj-ea"/>
                <a:cs typeface="+mj-cs"/>
              </a:rPr>
              <a:t>לבחירת האיבר ה-</a:t>
            </a:r>
            <a:r>
              <a:rPr lang="en-US" sz="2000" kern="0" dirty="0" err="1">
                <a:ea typeface="+mj-ea"/>
                <a:cs typeface="+mj-cs"/>
              </a:rPr>
              <a:t>i</a:t>
            </a:r>
            <a:r>
              <a:rPr lang="he-IL" sz="2000" kern="0" dirty="0">
                <a:ea typeface="+mj-ea"/>
                <a:cs typeface="+mj-cs"/>
              </a:rPr>
              <a:t>, מתוך מערך </a:t>
            </a:r>
            <a:r>
              <a:rPr lang="en-US" sz="2000" kern="0" dirty="0">
                <a:ea typeface="+mj-ea"/>
                <a:cs typeface="+mj-cs"/>
              </a:rPr>
              <a:t>A</a:t>
            </a:r>
            <a:r>
              <a:rPr lang="he-IL" sz="2000" kern="0" dirty="0">
                <a:ea typeface="+mj-ea"/>
                <a:cs typeface="+mj-cs"/>
              </a:rPr>
              <a:t>, בין האינדקסים </a:t>
            </a:r>
            <a:r>
              <a:rPr lang="en-US" sz="2000" kern="0" dirty="0">
                <a:ea typeface="+mj-ea"/>
                <a:cs typeface="+mj-cs"/>
              </a:rPr>
              <a:t>p</a:t>
            </a:r>
            <a:r>
              <a:rPr lang="he-IL" sz="2000" kern="0" dirty="0">
                <a:ea typeface="+mj-ea"/>
                <a:cs typeface="+mj-cs"/>
              </a:rPr>
              <a:t>, ו-</a:t>
            </a:r>
            <a:r>
              <a:rPr lang="en-US" sz="2000" kern="0" dirty="0">
                <a:ea typeface="+mj-ea"/>
                <a:cs typeface="+mj-cs"/>
              </a:rPr>
              <a:t>r</a:t>
            </a:r>
            <a:r>
              <a:rPr lang="he-IL" sz="2000" kern="0" dirty="0">
                <a:ea typeface="+mj-ea"/>
                <a:cs typeface="+mj-cs"/>
              </a:rPr>
              <a:t>:</a:t>
            </a:r>
            <a:endParaRPr lang="en-US" sz="2000" kern="0" dirty="0">
              <a:ea typeface="+mj-ea"/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920700" y="2370123"/>
            <a:ext cx="61341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randomized-select(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A,p,r,i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   if p=r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      return A[p]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   q=randomized-partition(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Symbol"/>
              </a:rPr>
              <a:t>A,p,r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   k=q-p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   if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Symbol"/>
              </a:rPr>
              <a:t>i≤k</a:t>
            </a:r>
            <a:endParaRPr lang="en-US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      return randomized-select(A,p,q-1,i)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   else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      return randomized-select(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Symbol"/>
              </a:rPr>
              <a:t>A,q,r,i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-k)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endParaRPr lang="en-US" dirty="0"/>
          </a:p>
        </p:txBody>
      </p:sp>
      <p:sp>
        <p:nvSpPr>
          <p:cNvPr id="12" name="אליפסה 11"/>
          <p:cNvSpPr/>
          <p:nvPr/>
        </p:nvSpPr>
        <p:spPr>
          <a:xfrm>
            <a:off x="1249317" y="3173409"/>
            <a:ext cx="401643" cy="4016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קשת 12"/>
          <p:cNvSpPr/>
          <p:nvPr/>
        </p:nvSpPr>
        <p:spPr>
          <a:xfrm flipH="1">
            <a:off x="665109" y="3429000"/>
            <a:ext cx="1387494" cy="2227293"/>
          </a:xfrm>
          <a:prstGeom prst="arc">
            <a:avLst>
              <a:gd name="adj1" fmla="val 16200000"/>
              <a:gd name="adj2" fmla="val 5273972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9323588">
            <a:off x="-1255667" y="5289263"/>
            <a:ext cx="4520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400" dirty="0"/>
              <a:t>האינדקס של איבר הציר</a:t>
            </a:r>
            <a:endParaRPr lang="en-US" sz="1400" dirty="0"/>
          </a:p>
        </p:txBody>
      </p:sp>
      <p:sp>
        <p:nvSpPr>
          <p:cNvPr id="15" name="אליפסה 14"/>
          <p:cNvSpPr/>
          <p:nvPr/>
        </p:nvSpPr>
        <p:spPr>
          <a:xfrm>
            <a:off x="1285830" y="3465513"/>
            <a:ext cx="401643" cy="4016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קשת 15"/>
          <p:cNvSpPr/>
          <p:nvPr/>
        </p:nvSpPr>
        <p:spPr>
          <a:xfrm flipH="1">
            <a:off x="701622" y="3721104"/>
            <a:ext cx="1387494" cy="1935189"/>
          </a:xfrm>
          <a:prstGeom prst="arc">
            <a:avLst>
              <a:gd name="adj1" fmla="val 16200000"/>
              <a:gd name="adj2" fmla="val 3274237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BEA6D5AB-9641-4D3A-AD3D-E8772367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12" grpId="1" animBg="1"/>
      <p:bldP spid="13" grpId="0" animBg="1"/>
      <p:bldP spid="13" grpId="1" animBg="1"/>
      <p:bldP spid="14" grpId="0"/>
      <p:bldP spid="14" grpId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920700" y="2370123"/>
            <a:ext cx="46450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randomized-partition(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A,p,r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   k=random(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Symbol"/>
              </a:rPr>
              <a:t>p,r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   pivot=A[k]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   swap(A[k],A[r])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=p-1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   for j=p to r-1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      if A[j]≤pivot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=i+1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         swap(A[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],A[j])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   swap(A[i+1],A[r])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   return i+1</a:t>
            </a:r>
            <a:endParaRPr lang="en-US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 bwMode="auto">
          <a:xfrm>
            <a:off x="1285852" y="571480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תזכורת-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partition</a:t>
            </a:r>
          </a:p>
        </p:txBody>
      </p:sp>
      <p:sp>
        <p:nvSpPr>
          <p:cNvPr id="9" name="סוגר מסולסל שמאלי 8"/>
          <p:cNvSpPr/>
          <p:nvPr/>
        </p:nvSpPr>
        <p:spPr>
          <a:xfrm rot="10800000">
            <a:off x="3951279" y="2698740"/>
            <a:ext cx="1350982" cy="803286"/>
          </a:xfrm>
          <a:prstGeom prst="leftBrace">
            <a:avLst>
              <a:gd name="adj1" fmla="val 12032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8773335">
            <a:off x="4872286" y="2744535"/>
            <a:ext cx="1643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400" dirty="0"/>
              <a:t>בחירה אקראית של איבר הציר, והעברתו לסוף המערך.</a:t>
            </a:r>
          </a:p>
        </p:txBody>
      </p:sp>
      <p:sp>
        <p:nvSpPr>
          <p:cNvPr id="12" name="סוגר מסולסל שמאלי 11"/>
          <p:cNvSpPr/>
          <p:nvPr/>
        </p:nvSpPr>
        <p:spPr>
          <a:xfrm rot="10800000">
            <a:off x="3951279" y="3575052"/>
            <a:ext cx="1350982" cy="1825650"/>
          </a:xfrm>
          <a:prstGeom prst="leftBrace">
            <a:avLst>
              <a:gd name="adj1" fmla="val 12032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/>
          <p:cNvSpPr/>
          <p:nvPr/>
        </p:nvSpPr>
        <p:spPr>
          <a:xfrm rot="18907258">
            <a:off x="4160092" y="4327358"/>
            <a:ext cx="2569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1400" dirty="0"/>
              <a:t>מכאן, ממשיך כמו בחלוקה רגילה...</a:t>
            </a:r>
            <a:endParaRPr lang="en-US" sz="1400" dirty="0"/>
          </a:p>
        </p:txBody>
      </p:sp>
      <p:sp>
        <p:nvSpPr>
          <p:cNvPr id="1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4C246FD1-8DB9-495A-8AF7-94B7B39B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 bwMode="auto">
          <a:xfrm>
            <a:off x="1285852" y="571480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3600" b="1" kern="0" dirty="0">
                <a:latin typeface="Arial" pitchFamily="34" charset="0"/>
                <a:ea typeface="+mj-ea"/>
                <a:cs typeface="+mj-cs"/>
              </a:rPr>
              <a:t>ניתוח</a:t>
            </a:r>
            <a:r>
              <a:rPr kumimoji="0" lang="he-IL" sz="36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he-IL" sz="3600" b="1" kern="0" dirty="0">
                <a:latin typeface="Arial" pitchFamily="34" charset="0"/>
                <a:ea typeface="+mj-ea"/>
                <a:cs typeface="+mj-cs"/>
              </a:rPr>
              <a:t>זמנים- מקרה טוב</a:t>
            </a:r>
            <a:endParaRPr lang="en-US" sz="3600" b="1" kern="0" dirty="0"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2343" y="1603350"/>
            <a:ext cx="69009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זמן הריצה תלוי באיבר הציר, לפיו המערך מחולק לשני חלקים:</a:t>
            </a:r>
          </a:p>
          <a:p>
            <a:pPr algn="r" rtl="1"/>
            <a:endParaRPr lang="he-IL" dirty="0"/>
          </a:p>
          <a:p>
            <a:pPr algn="r" rtl="1"/>
            <a:r>
              <a:rPr lang="he-IL" b="1" dirty="0">
                <a:solidFill>
                  <a:srgbClr val="008000"/>
                </a:solidFill>
              </a:rPr>
              <a:t>מקרה</a:t>
            </a:r>
            <a:r>
              <a:rPr lang="he-IL" dirty="0">
                <a:solidFill>
                  <a:srgbClr val="008000"/>
                </a:solidFill>
              </a:rPr>
              <a:t> </a:t>
            </a:r>
            <a:r>
              <a:rPr lang="he-IL" b="1" dirty="0">
                <a:solidFill>
                  <a:srgbClr val="008000"/>
                </a:solidFill>
              </a:rPr>
              <a:t>טוב</a:t>
            </a:r>
            <a:r>
              <a:rPr lang="he-IL" dirty="0"/>
              <a:t>: החלוקה היא לשני חלקים בגודל </a:t>
            </a:r>
            <a:r>
              <a:rPr lang="en-US" b="1" dirty="0">
                <a:solidFill>
                  <a:srgbClr val="008000"/>
                </a:solidFill>
              </a:rPr>
              <a:t>n/2</a:t>
            </a:r>
            <a:r>
              <a:rPr lang="he-IL" dirty="0"/>
              <a:t> (כאשר איבר הציר הוא ה</a:t>
            </a:r>
            <a:r>
              <a:rPr lang="he-IL" b="1" dirty="0"/>
              <a:t>חציון</a:t>
            </a:r>
            <a:r>
              <a:rPr lang="he-IL" dirty="0"/>
              <a:t>):</a:t>
            </a:r>
            <a:endParaRPr lang="en-US" dirty="0"/>
          </a:p>
          <a:p>
            <a:pPr algn="r" rtl="1"/>
            <a:endParaRPr lang="he-IL" dirty="0"/>
          </a:p>
          <a:p>
            <a:pPr algn="l"/>
            <a:r>
              <a:rPr lang="en-US" dirty="0"/>
              <a:t>T(n)	=T(n/2)+</a:t>
            </a:r>
            <a:r>
              <a:rPr lang="en-US" dirty="0" err="1"/>
              <a:t>cn</a:t>
            </a:r>
            <a:endParaRPr lang="en-US" dirty="0"/>
          </a:p>
          <a:p>
            <a:pPr algn="l"/>
            <a:r>
              <a:rPr lang="en-US" dirty="0"/>
              <a:t>	=T(n/4)+c(n/2+n)</a:t>
            </a:r>
          </a:p>
          <a:p>
            <a:pPr algn="l"/>
            <a:r>
              <a:rPr lang="en-US" dirty="0"/>
              <a:t>	=T(n/8)+c(n/4+n/2+n)</a:t>
            </a:r>
          </a:p>
          <a:p>
            <a:pPr algn="l"/>
            <a:r>
              <a:rPr lang="en-US" dirty="0"/>
              <a:t>	=…</a:t>
            </a:r>
          </a:p>
          <a:p>
            <a:pPr algn="l"/>
            <a:r>
              <a:rPr lang="en-US" dirty="0"/>
              <a:t>	=c(1+…+n/4+n/2+n)</a:t>
            </a:r>
          </a:p>
          <a:p>
            <a:pPr algn="l"/>
            <a:r>
              <a:rPr lang="en-US" dirty="0"/>
              <a:t>	=2cn</a:t>
            </a:r>
          </a:p>
          <a:p>
            <a:pPr algn="l"/>
            <a:r>
              <a:rPr lang="en-US" dirty="0"/>
              <a:t>	=</a:t>
            </a:r>
            <a:r>
              <a:rPr lang="en-US" dirty="0">
                <a:solidFill>
                  <a:srgbClr val="008000"/>
                </a:solidFill>
                <a:sym typeface="Symbol"/>
              </a:rPr>
              <a:t>(n)</a:t>
            </a:r>
            <a:endParaRPr lang="he-IL" dirty="0">
              <a:solidFill>
                <a:srgbClr val="008000"/>
              </a:solidFill>
            </a:endParaRPr>
          </a:p>
          <a:p>
            <a:pPr algn="r" rtl="1"/>
            <a:endParaRPr lang="en-US" dirty="0"/>
          </a:p>
        </p:txBody>
      </p:sp>
      <p:sp>
        <p:nvSpPr>
          <p:cNvPr id="12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423BEA7-C78E-4B1F-A44B-911D2D61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 bwMode="auto">
          <a:xfrm>
            <a:off x="1285852" y="571480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3600" b="1" kern="0" dirty="0">
                <a:latin typeface="Arial" pitchFamily="34" charset="0"/>
                <a:ea typeface="+mj-ea"/>
                <a:cs typeface="+mj-cs"/>
              </a:rPr>
              <a:t>ניתוח זמנים- מקרה גרוע</a:t>
            </a:r>
            <a:endParaRPr lang="en-US" sz="3600" b="1" kern="0" dirty="0"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2343" y="1603350"/>
            <a:ext cx="69009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he-IL" dirty="0"/>
          </a:p>
          <a:p>
            <a:pPr algn="r" rtl="1"/>
            <a:r>
              <a:rPr lang="he-IL" b="1" dirty="0">
                <a:solidFill>
                  <a:srgbClr val="C00000"/>
                </a:solidFill>
              </a:rPr>
              <a:t>מקרה</a:t>
            </a:r>
            <a:r>
              <a:rPr lang="he-IL" dirty="0">
                <a:solidFill>
                  <a:srgbClr val="C00000"/>
                </a:solidFill>
              </a:rPr>
              <a:t> </a:t>
            </a:r>
            <a:r>
              <a:rPr lang="he-IL" b="1" dirty="0">
                <a:solidFill>
                  <a:srgbClr val="C00000"/>
                </a:solidFill>
              </a:rPr>
              <a:t>גרוע</a:t>
            </a:r>
            <a:r>
              <a:rPr lang="he-IL" dirty="0"/>
              <a:t>: החלוקה היא לחלק אחד בגודל </a:t>
            </a:r>
            <a:r>
              <a:rPr lang="he-IL" b="1" dirty="0">
                <a:solidFill>
                  <a:srgbClr val="C00000"/>
                </a:solidFill>
              </a:rPr>
              <a:t>1</a:t>
            </a:r>
            <a:r>
              <a:rPr lang="he-IL" dirty="0"/>
              <a:t>, ולחלק שני בגודל </a:t>
            </a:r>
            <a:r>
              <a:rPr lang="en-US" b="1" dirty="0">
                <a:solidFill>
                  <a:srgbClr val="C00000"/>
                </a:solidFill>
              </a:rPr>
              <a:t>n-1</a:t>
            </a:r>
            <a:r>
              <a:rPr lang="he-IL" b="1" dirty="0">
                <a:solidFill>
                  <a:srgbClr val="C00000"/>
                </a:solidFill>
              </a:rPr>
              <a:t> </a:t>
            </a:r>
            <a:r>
              <a:rPr lang="he-IL" dirty="0"/>
              <a:t> (כאשר איבר הציר הוא ה</a:t>
            </a:r>
            <a:r>
              <a:rPr lang="he-IL" b="1" dirty="0"/>
              <a:t>מקסימום</a:t>
            </a:r>
            <a:r>
              <a:rPr lang="he-IL" dirty="0"/>
              <a:t>):</a:t>
            </a:r>
            <a:endParaRPr lang="en-US" dirty="0"/>
          </a:p>
          <a:p>
            <a:pPr algn="r" rtl="1"/>
            <a:endParaRPr lang="he-IL" dirty="0"/>
          </a:p>
          <a:p>
            <a:pPr algn="l"/>
            <a:r>
              <a:rPr lang="en-US" dirty="0"/>
              <a:t>T(n)	=T(n-1)+</a:t>
            </a:r>
            <a:r>
              <a:rPr lang="en-US" dirty="0" err="1"/>
              <a:t>cn</a:t>
            </a:r>
            <a:endParaRPr lang="en-US" dirty="0"/>
          </a:p>
          <a:p>
            <a:pPr algn="l"/>
            <a:r>
              <a:rPr lang="en-US" dirty="0"/>
              <a:t>	=T(n-2)+c(n+(n-1))</a:t>
            </a:r>
          </a:p>
          <a:p>
            <a:pPr algn="l"/>
            <a:r>
              <a:rPr lang="en-US" dirty="0"/>
              <a:t>	=T(n-3)+c(n+(n-1)+(n-2))</a:t>
            </a:r>
          </a:p>
          <a:p>
            <a:pPr algn="l"/>
            <a:r>
              <a:rPr lang="en-US" dirty="0"/>
              <a:t>	=…</a:t>
            </a:r>
          </a:p>
          <a:p>
            <a:pPr algn="l"/>
            <a:r>
              <a:rPr lang="en-US" dirty="0"/>
              <a:t>	=c(1+…+(n-2)+(n-1)+n)</a:t>
            </a:r>
          </a:p>
          <a:p>
            <a:pPr algn="l"/>
            <a:r>
              <a:rPr lang="en-US" dirty="0"/>
              <a:t>	=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(n</a:t>
            </a:r>
            <a:r>
              <a:rPr lang="en-US" baseline="30000" dirty="0">
                <a:solidFill>
                  <a:srgbClr val="C00000"/>
                </a:solidFill>
                <a:sym typeface="Symbol"/>
              </a:rPr>
              <a:t>2</a:t>
            </a:r>
            <a:r>
              <a:rPr lang="en-US" dirty="0">
                <a:solidFill>
                  <a:srgbClr val="C00000"/>
                </a:solidFill>
                <a:sym typeface="Symbol"/>
              </a:rPr>
              <a:t>)</a:t>
            </a:r>
            <a:endParaRPr lang="he-IL" dirty="0">
              <a:solidFill>
                <a:srgbClr val="C00000"/>
              </a:solidFill>
            </a:endParaRPr>
          </a:p>
          <a:p>
            <a:pPr algn="r" rtl="1"/>
            <a:endParaRPr lang="en-US" dirty="0"/>
          </a:p>
        </p:txBody>
      </p:sp>
      <p:sp>
        <p:nvSpPr>
          <p:cNvPr id="1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565D85F-5AF4-43B3-883D-35727E9D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/>
          <p:cNvSpPr txBox="1">
            <a:spLocks/>
          </p:cNvSpPr>
          <p:nvPr/>
        </p:nvSpPr>
        <p:spPr bwMode="auto">
          <a:xfrm>
            <a:off x="1285852" y="571480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3600" b="1" kern="0" dirty="0">
                <a:latin typeface="Arial" pitchFamily="34" charset="0"/>
                <a:ea typeface="+mj-ea"/>
                <a:cs typeface="+mj-cs"/>
              </a:rPr>
              <a:t>ניתוח זמנים- מקרה ממוצע</a:t>
            </a:r>
            <a:endParaRPr lang="en-US" sz="3600" b="1" kern="0" dirty="0"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5" name="כותרת 1"/>
          <p:cNvSpPr txBox="1">
            <a:spLocks/>
          </p:cNvSpPr>
          <p:nvPr/>
        </p:nvSpPr>
        <p:spPr bwMode="auto">
          <a:xfrm>
            <a:off x="1139778" y="1603338"/>
            <a:ext cx="7156548" cy="3468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>
              <a:defRPr/>
            </a:pPr>
            <a:r>
              <a:rPr lang="he-IL" b="1" dirty="0">
                <a:solidFill>
                  <a:schemeClr val="accent1"/>
                </a:solidFill>
              </a:rPr>
              <a:t>מקרה</a:t>
            </a:r>
            <a:r>
              <a:rPr lang="he-IL" dirty="0">
                <a:solidFill>
                  <a:schemeClr val="accent1"/>
                </a:solidFill>
              </a:rPr>
              <a:t> </a:t>
            </a:r>
            <a:r>
              <a:rPr lang="he-IL" b="1" dirty="0">
                <a:solidFill>
                  <a:schemeClr val="accent1"/>
                </a:solidFill>
              </a:rPr>
              <a:t>ממוצע</a:t>
            </a:r>
            <a:r>
              <a:rPr lang="he-IL" dirty="0"/>
              <a:t>: החלוקה יכולה להיות כלשהי, ויש למצע על פני כל האפשרויות.</a:t>
            </a:r>
          </a:p>
          <a:p>
            <a:pPr algn="r" rtl="1">
              <a:defRPr/>
            </a:pPr>
            <a:endParaRPr lang="he-IL" dirty="0"/>
          </a:p>
          <a:p>
            <a:pPr algn="r" rtl="1">
              <a:defRPr/>
            </a:pPr>
            <a:r>
              <a:rPr lang="he-IL" dirty="0"/>
              <a:t>הניתוח מורכב...</a:t>
            </a:r>
          </a:p>
          <a:p>
            <a:pPr algn="r" rtl="1">
              <a:defRPr/>
            </a:pPr>
            <a:endParaRPr lang="he-IL" dirty="0"/>
          </a:p>
          <a:p>
            <a:pPr algn="r" rtl="1">
              <a:defRPr/>
            </a:pPr>
            <a:r>
              <a:rPr lang="he-IL" dirty="0"/>
              <a:t>מקבלים שזמן הריצה הממוצע הוא כמו זמן הריצה הטוב, כלומר </a:t>
            </a:r>
            <a:r>
              <a:rPr lang="en-US" dirty="0">
                <a:solidFill>
                  <a:schemeClr val="accent1"/>
                </a:solidFill>
              </a:rPr>
              <a:t>O(n)</a:t>
            </a:r>
            <a:r>
              <a:rPr lang="he-IL" dirty="0"/>
              <a:t>.</a:t>
            </a:r>
            <a:endParaRPr lang="he-IL" kern="0" dirty="0"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he-IL" kern="0" dirty="0"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CF5D26A-7725-43A7-AA24-CEAA8323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 bwMode="auto">
          <a:xfrm>
            <a:off x="1285852" y="571480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3600" b="1" kern="0" dirty="0">
                <a:latin typeface="Arial" pitchFamily="34" charset="0"/>
                <a:ea typeface="+mj-ea"/>
                <a:cs typeface="+mj-cs"/>
              </a:rPr>
              <a:t>סיכום ביניים</a:t>
            </a:r>
            <a:endParaRPr lang="en-US" sz="3600" b="1" kern="0" dirty="0"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1139778" y="2173266"/>
            <a:ext cx="7229574" cy="189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2400" dirty="0"/>
              <a:t>עד כה ראינו שקיים אלגוריתם </a:t>
            </a:r>
            <a:r>
              <a:rPr lang="he-IL" sz="2400" b="1" dirty="0"/>
              <a:t>אקראי</a:t>
            </a:r>
            <a:r>
              <a:rPr lang="he-IL" sz="2400" dirty="0"/>
              <a:t>, אשר זמן הריצה </a:t>
            </a:r>
            <a:r>
              <a:rPr lang="he-IL" sz="2400" b="1" dirty="0">
                <a:solidFill>
                  <a:schemeClr val="accent1"/>
                </a:solidFill>
              </a:rPr>
              <a:t>הממוצע</a:t>
            </a:r>
            <a:r>
              <a:rPr lang="he-IL" sz="2400" dirty="0"/>
              <a:t> שלו הוא </a:t>
            </a:r>
            <a:r>
              <a:rPr lang="he-IL" sz="2400" b="1" dirty="0"/>
              <a:t>ליניארי</a:t>
            </a:r>
            <a:r>
              <a:rPr lang="he-IL" sz="2400" dirty="0"/>
              <a:t>, אך זמן הריצה </a:t>
            </a:r>
            <a:r>
              <a:rPr lang="he-IL" sz="2400" b="1" dirty="0">
                <a:solidFill>
                  <a:srgbClr val="C00000"/>
                </a:solidFill>
              </a:rPr>
              <a:t>הגרוע</a:t>
            </a:r>
            <a:r>
              <a:rPr lang="he-IL" sz="2400" dirty="0"/>
              <a:t> שלו הוא </a:t>
            </a:r>
            <a:r>
              <a:rPr lang="he-IL" sz="2400" b="1" dirty="0"/>
              <a:t>ריבועי</a:t>
            </a:r>
            <a:r>
              <a:rPr lang="he-IL" sz="2400" dirty="0"/>
              <a:t>.</a:t>
            </a: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he-IL" sz="2400" dirty="0"/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2400" dirty="0"/>
              <a:t>עתה נראה אלגוריתם </a:t>
            </a:r>
            <a:r>
              <a:rPr lang="he-IL" sz="2400" b="1" dirty="0"/>
              <a:t>דטרמיניסטי</a:t>
            </a:r>
            <a:r>
              <a:rPr lang="he-IL" sz="2400" dirty="0"/>
              <a:t>, אשר גם זמן הריצה </a:t>
            </a:r>
            <a:r>
              <a:rPr lang="he-IL" sz="2400" b="1" dirty="0">
                <a:solidFill>
                  <a:srgbClr val="C00000"/>
                </a:solidFill>
              </a:rPr>
              <a:t>הגרוע</a:t>
            </a:r>
            <a:r>
              <a:rPr lang="he-IL" sz="2400" dirty="0"/>
              <a:t> שלו הוא </a:t>
            </a:r>
            <a:r>
              <a:rPr lang="he-IL" sz="2400" b="1" dirty="0"/>
              <a:t>ליניארי</a:t>
            </a:r>
            <a:r>
              <a:rPr lang="he-IL" sz="2400" dirty="0"/>
              <a:t>.</a:t>
            </a:r>
          </a:p>
        </p:txBody>
      </p:sp>
      <p:sp>
        <p:nvSpPr>
          <p:cNvPr id="1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E9162D9-CA47-4C64-8577-E83DAD30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 bwMode="auto">
          <a:xfrm>
            <a:off x="1285852" y="571480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3600" b="1" kern="0" dirty="0">
                <a:latin typeface="Arial" pitchFamily="34" charset="0"/>
                <a:ea typeface="+mj-ea"/>
                <a:cs typeface="+mj-cs"/>
              </a:rPr>
              <a:t>אלגוריתם דטרמיניסטי</a:t>
            </a:r>
            <a:endParaRPr lang="en-US" sz="3600" b="1" kern="0" dirty="0"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753" y="1457298"/>
            <a:ext cx="7193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הזמן הדרוש לאלגוריתם שתיארנו, תלוי בגודל המערך בכל קריאה רקורסיבית. </a:t>
            </a:r>
          </a:p>
          <a:p>
            <a:pPr algn="r" rtl="1"/>
            <a:r>
              <a:rPr lang="he-IL" dirty="0"/>
              <a:t>הבעיה נוצרת כאשר החלוקה לשתי קבוצות אינה מאוזנת ומשאירה קבוצה אחת שקרובה מדי בגודלה לגודל הקבוצה המקורית.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2804" y="2698740"/>
            <a:ext cx="54404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אם נבטיח שבכל קריאה רקורסיבית גודל המערך יקטן בצורה משמעותית, אזי זמן הריצה יהיה </a:t>
            </a:r>
            <a:r>
              <a:rPr lang="en-US" dirty="0"/>
              <a:t>O(n)</a:t>
            </a:r>
            <a:r>
              <a:rPr lang="he-IL" dirty="0"/>
              <a:t>, גם במקרה הגרוע ביותר.</a:t>
            </a:r>
          </a:p>
          <a:p>
            <a:pPr algn="r" rtl="1"/>
            <a:r>
              <a:rPr lang="he-IL" dirty="0"/>
              <a:t>נרצה בכל שלב לבחור איבר ציר בצורה חכמה, כך שהחלוקה תהיה כזו שהקבוצה הגדולה עדיין קטנה משמעותית מהקבוצה המקורית.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האלגוריתם הבא שונה מהאלגוריתם הקודם רק בבחירת איבר </a:t>
            </a:r>
            <a:r>
              <a:rPr lang="he-IL"/>
              <a:t>הציר- שלושת השלבים </a:t>
            </a:r>
            <a:r>
              <a:rPr lang="he-IL" dirty="0"/>
              <a:t>הראשונים עושים זאת בצורה חכמה, כך שמתקבלת חלוקה "טובה".</a:t>
            </a:r>
          </a:p>
          <a:p>
            <a:pPr algn="r" rtl="1"/>
            <a:r>
              <a:rPr lang="he-IL" dirty="0"/>
              <a:t>המשך האלגוריתם זהה לאלגוריתם הקודם.</a:t>
            </a:r>
          </a:p>
        </p:txBody>
      </p:sp>
      <p:sp>
        <p:nvSpPr>
          <p:cNvPr id="13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6C67FA2-92E1-4F74-B4B2-D86B29CC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רקורסיה- "הפרד ומשול"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cs typeface="+mj-cs"/>
              </a:rPr>
              <a:pPr/>
              <a:t>4</a:t>
            </a:fld>
            <a:endParaRPr lang="en-US">
              <a:cs typeface="+mj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C5ED3ED-DA1C-4671-9412-CE21CDF9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1285852" y="571480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3600" b="1" kern="0" dirty="0">
                <a:latin typeface="Arial" pitchFamily="34" charset="0"/>
                <a:ea typeface="+mj-ea"/>
                <a:cs typeface="+mj-cs"/>
              </a:rPr>
              <a:t>אלגוריתם דטרמיניסטי- המשך</a:t>
            </a:r>
            <a:endParaRPr lang="en-US" sz="3600" b="1" kern="0" dirty="0"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957213" y="1420785"/>
            <a:ext cx="6115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  <a:sym typeface="Symbol"/>
              </a:rPr>
              <a:t>select(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Symbol"/>
              </a:rPr>
              <a:t>A,p,r,i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Symbol"/>
              </a:rPr>
              <a:t>)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sz="2000" dirty="0">
                <a:sym typeface="Symbol"/>
              </a:rPr>
              <a:t>חלק את מערך הקלט </a:t>
            </a:r>
            <a:r>
              <a:rPr lang="en-US" sz="2000" dirty="0">
                <a:sym typeface="Symbol"/>
              </a:rPr>
              <a:t>A</a:t>
            </a:r>
            <a:r>
              <a:rPr lang="he-IL" sz="2000" dirty="0">
                <a:sym typeface="Symbol"/>
              </a:rPr>
              <a:t> לחמישיות</a:t>
            </a:r>
            <a:r>
              <a:rPr lang="en-US" sz="2000" dirty="0">
                <a:sym typeface="Symbol"/>
              </a:rPr>
              <a:t> </a:t>
            </a:r>
          </a:p>
          <a:p>
            <a:pPr marL="342900" indent="-342900" algn="r" rtl="1"/>
            <a:endParaRPr lang="he-IL" sz="2000" dirty="0">
              <a:sym typeface="Symbol"/>
            </a:endParaRPr>
          </a:p>
          <a:p>
            <a:pPr marL="342900" indent="-342900" algn="r" rtl="1">
              <a:buFont typeface="+mj-lt"/>
              <a:buAutoNum type="arabicPeriod" startAt="2"/>
            </a:pPr>
            <a:r>
              <a:rPr lang="he-IL" sz="2000" dirty="0">
                <a:sym typeface="Symbol"/>
              </a:rPr>
              <a:t>מצא חציון של כל חמישייה. הכנס את החציונים למערך </a:t>
            </a:r>
            <a:r>
              <a:rPr lang="en-US" sz="2000" dirty="0">
                <a:sym typeface="Symbol"/>
              </a:rPr>
              <a:t>B</a:t>
            </a:r>
            <a:r>
              <a:rPr lang="he-IL" sz="2000" dirty="0">
                <a:sym typeface="Symbol"/>
              </a:rPr>
              <a:t> </a:t>
            </a:r>
            <a:r>
              <a:rPr lang="he-IL" sz="1600" dirty="0">
                <a:sym typeface="Symbol"/>
              </a:rPr>
              <a:t>(שגודלו בערך חמישית מגודל המערך </a:t>
            </a:r>
            <a:r>
              <a:rPr lang="en-US" sz="1600" dirty="0">
                <a:sym typeface="Symbol"/>
              </a:rPr>
              <a:t>A</a:t>
            </a:r>
            <a:r>
              <a:rPr lang="he-IL" sz="1600" dirty="0">
                <a:sym typeface="Symbol"/>
              </a:rPr>
              <a:t>)</a:t>
            </a:r>
            <a:endParaRPr lang="en-US" sz="1600" dirty="0">
              <a:sym typeface="Symbol"/>
            </a:endParaRPr>
          </a:p>
          <a:p>
            <a:pPr marL="342900" indent="-342900" algn="r" rtl="1"/>
            <a:endParaRPr lang="he-IL" sz="1600" dirty="0">
              <a:sym typeface="Symbol"/>
            </a:endParaRPr>
          </a:p>
          <a:p>
            <a:pPr marL="342900" indent="-342900" algn="r" rtl="1">
              <a:buFont typeface="+mj-lt"/>
              <a:buAutoNum type="arabicPeriod" startAt="3"/>
            </a:pPr>
            <a:r>
              <a:rPr lang="he-IL" sz="2000" dirty="0">
                <a:sym typeface="Symbol"/>
              </a:rPr>
              <a:t>הפעל 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Symbol"/>
              </a:rPr>
              <a:t>select</a:t>
            </a:r>
            <a:r>
              <a:rPr lang="he-IL" sz="2000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he-IL" sz="2000" dirty="0">
                <a:sym typeface="Symbol"/>
              </a:rPr>
              <a:t>בצורה רקורסיבית על המערך </a:t>
            </a:r>
            <a:r>
              <a:rPr lang="en-US" sz="2000" dirty="0">
                <a:sym typeface="Symbol"/>
              </a:rPr>
              <a:t>B</a:t>
            </a:r>
            <a:r>
              <a:rPr lang="he-IL" sz="2000" dirty="0">
                <a:sym typeface="Symbol"/>
              </a:rPr>
              <a:t> למציאת חציון החציונים </a:t>
            </a:r>
            <a:r>
              <a:rPr lang="he-IL" sz="1600" dirty="0">
                <a:sym typeface="Symbol"/>
              </a:rPr>
              <a:t>(</a:t>
            </a:r>
            <a:r>
              <a:rPr lang="he-IL" sz="1600" dirty="0" err="1">
                <a:sym typeface="Symbol"/>
              </a:rPr>
              <a:t>נסמנו</a:t>
            </a:r>
            <a:r>
              <a:rPr lang="he-IL" sz="1600" dirty="0">
                <a:sym typeface="Symbol"/>
              </a:rPr>
              <a:t> </a:t>
            </a:r>
            <a:r>
              <a:rPr lang="en-US" sz="1600" dirty="0">
                <a:sym typeface="Symbol"/>
              </a:rPr>
              <a:t>pivot</a:t>
            </a:r>
            <a:r>
              <a:rPr lang="he-IL" sz="1600" dirty="0">
                <a:sym typeface="Symbol"/>
              </a:rPr>
              <a:t>)</a:t>
            </a:r>
            <a:endParaRPr lang="en-US" sz="1600" dirty="0">
              <a:sym typeface="Symbol"/>
            </a:endParaRPr>
          </a:p>
          <a:p>
            <a:pPr marL="342900" indent="-342900" algn="r" rtl="1"/>
            <a:endParaRPr lang="he-IL" sz="1600" dirty="0">
              <a:sym typeface="Symbol"/>
            </a:endParaRPr>
          </a:p>
          <a:p>
            <a:pPr marL="342900" indent="-342900" algn="r" rtl="1">
              <a:buFont typeface="+mj-lt"/>
              <a:buAutoNum type="arabicPeriod" startAt="4"/>
            </a:pPr>
            <a:r>
              <a:rPr lang="he-IL" sz="2000" dirty="0">
                <a:sym typeface="Symbol"/>
              </a:rPr>
              <a:t>חלק את המערך </a:t>
            </a:r>
            <a:r>
              <a:rPr lang="en-US" sz="2000" dirty="0">
                <a:sym typeface="Symbol"/>
              </a:rPr>
              <a:t>A</a:t>
            </a:r>
            <a:r>
              <a:rPr lang="he-IL" sz="2000" dirty="0">
                <a:sym typeface="Symbol"/>
              </a:rPr>
              <a:t> סביב איבר הציר: 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Symbol"/>
              </a:rPr>
              <a:t>q=partition(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sym typeface="Symbol"/>
              </a:rPr>
              <a:t>A,p,r,pivot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Symbol"/>
              </a:rPr>
              <a:t>)</a:t>
            </a:r>
          </a:p>
          <a:p>
            <a:pPr marL="342900" indent="-342900" algn="r" rtl="1"/>
            <a:endParaRPr lang="he-IL" sz="2000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342900" indent="-342900" algn="r" rtl="1">
              <a:buFont typeface="+mj-lt"/>
              <a:buAutoNum type="arabicPeriod" startAt="5"/>
            </a:pPr>
            <a:r>
              <a:rPr lang="he-IL" sz="2000" dirty="0">
                <a:sym typeface="Symbol"/>
              </a:rPr>
              <a:t>הפעל</a:t>
            </a:r>
            <a:r>
              <a:rPr lang="he-IL" sz="2000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Symbol"/>
              </a:rPr>
              <a:t>select</a:t>
            </a:r>
            <a:r>
              <a:rPr lang="he-IL" sz="2000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he-IL" sz="2000" dirty="0">
                <a:sym typeface="Symbol"/>
              </a:rPr>
              <a:t>בצורה רקורסיבית על החלק המתאים:</a:t>
            </a:r>
          </a:p>
          <a:p>
            <a:pPr marL="342900" indent="-342900" algn="r" rtl="1"/>
            <a:r>
              <a:rPr lang="he-IL" sz="2000" dirty="0">
                <a:sym typeface="Symbol"/>
              </a:rPr>
              <a:t>	אם 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Symbol"/>
              </a:rPr>
              <a:t>q-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sym typeface="Symbol"/>
              </a:rPr>
              <a:t>pi</a:t>
            </a:r>
            <a:r>
              <a:rPr lang="he-IL" sz="2000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he-IL" sz="2000" dirty="0">
                <a:sym typeface="Symbol"/>
              </a:rPr>
              <a:t>אזי		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Symbol"/>
              </a:rPr>
              <a:t>select(A,p,q-1,i)</a:t>
            </a:r>
            <a:endParaRPr lang="he-IL" sz="2000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342900" indent="-342900" algn="r" rtl="1"/>
            <a:r>
              <a:rPr lang="he-IL" sz="2000" dirty="0">
                <a:sym typeface="Symbol"/>
              </a:rPr>
              <a:t>	אחרת	     </a:t>
            </a:r>
            <a:r>
              <a:rPr lang="en-US" sz="2000" dirty="0">
                <a:sym typeface="Symbol"/>
              </a:rPr>
              <a:t>             </a:t>
            </a:r>
            <a:r>
              <a:rPr lang="he-IL" sz="2000" dirty="0">
                <a:sym typeface="Symbol"/>
              </a:rPr>
              <a:t>      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Symbol"/>
              </a:rPr>
              <a:t>select(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sym typeface="Symbol"/>
              </a:rPr>
              <a:t>A,q,r,i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Symbol"/>
              </a:rPr>
              <a:t>-(q-p))</a:t>
            </a:r>
            <a:endParaRPr lang="he-IL" sz="2000" dirty="0">
              <a:sym typeface="Symbol"/>
            </a:endParaRPr>
          </a:p>
          <a:p>
            <a:pPr marL="342900" indent="-342900" algn="r" rtl="1"/>
            <a:endParaRPr lang="en-US" sz="2000" dirty="0">
              <a:latin typeface="Courier New" pitchFamily="49" charset="0"/>
              <a:cs typeface="Courier New" pitchFamily="49" charset="0"/>
              <a:sym typeface="Symbol"/>
            </a:endParaRPr>
          </a:p>
        </p:txBody>
      </p:sp>
      <p:sp>
        <p:nvSpPr>
          <p:cNvPr id="12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0459949-48A8-45F4-B43D-92B4F5A9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 l="16710" t="42111" r="32378" b="43248"/>
          <a:stretch>
            <a:fillRect/>
          </a:stretch>
        </p:blipFill>
        <p:spPr bwMode="auto">
          <a:xfrm>
            <a:off x="1139778" y="2041506"/>
            <a:ext cx="6602214" cy="142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כותרת 1"/>
          <p:cNvSpPr txBox="1">
            <a:spLocks/>
          </p:cNvSpPr>
          <p:nvPr/>
        </p:nvSpPr>
        <p:spPr bwMode="auto">
          <a:xfrm>
            <a:off x="1285852" y="571480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3600" b="1" kern="0" dirty="0">
                <a:latin typeface="Arial" pitchFamily="34" charset="0"/>
                <a:ea typeface="+mj-ea"/>
                <a:cs typeface="+mj-cs"/>
              </a:rPr>
              <a:t>אלגוריתם דטרמיניסטי- דוגמא</a:t>
            </a:r>
            <a:endParaRPr lang="en-US" sz="3600" b="1" kern="0" dirty="0"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0" name="כותרת 1"/>
          <p:cNvSpPr txBox="1">
            <a:spLocks/>
          </p:cNvSpPr>
          <p:nvPr/>
        </p:nvSpPr>
        <p:spPr bwMode="auto">
          <a:xfrm>
            <a:off x="1139778" y="1493811"/>
            <a:ext cx="7229574" cy="58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kern="0" dirty="0">
                <a:latin typeface="Arial" pitchFamily="34" charset="0"/>
                <a:ea typeface="+mj-ea"/>
                <a:cs typeface="+mj-cs"/>
              </a:rPr>
              <a:t>עבור 100 המספרים מ1 עד 100, איבר הציר לחלוקה הראשונה הוא 47:</a:t>
            </a:r>
            <a:endParaRPr lang="he-IL" sz="2400" b="1" kern="0" dirty="0"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1" name="כותרת 1"/>
          <p:cNvSpPr txBox="1">
            <a:spLocks/>
          </p:cNvSpPr>
          <p:nvPr/>
        </p:nvSpPr>
        <p:spPr bwMode="auto">
          <a:xfrm>
            <a:off x="4206870" y="6021422"/>
            <a:ext cx="4198995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1400" kern="0" dirty="0">
                <a:latin typeface="Arial" pitchFamily="34" charset="0"/>
                <a:ea typeface="+mj-ea"/>
                <a:cs typeface="+mj-cs"/>
              </a:rPr>
              <a:t>(מתוך </a:t>
            </a:r>
            <a:r>
              <a:rPr lang="he-IL" sz="1400" kern="0" dirty="0" err="1">
                <a:latin typeface="Arial" pitchFamily="34" charset="0"/>
                <a:ea typeface="+mj-ea"/>
                <a:cs typeface="+mj-cs"/>
              </a:rPr>
              <a:t>ויקיפדיה</a:t>
            </a:r>
            <a:r>
              <a:rPr lang="he-IL" sz="1400" kern="0" dirty="0">
                <a:latin typeface="Arial" pitchFamily="34" charset="0"/>
                <a:ea typeface="+mj-ea"/>
                <a:cs typeface="+mj-cs"/>
              </a:rPr>
              <a:t>, בערך </a:t>
            </a:r>
            <a:r>
              <a:rPr lang="en-US" sz="1400" kern="0" dirty="0">
                <a:ea typeface="+mj-ea"/>
                <a:cs typeface="+mj-cs"/>
              </a:rPr>
              <a:t>selection algorithm</a:t>
            </a:r>
            <a:r>
              <a:rPr lang="he-IL" sz="1400" kern="0" dirty="0">
                <a:latin typeface="Arial" pitchFamily="34" charset="0"/>
                <a:ea typeface="+mj-ea"/>
                <a:cs typeface="+mj-cs"/>
              </a:rPr>
              <a:t>)</a:t>
            </a:r>
          </a:p>
        </p:txBody>
      </p:sp>
      <p:sp>
        <p:nvSpPr>
          <p:cNvPr id="12" name="מלבן 11"/>
          <p:cNvSpPr/>
          <p:nvPr/>
        </p:nvSpPr>
        <p:spPr>
          <a:xfrm>
            <a:off x="1797012" y="2004993"/>
            <a:ext cx="2994066" cy="9128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קשת 12"/>
          <p:cNvSpPr/>
          <p:nvPr/>
        </p:nvSpPr>
        <p:spPr>
          <a:xfrm flipH="1">
            <a:off x="1322342" y="2479662"/>
            <a:ext cx="620721" cy="3067092"/>
          </a:xfrm>
          <a:prstGeom prst="arc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20299673">
            <a:off x="537029" y="3965843"/>
            <a:ext cx="19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200" dirty="0"/>
              <a:t>קטנים או שווים לאיבר הציר</a:t>
            </a:r>
            <a:endParaRPr lang="en-US" sz="1200" dirty="0"/>
          </a:p>
        </p:txBody>
      </p:sp>
      <p:sp>
        <p:nvSpPr>
          <p:cNvPr id="15" name="מלבן 14"/>
          <p:cNvSpPr/>
          <p:nvPr/>
        </p:nvSpPr>
        <p:spPr>
          <a:xfrm>
            <a:off x="4498974" y="2589202"/>
            <a:ext cx="3286170" cy="87631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קשת 15"/>
          <p:cNvSpPr/>
          <p:nvPr/>
        </p:nvSpPr>
        <p:spPr>
          <a:xfrm flipH="1">
            <a:off x="4133844" y="3027357"/>
            <a:ext cx="620721" cy="3067092"/>
          </a:xfrm>
          <a:prstGeom prst="arc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20299673">
            <a:off x="2983400" y="4696104"/>
            <a:ext cx="19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200" dirty="0"/>
              <a:t>גדולים או שווים לאיבר הציר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30240" y="5400702"/>
            <a:ext cx="284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כמה איברים </a:t>
            </a:r>
            <a:r>
              <a:rPr lang="he-IL" b="1" dirty="0">
                <a:solidFill>
                  <a:schemeClr val="accent1"/>
                </a:solidFill>
              </a:rPr>
              <a:t>קטנים</a:t>
            </a:r>
            <a:r>
              <a:rPr lang="he-IL" dirty="0"/>
              <a:t> ישנם?</a:t>
            </a:r>
          </a:p>
          <a:p>
            <a:pPr algn="r" rtl="1"/>
            <a:r>
              <a:rPr lang="he-IL" dirty="0"/>
              <a:t>כמה איברים </a:t>
            </a:r>
            <a:r>
              <a:rPr lang="he-IL" b="1" dirty="0">
                <a:solidFill>
                  <a:srgbClr val="008000"/>
                </a:solidFill>
              </a:rPr>
              <a:t>גדולים</a:t>
            </a:r>
            <a:r>
              <a:rPr lang="he-IL" dirty="0"/>
              <a:t> ישנם?</a:t>
            </a:r>
            <a:endParaRPr lang="en-US" dirty="0"/>
          </a:p>
        </p:txBody>
      </p:sp>
      <p:sp>
        <p:nvSpPr>
          <p:cNvPr id="2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058359BE-5982-4C22-8993-CA03597F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1285830" y="690525"/>
            <a:ext cx="7085013" cy="58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3600" b="1" kern="0" dirty="0">
                <a:latin typeface="Arial" pitchFamily="34" charset="0"/>
                <a:ea typeface="+mj-ea"/>
                <a:cs typeface="+mj-cs"/>
              </a:rPr>
              <a:t>ניתוח גודל הקבוצות שנוצרו</a:t>
            </a:r>
            <a:endParaRPr lang="en-US" sz="3600" b="1" kern="0" dirty="0"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2343" y="1384272"/>
            <a:ext cx="6900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dirty="0"/>
              <a:t>את </a:t>
            </a:r>
            <a:r>
              <a:rPr lang="en-US" dirty="0"/>
              <a:t>n</a:t>
            </a:r>
            <a:r>
              <a:rPr lang="he-IL" dirty="0"/>
              <a:t> האיברים חילקנו לקבוצות בגודל 5, לכן ישנן </a:t>
            </a:r>
            <a:r>
              <a:rPr lang="he-IL" dirty="0">
                <a:sym typeface="Symbol"/>
              </a:rPr>
              <a:t></a:t>
            </a:r>
            <a:r>
              <a:rPr lang="en-US" dirty="0"/>
              <a:t>n/5</a:t>
            </a:r>
            <a:r>
              <a:rPr lang="he-IL" dirty="0">
                <a:sym typeface="Symbol"/>
              </a:rPr>
              <a:t></a:t>
            </a:r>
            <a:r>
              <a:rPr lang="he-IL" dirty="0"/>
              <a:t> קבוצות.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לכל קבוצה של 5 יש חציון, כלומר, ישנם </a:t>
            </a:r>
            <a:r>
              <a:rPr lang="he-IL" dirty="0">
                <a:sym typeface="Symbol"/>
              </a:rPr>
              <a:t></a:t>
            </a:r>
            <a:r>
              <a:rPr lang="en-US" dirty="0"/>
              <a:t>n/5</a:t>
            </a:r>
            <a:r>
              <a:rPr lang="he-IL" dirty="0">
                <a:sym typeface="Symbol"/>
              </a:rPr>
              <a:t></a:t>
            </a:r>
            <a:r>
              <a:rPr lang="he-IL" dirty="0"/>
              <a:t> חציונים.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איבר הציר, </a:t>
            </a:r>
            <a:r>
              <a:rPr lang="en-US" dirty="0"/>
              <a:t>pivot</a:t>
            </a:r>
            <a:r>
              <a:rPr lang="he-IL" dirty="0"/>
              <a:t>, הוא חציון החציונים, לכן מחצית מהחציונים קטנים או שווים ממנו,</a:t>
            </a:r>
            <a:r>
              <a:rPr lang="he-IL" sz="1400" dirty="0"/>
              <a:t> </a:t>
            </a:r>
            <a:r>
              <a:rPr lang="he-IL" dirty="0"/>
              <a:t>כלומר</a:t>
            </a:r>
            <a:r>
              <a:rPr lang="he-IL" sz="1400" dirty="0"/>
              <a:t> </a:t>
            </a:r>
            <a:r>
              <a:rPr lang="he-IL" dirty="0">
                <a:sym typeface="Symbol"/>
              </a:rPr>
              <a:t></a:t>
            </a:r>
            <a:r>
              <a:rPr lang="en-US" dirty="0">
                <a:sym typeface="Symbol"/>
              </a:rPr>
              <a:t>1/2∙</a:t>
            </a:r>
            <a:r>
              <a:rPr lang="he-IL" dirty="0">
                <a:sym typeface="Symbol"/>
              </a:rPr>
              <a:t></a:t>
            </a:r>
            <a:r>
              <a:rPr lang="en-US" dirty="0"/>
              <a:t>n/5</a:t>
            </a:r>
            <a:r>
              <a:rPr lang="en-US" dirty="0">
                <a:sym typeface="Symbol"/>
              </a:rPr>
              <a:t></a:t>
            </a:r>
            <a:r>
              <a:rPr lang="he-IL" dirty="0">
                <a:sym typeface="Symbol"/>
              </a:rPr>
              <a:t></a:t>
            </a:r>
            <a:r>
              <a:rPr lang="he-IL" dirty="0"/>
              <a:t>.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בכל אחת מ</a:t>
            </a:r>
            <a:r>
              <a:rPr lang="he-IL" dirty="0">
                <a:sym typeface="Symbol"/>
              </a:rPr>
              <a:t> </a:t>
            </a:r>
            <a:r>
              <a:rPr lang="en-US" dirty="0">
                <a:sym typeface="Symbol"/>
              </a:rPr>
              <a:t>1/2∙</a:t>
            </a:r>
            <a:r>
              <a:rPr lang="he-IL" dirty="0">
                <a:sym typeface="Symbol"/>
              </a:rPr>
              <a:t></a:t>
            </a:r>
            <a:r>
              <a:rPr lang="en-US" dirty="0"/>
              <a:t>n/5</a:t>
            </a:r>
            <a:r>
              <a:rPr lang="en-US" dirty="0">
                <a:sym typeface="Symbol"/>
              </a:rPr>
              <a:t></a:t>
            </a:r>
            <a:r>
              <a:rPr lang="he-IL" dirty="0">
                <a:sym typeface="Symbol"/>
              </a:rPr>
              <a:t> הקבוצות הללו, ישנם שלושה איברים שקטנים מ</a:t>
            </a:r>
            <a:r>
              <a:rPr lang="en-US" dirty="0">
                <a:sym typeface="Symbol"/>
              </a:rPr>
              <a:t>pivot</a:t>
            </a:r>
            <a:r>
              <a:rPr lang="he-IL" dirty="0">
                <a:sym typeface="Symbol"/>
              </a:rPr>
              <a:t>- (פרט אולי לקבוצה אחת בה אין חמישה איברים, ולקבוצה בה איבר הציר נמצא).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31882" y="3611565"/>
            <a:ext cx="5330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לכן, מספר האיברים הקטנים מ</a:t>
            </a:r>
            <a:r>
              <a:rPr lang="en-US" dirty="0"/>
              <a:t>pivot</a:t>
            </a:r>
            <a:r>
              <a:rPr lang="he-IL" dirty="0"/>
              <a:t> הוא לפחות:</a:t>
            </a:r>
            <a:endParaRPr lang="en-US" dirty="0"/>
          </a:p>
          <a:p>
            <a:pPr algn="r" rtl="1"/>
            <a:endParaRPr lang="he-IL" dirty="0"/>
          </a:p>
          <a:p>
            <a:r>
              <a:rPr lang="en-US" dirty="0">
                <a:sym typeface="Symbol"/>
              </a:rPr>
              <a:t>(</a:t>
            </a:r>
            <a:r>
              <a:rPr lang="he-IL" dirty="0">
                <a:sym typeface="Symbol"/>
              </a:rPr>
              <a:t></a:t>
            </a:r>
            <a:r>
              <a:rPr lang="en-US" dirty="0">
                <a:sym typeface="Symbol"/>
              </a:rPr>
              <a:t>1/2∙</a:t>
            </a:r>
            <a:r>
              <a:rPr lang="he-IL" dirty="0">
                <a:sym typeface="Symbol"/>
              </a:rPr>
              <a:t></a:t>
            </a:r>
            <a:r>
              <a:rPr lang="en-US" dirty="0"/>
              <a:t>n/5</a:t>
            </a:r>
            <a:r>
              <a:rPr lang="en-US" dirty="0">
                <a:sym typeface="Symbol"/>
              </a:rPr>
              <a:t></a:t>
            </a:r>
            <a:r>
              <a:rPr lang="he-IL" dirty="0">
                <a:sym typeface="Symbol"/>
              </a:rPr>
              <a:t></a:t>
            </a:r>
            <a:r>
              <a:rPr lang="en-US" dirty="0">
                <a:sym typeface="Symbol"/>
              </a:rPr>
              <a:t>-2)∙3  (3/10)n-6</a:t>
            </a:r>
            <a:endParaRPr lang="en-US" dirty="0"/>
          </a:p>
        </p:txBody>
      </p:sp>
      <p:sp>
        <p:nvSpPr>
          <p:cNvPr id="12" name="סוגר מסולסל שמאלי 11"/>
          <p:cNvSpPr/>
          <p:nvPr/>
        </p:nvSpPr>
        <p:spPr>
          <a:xfrm rot="16200000">
            <a:off x="2089118" y="4013206"/>
            <a:ext cx="365129" cy="1314469"/>
          </a:xfrm>
          <a:prstGeom prst="leftBrace">
            <a:avLst>
              <a:gd name="adj1" fmla="val 62676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סוגר מסולסל שמאלי 12"/>
          <p:cNvSpPr/>
          <p:nvPr/>
        </p:nvSpPr>
        <p:spPr>
          <a:xfrm rot="16200000">
            <a:off x="2892403" y="4560902"/>
            <a:ext cx="365129" cy="219078"/>
          </a:xfrm>
          <a:prstGeom prst="leftBrace">
            <a:avLst>
              <a:gd name="adj1" fmla="val 62676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9932240">
            <a:off x="1577934" y="4853007"/>
            <a:ext cx="1387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100" dirty="0"/>
              <a:t>מספר הקבוצות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 rot="20143022">
            <a:off x="2381220" y="4937645"/>
            <a:ext cx="1387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100" dirty="0"/>
              <a:t>מספר האיברים בקבוצה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811161" y="5254650"/>
            <a:ext cx="59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ולכן, מספר האיברים הגדולים מ</a:t>
            </a:r>
            <a:r>
              <a:rPr lang="en-US" dirty="0"/>
              <a:t>pivot</a:t>
            </a:r>
            <a:r>
              <a:rPr lang="he-IL" dirty="0"/>
              <a:t> הוא לכל היותר </a:t>
            </a:r>
            <a:r>
              <a:rPr lang="en-US" b="1" dirty="0">
                <a:sym typeface="Symbol"/>
              </a:rPr>
              <a:t>(7/10)n+6</a:t>
            </a:r>
            <a:endParaRPr lang="en-US" b="1" dirty="0"/>
          </a:p>
        </p:txBody>
      </p:sp>
      <p:sp>
        <p:nvSpPr>
          <p:cNvPr id="19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F255659F-4925-4814-9234-70D2C336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 bwMode="auto">
          <a:xfrm>
            <a:off x="1285830" y="690525"/>
            <a:ext cx="7085013" cy="58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3600" b="1" kern="0" dirty="0">
                <a:latin typeface="Arial" pitchFamily="34" charset="0"/>
                <a:ea typeface="+mj-ea"/>
                <a:cs typeface="+mj-cs"/>
              </a:rPr>
              <a:t>ניתוח גודל הקבוצות שנוצרו</a:t>
            </a:r>
            <a:endParaRPr lang="en-US" sz="3600" b="1" kern="0" dirty="0"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2343" y="1384273"/>
            <a:ext cx="6900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dirty="0"/>
              <a:t>באופן דומה, נקבל שמספר האיברים הגדולים מ</a:t>
            </a:r>
            <a:r>
              <a:rPr lang="en-US" dirty="0"/>
              <a:t>pivot</a:t>
            </a:r>
            <a:r>
              <a:rPr lang="he-IL" dirty="0"/>
              <a:t> הוא לפחות</a:t>
            </a:r>
          </a:p>
          <a:p>
            <a:pPr algn="r" rtl="1">
              <a:buFont typeface="Arial" pitchFamily="34" charset="0"/>
              <a:buChar char="•"/>
            </a:pPr>
            <a:endParaRPr lang="he-IL" dirty="0"/>
          </a:p>
          <a:p>
            <a:r>
              <a:rPr lang="en-US" dirty="0">
                <a:sym typeface="Symbol"/>
              </a:rPr>
              <a:t>(</a:t>
            </a:r>
            <a:r>
              <a:rPr lang="he-IL" dirty="0">
                <a:sym typeface="Symbol"/>
              </a:rPr>
              <a:t></a:t>
            </a:r>
            <a:r>
              <a:rPr lang="en-US" dirty="0">
                <a:sym typeface="Symbol"/>
              </a:rPr>
              <a:t>1/2∙</a:t>
            </a:r>
            <a:r>
              <a:rPr lang="he-IL" dirty="0">
                <a:sym typeface="Symbol"/>
              </a:rPr>
              <a:t></a:t>
            </a:r>
            <a:r>
              <a:rPr lang="en-US" dirty="0"/>
              <a:t>n/5</a:t>
            </a:r>
            <a:r>
              <a:rPr lang="en-US" dirty="0">
                <a:sym typeface="Symbol"/>
              </a:rPr>
              <a:t></a:t>
            </a:r>
            <a:r>
              <a:rPr lang="he-IL" dirty="0">
                <a:sym typeface="Symbol"/>
              </a:rPr>
              <a:t></a:t>
            </a:r>
            <a:r>
              <a:rPr lang="en-US" dirty="0">
                <a:sym typeface="Symbol"/>
              </a:rPr>
              <a:t>-1)∙3  3(1/2 ∙</a:t>
            </a:r>
            <a:r>
              <a:rPr lang="he-IL" dirty="0">
                <a:sym typeface="Symbol"/>
              </a:rPr>
              <a:t></a:t>
            </a:r>
            <a:r>
              <a:rPr lang="en-US" dirty="0"/>
              <a:t>n/5</a:t>
            </a:r>
            <a:r>
              <a:rPr lang="en-US" dirty="0">
                <a:sym typeface="Symbol"/>
              </a:rPr>
              <a:t>-1-1)   (3/10)n-6</a:t>
            </a:r>
            <a:endParaRPr lang="en-US" dirty="0"/>
          </a:p>
          <a:p>
            <a:endParaRPr lang="he-IL" dirty="0"/>
          </a:p>
          <a:p>
            <a:pPr algn="r" rtl="1"/>
            <a:r>
              <a:rPr lang="he-IL" dirty="0"/>
              <a:t>ולכן, מספר האיברים הקטנים מ</a:t>
            </a:r>
            <a:r>
              <a:rPr lang="en-US" dirty="0"/>
              <a:t>pivot</a:t>
            </a:r>
            <a:r>
              <a:rPr lang="he-IL" dirty="0"/>
              <a:t> הוא לכל היותר </a:t>
            </a:r>
            <a:r>
              <a:rPr lang="en-US" b="1" dirty="0">
                <a:sym typeface="Symbol"/>
              </a:rPr>
              <a:t>(7/10)n+6</a:t>
            </a:r>
            <a:endParaRPr lang="he-IL" dirty="0">
              <a:sym typeface="Symbo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7213" y="3721104"/>
            <a:ext cx="5586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בכל מקרה קיבלנו ששתי הקבוצות, גם של הקטנים מאיבר הציר וגם של הגדולים מאיבר הציר, גודלן לכל היותר </a:t>
            </a:r>
            <a:r>
              <a:rPr lang="en-US" b="1" dirty="0">
                <a:sym typeface="Symbol"/>
              </a:rPr>
              <a:t>(7/10)n+6</a:t>
            </a:r>
            <a:r>
              <a:rPr lang="he-IL" dirty="0">
                <a:sym typeface="Symbol"/>
              </a:rPr>
              <a:t>.</a:t>
            </a:r>
            <a:endParaRPr lang="en-US" dirty="0"/>
          </a:p>
        </p:txBody>
      </p:sp>
      <p:sp>
        <p:nvSpPr>
          <p:cNvPr id="10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FF7D676-B2BA-4D97-B7FA-AA5C29A5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1"/>
          <p:cNvSpPr txBox="1">
            <a:spLocks/>
          </p:cNvSpPr>
          <p:nvPr/>
        </p:nvSpPr>
        <p:spPr bwMode="auto">
          <a:xfrm>
            <a:off x="1285852" y="571480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3600" b="1" kern="0" dirty="0">
                <a:latin typeface="Arial" pitchFamily="34" charset="0"/>
                <a:ea typeface="+mj-ea"/>
                <a:cs typeface="+mj-cs"/>
              </a:rPr>
              <a:t>ניתוח זמן הריצה</a:t>
            </a:r>
            <a:endParaRPr lang="en-US" sz="3600" b="1" kern="0" dirty="0"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446031" y="1420785"/>
            <a:ext cx="551346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+mj-lt"/>
              <a:buAutoNum type="arabicPeriod"/>
            </a:pPr>
            <a:r>
              <a:rPr lang="he-IL" sz="1600" dirty="0">
                <a:sym typeface="Symbol"/>
              </a:rPr>
              <a:t>חלק את מערך הקלט </a:t>
            </a:r>
            <a:r>
              <a:rPr lang="en-US" sz="1600" dirty="0">
                <a:sym typeface="Symbol"/>
              </a:rPr>
              <a:t>A</a:t>
            </a:r>
            <a:r>
              <a:rPr lang="he-IL" sz="1600" dirty="0">
                <a:sym typeface="Symbol"/>
              </a:rPr>
              <a:t> לחמישיות</a:t>
            </a:r>
            <a:r>
              <a:rPr lang="en-US" sz="1600" dirty="0">
                <a:sym typeface="Symbol"/>
              </a:rPr>
              <a:t> </a:t>
            </a:r>
          </a:p>
          <a:p>
            <a:pPr marL="342900" indent="-342900" algn="r" rtl="1"/>
            <a:endParaRPr lang="he-IL" sz="1600" dirty="0">
              <a:sym typeface="Symbol"/>
            </a:endParaRPr>
          </a:p>
          <a:p>
            <a:pPr marL="342900" indent="-342900" algn="r" rtl="1">
              <a:buFont typeface="+mj-lt"/>
              <a:buAutoNum type="arabicPeriod" startAt="2"/>
            </a:pPr>
            <a:r>
              <a:rPr lang="he-IL" sz="1600" dirty="0">
                <a:sym typeface="Symbol"/>
              </a:rPr>
              <a:t>מצא חציון של כל חמישייה. הכנס את החציונים למערך </a:t>
            </a:r>
            <a:r>
              <a:rPr lang="en-US" sz="1600" dirty="0">
                <a:sym typeface="Symbol"/>
              </a:rPr>
              <a:t>B</a:t>
            </a:r>
            <a:endParaRPr lang="en-US" sz="1200" dirty="0">
              <a:sym typeface="Symbol"/>
            </a:endParaRPr>
          </a:p>
          <a:p>
            <a:pPr marL="342900" indent="-342900" algn="r" rtl="1"/>
            <a:endParaRPr lang="he-IL" sz="1200" dirty="0">
              <a:sym typeface="Symbol"/>
            </a:endParaRPr>
          </a:p>
          <a:p>
            <a:pPr marL="342900" indent="-342900" algn="r" rtl="1">
              <a:buFont typeface="+mj-lt"/>
              <a:buAutoNum type="arabicPeriod" startAt="3"/>
            </a:pPr>
            <a:r>
              <a:rPr lang="he-IL" sz="1600" dirty="0">
                <a:sym typeface="Symbol"/>
              </a:rPr>
              <a:t>הפעל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Symbol"/>
              </a:rPr>
              <a:t>select</a:t>
            </a:r>
            <a:r>
              <a:rPr lang="he-IL" sz="1600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he-IL" sz="1600" dirty="0">
                <a:sym typeface="Symbol"/>
              </a:rPr>
              <a:t>בצורה </a:t>
            </a:r>
            <a:r>
              <a:rPr lang="he-IL" sz="1600" b="1" dirty="0">
                <a:sym typeface="Symbol"/>
              </a:rPr>
              <a:t>רקורסיבית</a:t>
            </a:r>
            <a:r>
              <a:rPr lang="he-IL" sz="1600" dirty="0">
                <a:sym typeface="Symbol"/>
              </a:rPr>
              <a:t> על המערך  </a:t>
            </a:r>
            <a:r>
              <a:rPr lang="en-US" sz="1600" dirty="0">
                <a:sym typeface="Symbol"/>
              </a:rPr>
              <a:t>B</a:t>
            </a:r>
            <a:r>
              <a:rPr lang="he-IL" sz="1600" dirty="0">
                <a:sym typeface="Symbol"/>
              </a:rPr>
              <a:t> למציאת חציון</a:t>
            </a:r>
            <a:endParaRPr lang="en-US" sz="1200" dirty="0">
              <a:sym typeface="Symbol"/>
            </a:endParaRPr>
          </a:p>
          <a:p>
            <a:pPr marL="342900" indent="-342900" algn="r" rtl="1"/>
            <a:endParaRPr lang="he-IL" sz="1200" dirty="0">
              <a:sym typeface="Symbol"/>
            </a:endParaRPr>
          </a:p>
          <a:p>
            <a:pPr marL="342900" indent="-342900" algn="r" rtl="1">
              <a:buFont typeface="+mj-lt"/>
              <a:buAutoNum type="arabicPeriod" startAt="4"/>
            </a:pPr>
            <a:r>
              <a:rPr lang="he-IL" sz="1600" dirty="0">
                <a:sym typeface="Symbol"/>
              </a:rPr>
              <a:t>חלק את המערך </a:t>
            </a:r>
            <a:r>
              <a:rPr lang="en-US" sz="1600" dirty="0">
                <a:sym typeface="Symbol"/>
              </a:rPr>
              <a:t>A</a:t>
            </a:r>
            <a:r>
              <a:rPr lang="he-IL" sz="1600" dirty="0">
                <a:sym typeface="Symbol"/>
              </a:rPr>
              <a:t> סביב איבר הציר: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Symbol"/>
              </a:rPr>
              <a:t>q=partition(</a:t>
            </a:r>
            <a:r>
              <a:rPr lang="en-US" sz="1600" dirty="0" err="1">
                <a:latin typeface="Courier New" pitchFamily="49" charset="0"/>
                <a:cs typeface="Courier New" pitchFamily="49" charset="0"/>
                <a:sym typeface="Symbol"/>
              </a:rPr>
              <a:t>A,p,r,pivot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Symbol"/>
              </a:rPr>
              <a:t>)</a:t>
            </a:r>
          </a:p>
          <a:p>
            <a:pPr marL="342900" indent="-342900" algn="r" rtl="1"/>
            <a:endParaRPr lang="he-IL" sz="1600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342900" indent="-342900" algn="r" rtl="1">
              <a:buFont typeface="+mj-lt"/>
              <a:buAutoNum type="arabicPeriod" startAt="5"/>
            </a:pPr>
            <a:r>
              <a:rPr lang="he-IL" sz="1600" dirty="0">
                <a:sym typeface="Symbol"/>
              </a:rPr>
              <a:t>הפעל</a:t>
            </a:r>
            <a:r>
              <a:rPr lang="he-IL" sz="1600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Symbol"/>
              </a:rPr>
              <a:t>select</a:t>
            </a:r>
            <a:r>
              <a:rPr lang="he-IL" sz="1600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he-IL" sz="1600" dirty="0">
                <a:sym typeface="Symbol"/>
              </a:rPr>
              <a:t>בצורה </a:t>
            </a:r>
            <a:r>
              <a:rPr lang="he-IL" sz="1600" b="1" dirty="0">
                <a:sym typeface="Symbol"/>
              </a:rPr>
              <a:t>רקורסיבית</a:t>
            </a:r>
            <a:r>
              <a:rPr lang="he-IL" sz="1600" dirty="0">
                <a:sym typeface="Symbol"/>
              </a:rPr>
              <a:t> על החלק המתאים:</a:t>
            </a:r>
          </a:p>
          <a:p>
            <a:pPr marL="342900" indent="-342900" algn="r" rtl="1"/>
            <a:r>
              <a:rPr lang="he-IL" sz="1600" dirty="0">
                <a:sym typeface="Symbol"/>
              </a:rPr>
              <a:t>	אם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Symbol"/>
              </a:rPr>
              <a:t>q-</a:t>
            </a:r>
            <a:r>
              <a:rPr lang="en-US" sz="1600" dirty="0" err="1">
                <a:latin typeface="Courier New" pitchFamily="49" charset="0"/>
                <a:cs typeface="Courier New" pitchFamily="49" charset="0"/>
                <a:sym typeface="Symbol"/>
              </a:rPr>
              <a:t>pi</a:t>
            </a:r>
            <a:r>
              <a:rPr lang="he-IL" sz="1600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he-IL" sz="1600" dirty="0">
                <a:sym typeface="Symbol"/>
              </a:rPr>
              <a:t>אזי		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Symbol"/>
              </a:rPr>
              <a:t>select(A,p,q-1,i)</a:t>
            </a:r>
            <a:endParaRPr lang="he-IL" sz="1600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342900" indent="-342900" algn="r" rtl="1"/>
            <a:r>
              <a:rPr lang="he-IL" sz="1600" dirty="0">
                <a:sym typeface="Symbol"/>
              </a:rPr>
              <a:t>	אחרת	     </a:t>
            </a:r>
            <a:r>
              <a:rPr lang="en-US" sz="1600" dirty="0">
                <a:sym typeface="Symbol"/>
              </a:rPr>
              <a:t>             </a:t>
            </a:r>
            <a:r>
              <a:rPr lang="he-IL" sz="1600" dirty="0">
                <a:sym typeface="Symbol"/>
              </a:rPr>
              <a:t>     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Symbol"/>
              </a:rPr>
              <a:t>select(</a:t>
            </a:r>
            <a:r>
              <a:rPr lang="en-US" sz="1600" dirty="0" err="1">
                <a:latin typeface="Courier New" pitchFamily="49" charset="0"/>
                <a:cs typeface="Courier New" pitchFamily="49" charset="0"/>
                <a:sym typeface="Symbol"/>
              </a:rPr>
              <a:t>A,q,r,i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Symbol"/>
              </a:rPr>
              <a:t>-(q-p))</a:t>
            </a:r>
            <a:endParaRPr lang="he-IL" sz="1600" dirty="0">
              <a:sym typeface="Symbol"/>
            </a:endParaRPr>
          </a:p>
          <a:p>
            <a:pPr marL="342900" indent="-342900" algn="r" rtl="1"/>
            <a:endParaRPr lang="en-US" sz="1600" dirty="0">
              <a:latin typeface="Courier New" pitchFamily="49" charset="0"/>
              <a:cs typeface="Courier New" pitchFamily="49" charset="0"/>
              <a:sym typeface="Symbo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69033" y="1420785"/>
            <a:ext cx="142400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O(n)</a:t>
            </a:r>
          </a:p>
          <a:p>
            <a:endParaRPr lang="en-US" sz="1600" b="1" dirty="0"/>
          </a:p>
          <a:p>
            <a:r>
              <a:rPr lang="en-US" sz="1600" b="1" dirty="0"/>
              <a:t>O(n)</a:t>
            </a:r>
          </a:p>
          <a:p>
            <a:endParaRPr lang="en-US" sz="1200" b="1" dirty="0"/>
          </a:p>
          <a:p>
            <a:r>
              <a:rPr lang="en-US" sz="1600" b="1" dirty="0"/>
              <a:t>T(</a:t>
            </a:r>
            <a:r>
              <a:rPr lang="en-US" sz="1600" b="1" dirty="0">
                <a:sym typeface="Symbol"/>
              </a:rPr>
              <a:t></a:t>
            </a:r>
            <a:r>
              <a:rPr lang="en-US" sz="1600" b="1" dirty="0"/>
              <a:t>n/5</a:t>
            </a:r>
            <a:r>
              <a:rPr lang="en-US" sz="1600" b="1" dirty="0">
                <a:sym typeface="Symbol"/>
              </a:rPr>
              <a:t></a:t>
            </a:r>
            <a:r>
              <a:rPr lang="en-US" sz="1600" b="1" dirty="0"/>
              <a:t>)</a:t>
            </a:r>
          </a:p>
          <a:p>
            <a:endParaRPr lang="en-US" sz="1200" b="1" dirty="0"/>
          </a:p>
          <a:p>
            <a:r>
              <a:rPr lang="en-US" sz="1600" b="1" dirty="0"/>
              <a:t>O(n)</a:t>
            </a: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T(7n/10+6)</a:t>
            </a:r>
          </a:p>
        </p:txBody>
      </p:sp>
      <p:cxnSp>
        <p:nvCxnSpPr>
          <p:cNvPr id="16" name="מחבר חץ ישר 15"/>
          <p:cNvCxnSpPr/>
          <p:nvPr/>
        </p:nvCxnSpPr>
        <p:spPr>
          <a:xfrm>
            <a:off x="5886468" y="1566837"/>
            <a:ext cx="219078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/>
          <p:nvPr/>
        </p:nvCxnSpPr>
        <p:spPr>
          <a:xfrm>
            <a:off x="5886468" y="2078019"/>
            <a:ext cx="219078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/>
          <p:cNvCxnSpPr/>
          <p:nvPr/>
        </p:nvCxnSpPr>
        <p:spPr>
          <a:xfrm>
            <a:off x="5906700" y="2471756"/>
            <a:ext cx="235359" cy="790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/>
          <p:nvPr/>
        </p:nvCxnSpPr>
        <p:spPr>
          <a:xfrm flipV="1">
            <a:off x="5888917" y="2917818"/>
            <a:ext cx="253142" cy="53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/>
          <p:nvPr/>
        </p:nvCxnSpPr>
        <p:spPr>
          <a:xfrm>
            <a:off x="5886468" y="3648078"/>
            <a:ext cx="255591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66752" y="5145111"/>
            <a:ext cx="4965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ובסך </a:t>
            </a:r>
            <a:r>
              <a:rPr lang="he-IL" dirty="0" err="1"/>
              <a:t>הכל</a:t>
            </a:r>
            <a:r>
              <a:rPr lang="he-IL" dirty="0"/>
              <a:t> נקבל: </a:t>
            </a:r>
            <a:r>
              <a:rPr lang="en-US" b="1" dirty="0"/>
              <a:t>T(n)≤T(n/5)+T(7n/10+6)+O(n)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הפתרון של נוסחא זו</a:t>
            </a:r>
            <a:r>
              <a:rPr lang="en-US" dirty="0"/>
              <a:t>:</a:t>
            </a:r>
            <a:r>
              <a:rPr lang="he-IL" dirty="0"/>
              <a:t> </a:t>
            </a:r>
            <a:r>
              <a:rPr lang="en-US" dirty="0"/>
              <a:t>O(n)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63" name="אליפסה 62"/>
          <p:cNvSpPr/>
          <p:nvPr/>
        </p:nvSpPr>
        <p:spPr>
          <a:xfrm>
            <a:off x="2527271" y="1347759"/>
            <a:ext cx="3176631" cy="54769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אליפסה 63"/>
          <p:cNvSpPr/>
          <p:nvPr/>
        </p:nvSpPr>
        <p:spPr>
          <a:xfrm>
            <a:off x="1066753" y="1785915"/>
            <a:ext cx="4637150" cy="54769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762780" y="1347759"/>
            <a:ext cx="1862163" cy="76944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100" b="1" dirty="0"/>
              <a:t>אפשר לעשות זאת על ידי מיון הכנסה, שעובד ביעילות על מערכים קטנים. בכל מקרה,זהו זמן קבוע כפול </a:t>
            </a:r>
            <a:r>
              <a:rPr lang="en-US" sz="1100" b="1" dirty="0"/>
              <a:t>n</a:t>
            </a:r>
            <a:r>
              <a:rPr lang="he-IL" sz="1100" b="1" dirty="0"/>
              <a:t>.</a:t>
            </a:r>
            <a:endParaRPr lang="en-US" sz="1100" b="1" dirty="0"/>
          </a:p>
        </p:txBody>
      </p:sp>
      <p:sp>
        <p:nvSpPr>
          <p:cNvPr id="66" name="אליפסה 65"/>
          <p:cNvSpPr/>
          <p:nvPr/>
        </p:nvSpPr>
        <p:spPr>
          <a:xfrm>
            <a:off x="482545" y="2260584"/>
            <a:ext cx="5257872" cy="54769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762780" y="2224071"/>
            <a:ext cx="1862163" cy="76944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100" b="1" dirty="0"/>
              <a:t>מציאת חציון היא מקרה פרטי של בעיית הבחירה, וגודל הקלט הוא קטן יותר, לכן אפשר להשתמש ברקורסיה</a:t>
            </a:r>
            <a:endParaRPr lang="en-US" sz="1100" b="1" dirty="0"/>
          </a:p>
        </p:txBody>
      </p:sp>
      <p:sp>
        <p:nvSpPr>
          <p:cNvPr id="70" name="אליפסה 69"/>
          <p:cNvSpPr/>
          <p:nvPr/>
        </p:nvSpPr>
        <p:spPr>
          <a:xfrm>
            <a:off x="2271681" y="2771766"/>
            <a:ext cx="3468735" cy="54769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אליפסה 70"/>
          <p:cNvSpPr/>
          <p:nvPr/>
        </p:nvSpPr>
        <p:spPr>
          <a:xfrm>
            <a:off x="847675" y="3392487"/>
            <a:ext cx="4892742" cy="102236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EE022442-7398-4BCA-AE84-C2FD046D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70" grpId="0" animBg="1"/>
      <p:bldP spid="70" grpId="1" animBg="1"/>
      <p:bldP spid="7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D7BA-E154-47C9-A679-936A2BAC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01D93-0208-497F-A744-2C822CA1E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למדנו שיטת אלגוריתמית יעילה "הפרד ומשול"</a:t>
            </a:r>
          </a:p>
          <a:p>
            <a:pPr algn="r" rtl="1"/>
            <a:r>
              <a:rPr lang="he-IL" dirty="0"/>
              <a:t>דוגמאות שימוש שראינו</a:t>
            </a:r>
          </a:p>
          <a:p>
            <a:pPr lvl="1" algn="r" rtl="1"/>
            <a:r>
              <a:rPr lang="he-IL" dirty="0"/>
              <a:t>חיפוש ומיון</a:t>
            </a:r>
            <a:endParaRPr lang="en-US" dirty="0"/>
          </a:p>
          <a:p>
            <a:pPr lvl="1" algn="r" rtl="1"/>
            <a:r>
              <a:rPr lang="he-IL" dirty="0"/>
              <a:t>כפל מספרים</a:t>
            </a:r>
          </a:p>
          <a:p>
            <a:pPr lvl="1" algn="r" rtl="1"/>
            <a:r>
              <a:rPr lang="he-IL" dirty="0"/>
              <a:t>מציאת סטטיסטיקות מסדרים גבוהים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1E75-7FD5-4E5B-848C-61ACF304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A7C4D-2724-440C-A541-3195EC4B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9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רקורסיה- שיטת "הפרד ומשול"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2453714"/>
            <a:ext cx="82153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400" b="1" dirty="0">
                <a:cs typeface="+mj-cs"/>
              </a:rPr>
              <a:t>הפרד: 		</a:t>
            </a:r>
            <a:r>
              <a:rPr lang="he-IL" sz="2400" dirty="0">
                <a:cs typeface="+mj-cs"/>
              </a:rPr>
              <a:t>חלק את הבעיה לכמה תתי</a:t>
            </a:r>
            <a:r>
              <a:rPr lang="en-US" sz="2400" dirty="0">
                <a:cs typeface="+mj-cs"/>
              </a:rPr>
              <a:t>-</a:t>
            </a:r>
            <a:r>
              <a:rPr lang="he-IL" sz="2400" dirty="0">
                <a:cs typeface="+mj-cs"/>
              </a:rPr>
              <a:t>בעיות </a:t>
            </a:r>
            <a:r>
              <a:rPr lang="he-IL" sz="2400" b="1" dirty="0">
                <a:solidFill>
                  <a:srgbClr val="008000"/>
                </a:solidFill>
                <a:cs typeface="+mj-cs"/>
              </a:rPr>
              <a:t>מאותו סוג כמו הבעיה 		המקורית</a:t>
            </a:r>
          </a:p>
          <a:p>
            <a:pPr algn="r" rtl="1">
              <a:buFont typeface="Arial" pitchFamily="34" charset="0"/>
              <a:buChar char="•"/>
            </a:pPr>
            <a:endParaRPr lang="he-IL" sz="2400" b="1" dirty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b="1" dirty="0">
                <a:cs typeface="+mj-cs"/>
              </a:rPr>
              <a:t>משול: 		</a:t>
            </a:r>
            <a:r>
              <a:rPr lang="he-IL" sz="2400" dirty="0">
                <a:cs typeface="+mj-cs"/>
              </a:rPr>
              <a:t>פתור את תתי הבעיות בצורה רקורסיבית</a:t>
            </a:r>
            <a:br>
              <a:rPr lang="en-US" sz="2400" dirty="0">
                <a:cs typeface="+mj-cs"/>
              </a:rPr>
            </a:br>
            <a:r>
              <a:rPr lang="he-IL" sz="2400" dirty="0">
                <a:cs typeface="+mj-cs"/>
              </a:rPr>
              <a:t>		(עד שמגיעים לבסיס הרקורסיה, כאשר גודל תת-הבעיה 		מספיק קטן, ואפשר לפתור אותה ישירות)</a:t>
            </a:r>
          </a:p>
          <a:p>
            <a:pPr algn="r" rtl="1">
              <a:buFont typeface="Arial" pitchFamily="34" charset="0"/>
              <a:buChar char="•"/>
            </a:pPr>
            <a:endParaRPr lang="he-IL" sz="2400" dirty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b="1" dirty="0">
                <a:cs typeface="+mj-cs"/>
              </a:rPr>
              <a:t>צרף: 		</a:t>
            </a:r>
            <a:r>
              <a:rPr lang="he-IL" sz="2400" dirty="0" err="1">
                <a:cs typeface="+mj-cs"/>
              </a:rPr>
              <a:t>צרף</a:t>
            </a:r>
            <a:r>
              <a:rPr lang="he-IL" sz="2400" dirty="0">
                <a:cs typeface="+mj-cs"/>
              </a:rPr>
              <a:t> את הפתרונות של תתי הבעיות לקבלת פתרון מלא לבעיה 		המקורית</a:t>
            </a:r>
            <a:endParaRPr lang="en-US" sz="2400" dirty="0">
              <a:cs typeface="+mj-cs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63DDA86-8437-4C04-985C-140BA289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דוגמאות לאלגוריתמים רקורסיביים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2143116"/>
            <a:ext cx="82153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>
              <a:buFont typeface="Arial" pitchFamily="34" charset="0"/>
              <a:buChar char="•"/>
            </a:pPr>
            <a:r>
              <a:rPr lang="he-IL" sz="2400" dirty="0">
                <a:cs typeface="+mj-cs"/>
              </a:rPr>
              <a:t>מיון מיזוג</a:t>
            </a:r>
            <a:r>
              <a:rPr lang="en-US" sz="2400" dirty="0">
                <a:cs typeface="+mj-cs"/>
              </a:rPr>
              <a:t>  (MERGE SORT) </a:t>
            </a:r>
            <a:endParaRPr lang="he-IL" sz="2400" dirty="0">
              <a:cs typeface="+mj-cs"/>
            </a:endParaRP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>
                <a:cs typeface="+mj-cs"/>
              </a:rPr>
              <a:t>מיון מהיר</a:t>
            </a:r>
            <a:r>
              <a:rPr lang="en-US" sz="2400" dirty="0">
                <a:cs typeface="+mj-cs"/>
              </a:rPr>
              <a:t> (QUICK SORT) </a:t>
            </a:r>
            <a:endParaRPr lang="he-IL" sz="2400" dirty="0">
              <a:cs typeface="+mj-cs"/>
            </a:endParaRP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חיפוש בינארי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(BINARY SEARCH) </a:t>
            </a:r>
            <a:endParaRPr lang="he-IL" sz="2400" dirty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הכפלת מספרים בייצוג בינארי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הכפלת מטריצות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מציאת האיבר ה-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 בגודלו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-TH ORDER STATISTICS)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C4D8C04-6F20-45C0-9201-23BD93BC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נוסחאות נסיגה	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71472" y="1357298"/>
            <a:ext cx="807249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>
                <a:cs typeface="+mj-cs"/>
              </a:rPr>
              <a:t>בהינתן בעיה, שפתרונה ניתן בשיטת "הפרד ומשול", זמן הריצה של פתרון זה יסומן ב-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T(n)</a:t>
            </a:r>
            <a:r>
              <a:rPr lang="he-IL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he-IL" sz="2000" dirty="0">
                <a:cs typeface="+mj-cs"/>
              </a:rPr>
              <a:t>עבור בעיה בגודל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he-IL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he-IL" sz="2000" dirty="0">
              <a:cs typeface="+mj-cs"/>
            </a:endParaRPr>
          </a:p>
          <a:p>
            <a:pPr algn="r" rtl="1"/>
            <a:endParaRPr lang="he-IL" sz="2000" dirty="0">
              <a:cs typeface="+mj-cs"/>
            </a:endParaRPr>
          </a:p>
          <a:p>
            <a:pPr algn="r" rtl="1"/>
            <a:r>
              <a:rPr lang="he-IL" sz="2000" dirty="0">
                <a:cs typeface="+mj-cs"/>
              </a:rPr>
              <a:t>נניח שבפתרון חילקנו את הבעיה ל-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he-IL" sz="2000" dirty="0">
                <a:cs typeface="+mj-cs"/>
              </a:rPr>
              <a:t> תתי-בעיות, שגודל כל אחת מהן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1/b</a:t>
            </a:r>
            <a:r>
              <a:rPr lang="he-IL" sz="2000" dirty="0">
                <a:cs typeface="+mj-cs"/>
              </a:rPr>
              <a:t> מגודל הבעיה המקורית, כאשר:</a:t>
            </a:r>
          </a:p>
          <a:p>
            <a:pPr algn="r" rtl="1">
              <a:buFont typeface="Arial" pitchFamily="34" charset="0"/>
              <a:buChar char="●"/>
            </a:pPr>
            <a:r>
              <a:rPr lang="he-IL" sz="2000" dirty="0">
                <a:cs typeface="+mj-cs"/>
              </a:rPr>
              <a:t>זמן חלוקת בעיה בגודל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he-IL" sz="2000" dirty="0">
                <a:cs typeface="+mj-cs"/>
              </a:rPr>
              <a:t>: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D(n)</a:t>
            </a:r>
            <a:endParaRPr lang="he-IL" sz="2000" dirty="0">
              <a:cs typeface="+mj-cs"/>
            </a:endParaRPr>
          </a:p>
          <a:p>
            <a:pPr algn="r" rtl="1">
              <a:buFont typeface="Arial" pitchFamily="34" charset="0"/>
              <a:buChar char="●"/>
            </a:pPr>
            <a:r>
              <a:rPr lang="he-IL" sz="2000" dirty="0">
                <a:cs typeface="+mj-cs"/>
              </a:rPr>
              <a:t>זמן פתרון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he-IL" sz="2000" dirty="0">
                <a:cs typeface="+mj-cs"/>
              </a:rPr>
              <a:t> תתי הבעיות: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(n/b)</a:t>
            </a:r>
            <a:endParaRPr lang="he-IL" sz="2000" dirty="0">
              <a:cs typeface="+mj-cs"/>
            </a:endParaRPr>
          </a:p>
          <a:p>
            <a:pPr algn="r" rtl="1">
              <a:buFont typeface="Arial" pitchFamily="34" charset="0"/>
              <a:buChar char="●"/>
            </a:pPr>
            <a:r>
              <a:rPr lang="he-IL" sz="2000" dirty="0">
                <a:cs typeface="+mj-cs"/>
              </a:rPr>
              <a:t>זמן צירוף הפתרונות: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C(n)</a:t>
            </a:r>
            <a:endParaRPr lang="he-IL" sz="2000" dirty="0">
              <a:latin typeface="Times New Roman" pitchFamily="18" charset="0"/>
              <a:cs typeface="Times New Roman" pitchFamily="18" charset="0"/>
            </a:endParaRPr>
          </a:p>
          <a:p>
            <a:pPr algn="r" rtl="1">
              <a:buFont typeface="Arial" pitchFamily="34" charset="0"/>
              <a:buChar char="●"/>
            </a:pPr>
            <a:endParaRPr lang="he-IL" sz="2000" dirty="0">
              <a:latin typeface="Times New Roman" pitchFamily="18" charset="0"/>
              <a:cs typeface="Times New Roman" pitchFamily="18" charset="0"/>
            </a:endParaRPr>
          </a:p>
          <a:p>
            <a:pPr algn="r" rtl="1"/>
            <a:r>
              <a:rPr lang="he-IL" sz="2000" dirty="0">
                <a:cs typeface="+mj-cs"/>
              </a:rPr>
              <a:t>אזי הזמן הכולל של פתרון הבעיה הוא:</a:t>
            </a:r>
          </a:p>
          <a:p>
            <a:pPr algn="r" rtl="1"/>
            <a:endParaRPr lang="he-IL" sz="2000" dirty="0">
              <a:cs typeface="+mj-cs"/>
            </a:endParaRPr>
          </a:p>
          <a:p>
            <a:pPr algn="r" rtl="1"/>
            <a:endParaRPr lang="he-IL" sz="2000" dirty="0">
              <a:cs typeface="+mj-cs"/>
            </a:endParaRPr>
          </a:p>
          <a:p>
            <a:pPr algn="r" rtl="1"/>
            <a:r>
              <a:rPr lang="he-IL" sz="2000" dirty="0">
                <a:cs typeface="+mj-cs"/>
              </a:rPr>
              <a:t>אפשר להיעזר בשיטת המסטר על מנת להגיע לנוסחא סגורה, ולסדר גודל זמן ריצה.</a:t>
            </a:r>
          </a:p>
          <a:p>
            <a:pPr algn="r" rtl="1"/>
            <a:endParaRPr lang="he-IL" sz="2000" dirty="0">
              <a:cs typeface="+mj-cs"/>
            </a:endParaRPr>
          </a:p>
          <a:p>
            <a:pPr algn="r" rtl="1"/>
            <a:r>
              <a:rPr lang="he-IL" sz="2000" b="1" dirty="0">
                <a:solidFill>
                  <a:srgbClr val="008000"/>
                </a:solidFill>
                <a:cs typeface="+mj-cs"/>
              </a:rPr>
              <a:t>הערה: מבנה זה לא מתאים לכל הבעיות שנפתרות בשיטת "הפרד ומשול"!</a:t>
            </a:r>
          </a:p>
          <a:p>
            <a:endParaRPr lang="en-US" sz="2000" dirty="0">
              <a:cs typeface="+mj-cs"/>
            </a:endParaRPr>
          </a:p>
        </p:txBody>
      </p:sp>
      <p:graphicFrame>
        <p:nvGraphicFramePr>
          <p:cNvPr id="11" name="אובייקט 10"/>
          <p:cNvGraphicFramePr>
            <a:graphicFrameLocks noChangeAspect="1"/>
          </p:cNvGraphicFramePr>
          <p:nvPr/>
        </p:nvGraphicFramePr>
        <p:xfrm>
          <a:off x="845084" y="4286256"/>
          <a:ext cx="4212668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Формула" r:id="rId4" imgW="2451100" imgH="457200" progId="Equation.3">
                  <p:embed/>
                </p:oleObj>
              </mc:Choice>
              <mc:Fallback>
                <p:oleObj name="Формула" r:id="rId4" imgW="245110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084" y="4286256"/>
                        <a:ext cx="4212668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F8F252E-9EB9-4B6D-9528-3D6A9897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ACEB-2617-4ADC-9D82-56103093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משפט </a:t>
            </a:r>
            <a:r>
              <a:rPr lang="en-US" dirty="0"/>
              <a:t>MASTER</a:t>
            </a:r>
            <a:r>
              <a:rPr lang="he-IL" dirty="0"/>
              <a:t> – תזכורת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7CEB1A-570E-4FB7-8D5A-8BB723F15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/>
                  <a:t>מקרה 1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he-IL" dirty="0"/>
              </a:p>
              <a:p>
                <a:pPr algn="r" rtl="1"/>
                <a:r>
                  <a:rPr lang="he-IL" dirty="0"/>
                  <a:t>מקרה 2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r" rtl="1"/>
                <a:r>
                  <a:rPr lang="he-IL" dirty="0"/>
                  <a:t>מקרה </a:t>
                </a:r>
                <a:r>
                  <a:rPr lang="ru-RU" dirty="0"/>
                  <a:t>3</a:t>
                </a:r>
                <a:endParaRPr lang="he-IL" dirty="0"/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7CEB1A-570E-4FB7-8D5A-8BB723F15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87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65E25-061A-4A54-B03B-B762559B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DAD80F-89EC-4422-8C72-7B1927C1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7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6C8A-4318-442C-B554-9072ABC7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משפט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5E2F6-EE7C-4B45-8272-BC781B2A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B7A7E81-D413-45D5-B241-0ED16A33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he-IL" dirty="0"/>
              <a:t>אלגוריתמים 1- ד"ר בוריס </a:t>
            </a:r>
            <a:r>
              <a:rPr lang="he-IL" dirty="0" err="1"/>
              <a:t>לואנט</a:t>
            </a:r>
            <a:r>
              <a:rPr lang="he-IL" dirty="0"/>
              <a:t> - מכללה אקדמית אשקלון- תשע"ט- סמסטר א'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6E632B-ABAD-4000-B7C6-51CA64AC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96752"/>
            <a:ext cx="6400800" cy="489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2399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התאמה אישית 1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9878</TotalTime>
  <Words>3168</Words>
  <Application>Microsoft Office PowerPoint</Application>
  <PresentationFormat>On-screen Show (4:3)</PresentationFormat>
  <Paragraphs>519</Paragraphs>
  <Slides>45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Cambria Math</vt:lpstr>
      <vt:lpstr>Courier New</vt:lpstr>
      <vt:lpstr>Mathematica1</vt:lpstr>
      <vt:lpstr>Symbol</vt:lpstr>
      <vt:lpstr>Times New Roman</vt:lpstr>
      <vt:lpstr>ערכת נושא Office</vt:lpstr>
      <vt:lpstr>Equation</vt:lpstr>
      <vt:lpstr>Формула</vt:lpstr>
      <vt:lpstr>משוואה</vt:lpstr>
      <vt:lpstr>אלגוריתמים 1</vt:lpstr>
      <vt:lpstr>הקדמה</vt:lpstr>
      <vt:lpstr>תוכנית הקורס</vt:lpstr>
      <vt:lpstr>רקורסיה- "הפרד ומשול"</vt:lpstr>
      <vt:lpstr>PowerPoint Presentation</vt:lpstr>
      <vt:lpstr>PowerPoint Presentation</vt:lpstr>
      <vt:lpstr>PowerPoint Presentation</vt:lpstr>
      <vt:lpstr>משפט MASTER – תזכורת </vt:lpstr>
      <vt:lpstr>משפט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סיכום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1</dc:title>
  <dc:creator>User</dc:creator>
  <cp:lastModifiedBy>Boris Levant</cp:lastModifiedBy>
  <cp:revision>746</cp:revision>
  <cp:lastPrinted>2016-11-06T10:55:49Z</cp:lastPrinted>
  <dcterms:created xsi:type="dcterms:W3CDTF">2014-10-06T00:43:48Z</dcterms:created>
  <dcterms:modified xsi:type="dcterms:W3CDTF">2018-10-21T09:05:22Z</dcterms:modified>
</cp:coreProperties>
</file>