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8" r:id="rId4"/>
    <p:sldId id="282" r:id="rId5"/>
    <p:sldId id="279" r:id="rId6"/>
    <p:sldId id="280" r:id="rId7"/>
    <p:sldId id="281" r:id="rId8"/>
    <p:sldId id="283" r:id="rId9"/>
    <p:sldId id="284" r:id="rId10"/>
    <p:sldId id="285" r:id="rId11"/>
    <p:sldId id="312" r:id="rId12"/>
    <p:sldId id="311" r:id="rId13"/>
    <p:sldId id="286" r:id="rId14"/>
    <p:sldId id="287" r:id="rId15"/>
    <p:sldId id="289" r:id="rId16"/>
    <p:sldId id="290" r:id="rId17"/>
    <p:sldId id="313" r:id="rId18"/>
    <p:sldId id="291" r:id="rId19"/>
    <p:sldId id="292" r:id="rId20"/>
    <p:sldId id="293" r:id="rId21"/>
    <p:sldId id="294" r:id="rId22"/>
    <p:sldId id="258" r:id="rId23"/>
    <p:sldId id="295" r:id="rId24"/>
    <p:sldId id="259" r:id="rId25"/>
    <p:sldId id="296" r:id="rId26"/>
    <p:sldId id="297" r:id="rId27"/>
    <p:sldId id="298" r:id="rId28"/>
    <p:sldId id="299" r:id="rId29"/>
    <p:sldId id="314" r:id="rId30"/>
    <p:sldId id="300" r:id="rId31"/>
    <p:sldId id="301" r:id="rId32"/>
    <p:sldId id="302" r:id="rId33"/>
    <p:sldId id="303" r:id="rId34"/>
    <p:sldId id="307" r:id="rId35"/>
    <p:sldId id="304" r:id="rId36"/>
    <p:sldId id="305" r:id="rId37"/>
    <p:sldId id="308" r:id="rId38"/>
    <p:sldId id="309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FFFF00"/>
    <a:srgbClr val="000000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png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png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8.pn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 smtClean="0"/>
              <a:t>מסלולים קצרים ביותר ממקור יחיד</a:t>
            </a:r>
            <a:br>
              <a:rPr lang="he-IL" dirty="0" smtClean="0"/>
            </a:br>
            <a:r>
              <a:rPr lang="en-US" dirty="0" smtClean="0"/>
              <a:t>Single Source Shortest Path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7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בדוגמא שלפנינו, המסלולים הקצרים ביותר מהמקור 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 הם:</a:t>
            </a: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</a:t>
            </a:r>
            <a:r>
              <a:rPr lang="en-US" sz="2800" b="1" dirty="0" smtClean="0">
                <a:cs typeface="+mj-cs"/>
              </a:rPr>
              <a:t>Q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(משקלו 1)</a:t>
            </a:r>
            <a:endParaRPr lang="en-US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P-Q-</a:t>
            </a:r>
            <a:r>
              <a:rPr lang="en-US" sz="2800" b="1" dirty="0" smtClean="0">
                <a:cs typeface="+mj-cs"/>
              </a:rPr>
              <a:t>R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(משקלו 2</a:t>
            </a:r>
            <a:r>
              <a:rPr lang="he-IL" sz="2800" dirty="0" smtClean="0"/>
              <a:t>)</a:t>
            </a:r>
            <a:endParaRPr lang="en-US" sz="28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P-Q-R-</a:t>
            </a:r>
            <a:r>
              <a:rPr lang="en-US" sz="2800" b="1" dirty="0" smtClean="0">
                <a:cs typeface="+mj-cs"/>
              </a:rPr>
              <a:t>S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(משקלו 4</a:t>
            </a:r>
            <a:r>
              <a:rPr lang="he-IL" sz="2800" dirty="0" smtClean="0"/>
              <a:t>)</a:t>
            </a:r>
            <a:endParaRPr lang="en-US" sz="28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P-Q-R-</a:t>
            </a:r>
            <a:r>
              <a:rPr lang="en-US" sz="2800" b="1" dirty="0" smtClean="0">
                <a:cs typeface="+mj-cs"/>
              </a:rPr>
              <a:t>U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(משקלו 3</a:t>
            </a:r>
            <a:r>
              <a:rPr lang="he-IL" sz="2800" dirty="0" smtClean="0"/>
              <a:t>)</a:t>
            </a:r>
            <a:endParaRPr lang="en-US" sz="28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P--</a:t>
            </a:r>
            <a:r>
              <a:rPr lang="en-US" sz="2800" b="1" dirty="0" smtClean="0">
                <a:cs typeface="+mj-cs"/>
              </a:rPr>
              <a:t>T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</a:t>
            </a:r>
            <a:r>
              <a:rPr lang="he-IL" sz="2800"/>
              <a:t>משקלו </a:t>
            </a:r>
            <a:r>
              <a:rPr lang="he-IL" sz="2800" smtClean="0"/>
              <a:t>7)</a:t>
            </a:r>
            <a:endParaRPr lang="en-US" sz="28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יצוג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הפתרון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60783" name="Picture 15" descr="http://quiz.geeksforgeeks.org/wp-content/uploads/2013/05/gate200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23960"/>
          <a:stretch/>
        </p:blipFill>
        <p:spPr bwMode="auto">
          <a:xfrm>
            <a:off x="1044713" y="2636912"/>
            <a:ext cx="409155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7"/>
            <a:ext cx="78581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בגלל תכונת התת מסלול האופטימלי, אין צורך לשמור את כל המסלולים בצורה מפורשת, אלא אפשר בעץ:</a:t>
            </a: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</a:t>
            </a:r>
            <a:r>
              <a:rPr lang="en-US" sz="2800" b="1" dirty="0" smtClean="0">
                <a:cs typeface="+mj-cs"/>
              </a:rPr>
              <a:t>Q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(משקלו 1)</a:t>
            </a:r>
            <a:endParaRPr lang="en-US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P-Q-</a:t>
            </a:r>
            <a:r>
              <a:rPr lang="en-US" sz="2800" b="1" dirty="0" smtClean="0">
                <a:cs typeface="+mj-cs"/>
              </a:rPr>
              <a:t>R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(משקלו 2</a:t>
            </a:r>
            <a:r>
              <a:rPr lang="he-IL" sz="2800" dirty="0" smtClean="0"/>
              <a:t>)</a:t>
            </a:r>
            <a:endParaRPr lang="en-US" sz="28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P-Q-R-</a:t>
            </a:r>
            <a:r>
              <a:rPr lang="en-US" sz="2800" b="1" dirty="0" smtClean="0">
                <a:cs typeface="+mj-cs"/>
              </a:rPr>
              <a:t>S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(משקלו 4</a:t>
            </a:r>
            <a:r>
              <a:rPr lang="he-IL" sz="2800" dirty="0" smtClean="0"/>
              <a:t>)</a:t>
            </a:r>
            <a:endParaRPr lang="en-US" sz="28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P-Q-R-</a:t>
            </a:r>
            <a:r>
              <a:rPr lang="en-US" sz="2800" b="1" dirty="0" smtClean="0">
                <a:cs typeface="+mj-cs"/>
              </a:rPr>
              <a:t>U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/>
              <a:t>(משקלו 3</a:t>
            </a:r>
            <a:r>
              <a:rPr lang="he-IL" sz="2800" dirty="0" smtClean="0"/>
              <a:t>)</a:t>
            </a:r>
            <a:endParaRPr lang="en-US" sz="28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P-</a:t>
            </a:r>
            <a:r>
              <a:rPr lang="en-US" sz="2800" b="1" dirty="0" smtClean="0">
                <a:cs typeface="+mj-cs"/>
              </a:rPr>
              <a:t>T</a:t>
            </a:r>
            <a:r>
              <a:rPr lang="he-IL" sz="2800" b="1" dirty="0" smtClean="0">
                <a:cs typeface="+mj-cs"/>
              </a:rPr>
              <a:t> </a:t>
            </a:r>
            <a:r>
              <a:rPr lang="he-IL" sz="2800" dirty="0" smtClean="0"/>
              <a:t>(</a:t>
            </a:r>
            <a:r>
              <a:rPr lang="he-IL" sz="2800" dirty="0"/>
              <a:t>משקלו </a:t>
            </a:r>
            <a:r>
              <a:rPr lang="en-US" sz="2800" dirty="0" smtClean="0"/>
              <a:t>7</a:t>
            </a:r>
            <a:r>
              <a:rPr lang="he-IL" sz="2800" dirty="0" smtClean="0"/>
              <a:t>)</a:t>
            </a:r>
            <a:endParaRPr lang="en-US" sz="28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יצוג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הפתרון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אליפסה 1"/>
          <p:cNvSpPr/>
          <p:nvPr/>
        </p:nvSpPr>
        <p:spPr>
          <a:xfrm>
            <a:off x="2699792" y="30689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8" name="אליפסה 7"/>
          <p:cNvSpPr/>
          <p:nvPr/>
        </p:nvSpPr>
        <p:spPr>
          <a:xfrm>
            <a:off x="2699792" y="379727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2690226" y="458112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3131840" y="517674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123728" y="517674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3490126" y="379727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מחבר ישר 6"/>
          <p:cNvCxnSpPr>
            <a:stCxn id="2" idx="4"/>
            <a:endCxn id="8" idx="0"/>
          </p:cNvCxnSpPr>
          <p:nvPr/>
        </p:nvCxnSpPr>
        <p:spPr>
          <a:xfrm>
            <a:off x="2915816" y="3501008"/>
            <a:ext cx="0" cy="29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8" idx="4"/>
          </p:cNvCxnSpPr>
          <p:nvPr/>
        </p:nvCxnSpPr>
        <p:spPr>
          <a:xfrm>
            <a:off x="2915816" y="4229319"/>
            <a:ext cx="0" cy="351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>
            <a:stCxn id="9" idx="3"/>
            <a:endCxn id="12" idx="7"/>
          </p:cNvCxnSpPr>
          <p:nvPr/>
        </p:nvCxnSpPr>
        <p:spPr>
          <a:xfrm flipH="1">
            <a:off x="2492504" y="4949904"/>
            <a:ext cx="260994" cy="29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>
            <a:stCxn id="9" idx="5"/>
            <a:endCxn id="11" idx="1"/>
          </p:cNvCxnSpPr>
          <p:nvPr/>
        </p:nvCxnSpPr>
        <p:spPr>
          <a:xfrm>
            <a:off x="3059002" y="4949904"/>
            <a:ext cx="136110" cy="29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>
            <a:stCxn id="2" idx="5"/>
            <a:endCxn id="13" idx="1"/>
          </p:cNvCxnSpPr>
          <p:nvPr/>
        </p:nvCxnSpPr>
        <p:spPr>
          <a:xfrm>
            <a:off x="3068568" y="3437736"/>
            <a:ext cx="484830" cy="42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7"/>
            <a:ext cx="78581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כלומר, מספיק להחזיר מערך בו לכל קדקוד </a:t>
            </a:r>
            <a:r>
              <a:rPr lang="he-IL" sz="2800" dirty="0" err="1" smtClean="0">
                <a:cs typeface="+mj-cs"/>
              </a:rPr>
              <a:t>מצויין</a:t>
            </a:r>
            <a:r>
              <a:rPr lang="he-IL" sz="2800" dirty="0" smtClean="0">
                <a:cs typeface="+mj-cs"/>
              </a:rPr>
              <a:t> מי הקודם שלו, לאורך המסלול הקצר ביותר מהמקור עד אליו: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למשל, עבור הגרף בדוגמא, עם מקור 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עבור אותו גרף עם מקור </a:t>
            </a:r>
            <a:r>
              <a:rPr lang="en-US" sz="2800" dirty="0" smtClean="0">
                <a:cs typeface="+mj-cs"/>
              </a:rPr>
              <a:t>R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יצוג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הפתרון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61147"/>
              </p:ext>
            </p:extLst>
          </p:nvPr>
        </p:nvGraphicFramePr>
        <p:xfrm>
          <a:off x="3589338" y="3500438"/>
          <a:ext cx="36147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9" name="משוואה" r:id="rId3" imgW="1815840" imgH="431640" progId="Equation.3">
                  <p:embed/>
                </p:oleObj>
              </mc:Choice>
              <mc:Fallback>
                <p:oleObj name="משוואה" r:id="rId3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500438"/>
                        <a:ext cx="361473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45333"/>
              </p:ext>
            </p:extLst>
          </p:nvPr>
        </p:nvGraphicFramePr>
        <p:xfrm>
          <a:off x="3414713" y="5391174"/>
          <a:ext cx="35512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0" name="משוואה" r:id="rId5" imgW="1803240" imgH="431640" progId="Equation.3">
                  <p:embed/>
                </p:oleObj>
              </mc:Choice>
              <mc:Fallback>
                <p:oleObj name="משוואה" r:id="rId5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391174"/>
                        <a:ext cx="3551237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783" name="Picture 15" descr="http://quiz.geeksforgeeks.org/wp-content/uploads/2013/05/gate2004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23960"/>
          <a:stretch/>
        </p:blipFill>
        <p:spPr bwMode="auto">
          <a:xfrm>
            <a:off x="-7016" y="2708920"/>
            <a:ext cx="352328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293673">
            <a:off x="500034" y="5301208"/>
            <a:ext cx="3016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 smtClean="0">
                <a:solidFill>
                  <a:srgbClr val="FF0000"/>
                </a:solidFill>
              </a:rPr>
              <a:t>הקלט לבעיה הוא לא רק גרף, אלא גם קדקוד מקור!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אתחול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642910" y="1643050"/>
            <a:ext cx="4843693" cy="1619258"/>
            <a:chOff x="642910" y="1643050"/>
            <a:chExt cx="4843693" cy="1619258"/>
          </a:xfrm>
        </p:grpSpPr>
        <p:grpSp>
          <p:nvGrpSpPr>
            <p:cNvPr id="13" name="קבוצה 12"/>
            <p:cNvGrpSpPr/>
            <p:nvPr/>
          </p:nvGrpSpPr>
          <p:grpSpPr>
            <a:xfrm>
              <a:off x="642910" y="1643050"/>
              <a:ext cx="4843693" cy="1619258"/>
              <a:chOff x="642910" y="1643050"/>
              <a:chExt cx="4843693" cy="1619258"/>
            </a:xfrm>
          </p:grpSpPr>
          <p:pic>
            <p:nvPicPr>
              <p:cNvPr id="16179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910" y="1643050"/>
                <a:ext cx="4843693" cy="1619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מלבן 10"/>
              <p:cNvSpPr/>
              <p:nvPr/>
            </p:nvSpPr>
            <p:spPr>
              <a:xfrm>
                <a:off x="3929058" y="2071678"/>
                <a:ext cx="285752" cy="214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אובייקט 11"/>
              <p:cNvGraphicFramePr>
                <a:graphicFrameLocks noChangeAspect="1"/>
              </p:cNvGraphicFramePr>
              <p:nvPr/>
            </p:nvGraphicFramePr>
            <p:xfrm>
              <a:off x="3988773" y="2021001"/>
              <a:ext cx="277814" cy="2778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814" name="Формула" r:id="rId4" imgW="126720" imgH="126720" progId="Equation.3">
                      <p:embed/>
                    </p:oleObj>
                  </mc:Choice>
                  <mc:Fallback>
                    <p:oleObj name="Формула" r:id="rId4" imgW="126720" imgH="12672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8773" y="2021001"/>
                            <a:ext cx="277814" cy="2778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" name="מחבר חץ ישר 2"/>
            <p:cNvCxnSpPr/>
            <p:nvPr/>
          </p:nvCxnSpPr>
          <p:spPr>
            <a:xfrm flipH="1">
              <a:off x="1835696" y="3039464"/>
              <a:ext cx="1440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הקלה-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relaxation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521497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09" y="3571876"/>
            <a:ext cx="527466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האלגוריתם של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Dijkstra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קבוצה 11"/>
          <p:cNvGrpSpPr/>
          <p:nvPr/>
        </p:nvGrpSpPr>
        <p:grpSpPr>
          <a:xfrm>
            <a:off x="642910" y="1428736"/>
            <a:ext cx="5672475" cy="2876563"/>
            <a:chOff x="642910" y="1428736"/>
            <a:chExt cx="5672475" cy="2876563"/>
          </a:xfrm>
        </p:grpSpPr>
        <p:pic>
          <p:nvPicPr>
            <p:cNvPr id="1628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1428736"/>
              <a:ext cx="5672475" cy="287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מלבן 8"/>
            <p:cNvSpPr/>
            <p:nvPr/>
          </p:nvSpPr>
          <p:spPr>
            <a:xfrm>
              <a:off x="4857752" y="3500438"/>
              <a:ext cx="21431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מלבן 9"/>
            <p:cNvSpPr/>
            <p:nvPr/>
          </p:nvSpPr>
          <p:spPr>
            <a:xfrm>
              <a:off x="3143240" y="3214686"/>
              <a:ext cx="21431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63843" name="Object 3"/>
            <p:cNvGraphicFramePr>
              <a:graphicFrameLocks noChangeAspect="1"/>
            </p:cNvGraphicFramePr>
            <p:nvPr/>
          </p:nvGraphicFramePr>
          <p:xfrm>
            <a:off x="4857752" y="3440723"/>
            <a:ext cx="277812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8" name="Формула" r:id="rId4" imgW="126720" imgH="126720" progId="Equation.3">
                    <p:embed/>
                  </p:oleObj>
                </mc:Choice>
                <mc:Fallback>
                  <p:oleObj name="Формула" r:id="rId4" imgW="126720" imgH="1267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3440723"/>
                          <a:ext cx="277812" cy="277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אובייקט 7"/>
            <p:cNvGraphicFramePr>
              <a:graphicFrameLocks noChangeAspect="1"/>
            </p:cNvGraphicFramePr>
            <p:nvPr/>
          </p:nvGraphicFramePr>
          <p:xfrm>
            <a:off x="3030538" y="3167063"/>
            <a:ext cx="360362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9" name="Формула" r:id="rId6" imgW="164880" imgH="126720" progId="Equation.3">
                    <p:embed/>
                  </p:oleObj>
                </mc:Choice>
                <mc:Fallback>
                  <p:oleObj name="Формула" r:id="rId6" imgW="164880" imgH="1267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538" y="3167063"/>
                          <a:ext cx="360362" cy="277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מלבן 10"/>
          <p:cNvSpPr/>
          <p:nvPr/>
        </p:nvSpPr>
        <p:spPr>
          <a:xfrm>
            <a:off x="500034" y="4500569"/>
            <a:ext cx="785818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מבנה עזר: תור קדימויות המתנהל לפי ערכי </a:t>
            </a:r>
            <a:r>
              <a:rPr lang="en-US" sz="2800" dirty="0" smtClean="0">
                <a:cs typeface="+mj-cs"/>
              </a:rPr>
              <a:t>d</a:t>
            </a:r>
            <a:r>
              <a:rPr lang="he-IL" sz="2800" dirty="0" smtClean="0"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76" y="1142984"/>
            <a:ext cx="916235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זמן 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0" y="1142984"/>
            <a:ext cx="83582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תלוי במימוש תור הקדימויות: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מערך פשוט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בניית התור- </a:t>
            </a:r>
            <a:r>
              <a:rPr lang="en-US" sz="2800" dirty="0" smtClean="0">
                <a:cs typeface="+mj-cs"/>
              </a:rPr>
              <a:t>O(</a:t>
            </a:r>
            <a:r>
              <a:rPr lang="en-US" sz="2800" i="1" dirty="0" smtClean="0">
                <a:cs typeface="+mj-cs"/>
              </a:rPr>
              <a:t>V</a:t>
            </a:r>
            <a:r>
              <a:rPr lang="en-US" sz="2800" dirty="0" smtClean="0">
                <a:cs typeface="+mj-cs"/>
              </a:rPr>
              <a:t>)</a:t>
            </a:r>
            <a:endParaRPr lang="he-IL" sz="28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הוצאה מהתור- </a:t>
            </a:r>
            <a:r>
              <a:rPr lang="en-US" sz="2800" dirty="0" smtClean="0">
                <a:cs typeface="+mj-cs"/>
              </a:rPr>
              <a:t>O(</a:t>
            </a:r>
            <a:r>
              <a:rPr lang="en-US" sz="2800" i="1" dirty="0" smtClean="0">
                <a:cs typeface="+mj-cs"/>
              </a:rPr>
              <a:t>V</a:t>
            </a:r>
            <a:r>
              <a:rPr lang="en-US" sz="2800" dirty="0" smtClean="0">
                <a:cs typeface="+mj-cs"/>
              </a:rPr>
              <a:t>)</a:t>
            </a:r>
            <a:endParaRPr lang="he-IL" sz="28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עדכון ערך- </a:t>
            </a:r>
            <a:r>
              <a:rPr lang="en-US" sz="2800" dirty="0" smtClean="0">
                <a:cs typeface="+mj-cs"/>
              </a:rPr>
              <a:t>O(1)</a:t>
            </a:r>
            <a:endParaRPr lang="he-IL" sz="2800" dirty="0" smtClean="0">
              <a:cs typeface="+mj-cs"/>
            </a:endParaRPr>
          </a:p>
          <a:p>
            <a:pPr lvl="2" algn="r" rtl="1"/>
            <a:r>
              <a:rPr lang="he-IL" sz="2800" dirty="0" smtClean="0">
                <a:cs typeface="+mj-cs"/>
              </a:rPr>
              <a:t>		ולכן סה"כ </a:t>
            </a:r>
            <a:r>
              <a:rPr lang="en-US" sz="2800" dirty="0" smtClean="0">
                <a:cs typeface="+mj-cs"/>
              </a:rPr>
              <a:t>O(</a:t>
            </a:r>
            <a:r>
              <a:rPr lang="en-US" sz="2800" i="1" dirty="0" smtClean="0">
                <a:cs typeface="+mj-cs"/>
              </a:rPr>
              <a:t>V</a:t>
            </a:r>
            <a:r>
              <a:rPr lang="en-US" sz="2800" baseline="30000" dirty="0" smtClean="0">
                <a:cs typeface="+mj-cs"/>
              </a:rPr>
              <a:t>2</a:t>
            </a:r>
            <a:r>
              <a:rPr lang="en-US" sz="2800" dirty="0" smtClean="0">
                <a:cs typeface="+mj-cs"/>
              </a:rPr>
              <a:t>+</a:t>
            </a:r>
            <a:r>
              <a:rPr lang="en-US" sz="2800" i="1" dirty="0" smtClean="0">
                <a:cs typeface="+mj-cs"/>
              </a:rPr>
              <a:t>E</a:t>
            </a:r>
            <a:r>
              <a:rPr lang="en-US" sz="2800" dirty="0" smtClean="0">
                <a:cs typeface="+mj-cs"/>
              </a:rPr>
              <a:t>)=O(</a:t>
            </a:r>
            <a:r>
              <a:rPr lang="en-US" sz="2800" i="1" dirty="0" smtClean="0">
                <a:cs typeface="+mj-cs"/>
              </a:rPr>
              <a:t>V</a:t>
            </a:r>
            <a:r>
              <a:rPr lang="en-US" sz="2800" baseline="30000" dirty="0" smtClean="0">
                <a:cs typeface="+mj-cs"/>
              </a:rPr>
              <a:t>2</a:t>
            </a:r>
            <a:r>
              <a:rPr lang="en-US" sz="2800" dirty="0" smtClean="0">
                <a:cs typeface="+mj-cs"/>
              </a:rPr>
              <a:t>)</a:t>
            </a:r>
            <a:endParaRPr lang="he-IL" sz="28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ערימה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800" dirty="0" smtClean="0"/>
              <a:t>בניית התור- </a:t>
            </a:r>
            <a:r>
              <a:rPr lang="en-US" sz="2800" dirty="0" smtClean="0"/>
              <a:t>O(</a:t>
            </a:r>
            <a:r>
              <a:rPr lang="en-US" sz="2800" i="1" dirty="0" smtClean="0"/>
              <a:t>V</a:t>
            </a:r>
            <a:r>
              <a:rPr lang="en-US" sz="2800" dirty="0" smtClean="0"/>
              <a:t>)</a:t>
            </a:r>
            <a:endParaRPr lang="he-IL" sz="28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800" dirty="0" smtClean="0"/>
              <a:t>הוצאה מהתור- </a:t>
            </a:r>
            <a:r>
              <a:rPr lang="en-US" sz="2800" dirty="0" smtClean="0"/>
              <a:t>O(</a:t>
            </a:r>
            <a:r>
              <a:rPr lang="en-US" sz="2800" dirty="0" err="1" smtClean="0"/>
              <a:t>log</a:t>
            </a:r>
            <a:r>
              <a:rPr lang="en-US" sz="2800" i="1" dirty="0" err="1" smtClean="0"/>
              <a:t>V</a:t>
            </a:r>
            <a:r>
              <a:rPr lang="en-US" sz="2800" dirty="0" smtClean="0"/>
              <a:t>)</a:t>
            </a:r>
            <a:endParaRPr lang="he-IL" sz="28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800" dirty="0" smtClean="0"/>
              <a:t>עדכון ערך- </a:t>
            </a:r>
            <a:r>
              <a:rPr lang="en-US" sz="2800" dirty="0" smtClean="0"/>
              <a:t>O(</a:t>
            </a:r>
            <a:r>
              <a:rPr lang="en-US" sz="2800" dirty="0" err="1" smtClean="0"/>
              <a:t>log</a:t>
            </a:r>
            <a:r>
              <a:rPr lang="en-US" sz="2800" i="1" dirty="0" err="1" smtClean="0"/>
              <a:t>V</a:t>
            </a:r>
            <a:r>
              <a:rPr lang="en-US" sz="2800" dirty="0" smtClean="0"/>
              <a:t>)</a:t>
            </a:r>
            <a:endParaRPr lang="he-IL" sz="2800" dirty="0" smtClean="0"/>
          </a:p>
          <a:p>
            <a:pPr lvl="1" algn="r" rtl="1"/>
            <a:r>
              <a:rPr lang="he-IL" sz="2800" dirty="0" smtClean="0"/>
              <a:t>			ולכן סה"כ </a:t>
            </a:r>
            <a:r>
              <a:rPr lang="en-US" sz="2800" dirty="0" smtClean="0"/>
              <a:t>O((</a:t>
            </a:r>
            <a:r>
              <a:rPr lang="en-US" sz="2800" i="1" dirty="0" smtClean="0"/>
              <a:t>V</a:t>
            </a:r>
            <a:r>
              <a:rPr lang="en-US" sz="2800" dirty="0" smtClean="0"/>
              <a:t>+</a:t>
            </a:r>
            <a:r>
              <a:rPr lang="en-US" sz="2800" i="1" dirty="0" smtClean="0"/>
              <a:t>E)</a:t>
            </a:r>
            <a:r>
              <a:rPr lang="en-US" sz="2800" dirty="0" err="1" smtClean="0"/>
              <a:t>log</a:t>
            </a:r>
            <a:r>
              <a:rPr lang="en-US" sz="2800" i="1" dirty="0" err="1" smtClean="0"/>
              <a:t>V</a:t>
            </a:r>
            <a:r>
              <a:rPr lang="en-US" sz="2800" dirty="0" smtClean="0"/>
              <a:t>)=O(</a:t>
            </a:r>
            <a:r>
              <a:rPr lang="en-US" sz="2800" i="1" dirty="0" err="1" smtClean="0"/>
              <a:t>E</a:t>
            </a:r>
            <a:r>
              <a:rPr lang="en-US" sz="2800" dirty="0" err="1" smtClean="0"/>
              <a:t>log</a:t>
            </a:r>
            <a:r>
              <a:rPr lang="en-US" sz="2800" i="1" dirty="0" err="1" smtClean="0"/>
              <a:t>V</a:t>
            </a:r>
            <a:r>
              <a:rPr lang="en-US" sz="2800" dirty="0" smtClean="0"/>
              <a:t>)</a:t>
            </a:r>
            <a:endParaRPr lang="he-IL" sz="2800" dirty="0" smtClean="0"/>
          </a:p>
        </p:txBody>
      </p:sp>
      <p:grpSp>
        <p:nvGrpSpPr>
          <p:cNvPr id="12" name="קבוצה 11"/>
          <p:cNvGrpSpPr/>
          <p:nvPr/>
        </p:nvGrpSpPr>
        <p:grpSpPr>
          <a:xfrm>
            <a:off x="642911" y="1357298"/>
            <a:ext cx="4071965" cy="2000263"/>
            <a:chOff x="642910" y="1428736"/>
            <a:chExt cx="5672475" cy="2876563"/>
          </a:xfrm>
        </p:grpSpPr>
        <p:pic>
          <p:nvPicPr>
            <p:cNvPr id="1628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1428736"/>
              <a:ext cx="5672475" cy="287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מלבן 8"/>
            <p:cNvSpPr/>
            <p:nvPr/>
          </p:nvSpPr>
          <p:spPr>
            <a:xfrm>
              <a:off x="4857752" y="3500438"/>
              <a:ext cx="21431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מלבן 9"/>
            <p:cNvSpPr/>
            <p:nvPr/>
          </p:nvSpPr>
          <p:spPr>
            <a:xfrm>
              <a:off x="3143240" y="3214686"/>
              <a:ext cx="214314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63843" name="Object 3"/>
            <p:cNvGraphicFramePr>
              <a:graphicFrameLocks noChangeAspect="1"/>
            </p:cNvGraphicFramePr>
            <p:nvPr/>
          </p:nvGraphicFramePr>
          <p:xfrm>
            <a:off x="4857752" y="3440723"/>
            <a:ext cx="277812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92" name="Формула" r:id="rId4" imgW="126720" imgH="126720" progId="Equation.3">
                    <p:embed/>
                  </p:oleObj>
                </mc:Choice>
                <mc:Fallback>
                  <p:oleObj name="Формула" r:id="rId4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3440723"/>
                          <a:ext cx="277812" cy="277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אובייקט 7"/>
            <p:cNvGraphicFramePr>
              <a:graphicFrameLocks noChangeAspect="1"/>
            </p:cNvGraphicFramePr>
            <p:nvPr/>
          </p:nvGraphicFramePr>
          <p:xfrm>
            <a:off x="3030538" y="3167063"/>
            <a:ext cx="360362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93" name="Формула" r:id="rId6" imgW="164880" imgH="126720" progId="Equation.3">
                    <p:embed/>
                  </p:oleObj>
                </mc:Choice>
                <mc:Fallback>
                  <p:oleObj name="Формула" r:id="rId6" imgW="1648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538" y="3167063"/>
                          <a:ext cx="360362" cy="277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 rot="20029726">
            <a:off x="357158" y="4797152"/>
            <a:ext cx="255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 smtClean="0">
                <a:solidFill>
                  <a:srgbClr val="FF0000"/>
                </a:solidFill>
              </a:rPr>
              <a:t>אז איזה מימוש עדיף?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הוכחת נכונות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714348" y="1142984"/>
            <a:ext cx="764386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נשים לב:</a:t>
            </a:r>
          </a:p>
          <a:p>
            <a:pPr algn="r" rtl="1"/>
            <a:r>
              <a:rPr lang="he-IL" sz="2800" dirty="0" smtClean="0">
                <a:cs typeface="+mj-cs"/>
              </a:rPr>
              <a:t>קדקוד שערך ה-</a:t>
            </a:r>
            <a:r>
              <a:rPr lang="en-US" sz="2800" dirty="0" smtClean="0">
                <a:cs typeface="+mj-cs"/>
              </a:rPr>
              <a:t>d </a:t>
            </a:r>
            <a:r>
              <a:rPr lang="he-IL" sz="2800" dirty="0" smtClean="0">
                <a:cs typeface="+mj-cs"/>
              </a:rPr>
              <a:t> שלו התכנס ל-   , כבר לא ישנה את הערך שלו (גם אם נעשה עליו עוד הקלות).</a:t>
            </a: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לכן, צריך להראות שכל קדקוד שנכנס ל-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, ערך ה-</a:t>
            </a:r>
            <a:r>
              <a:rPr lang="en-US" sz="2800" dirty="0" smtClean="0">
                <a:cs typeface="+mj-cs"/>
              </a:rPr>
              <a:t>d</a:t>
            </a:r>
            <a:r>
              <a:rPr lang="he-IL" sz="2800" dirty="0" smtClean="0">
                <a:cs typeface="+mj-cs"/>
              </a:rPr>
              <a:t> שלו כבר התכנס ל-    ,</a:t>
            </a:r>
          </a:p>
          <a:p>
            <a:pPr algn="r" rtl="1"/>
            <a:r>
              <a:rPr lang="he-IL" sz="2800" dirty="0" smtClean="0">
                <a:cs typeface="+mj-cs"/>
              </a:rPr>
              <a:t>ולכן בסוף האלגוריתם, כל הקדקודים נמצאים ב-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, עם ערך </a:t>
            </a:r>
            <a:r>
              <a:rPr lang="en-US" sz="2800" dirty="0" smtClean="0">
                <a:cs typeface="+mj-cs"/>
              </a:rPr>
              <a:t>d=  </a:t>
            </a:r>
            <a:r>
              <a:rPr lang="he-IL" sz="2800" dirty="0" smtClean="0">
                <a:cs typeface="+mj-cs"/>
              </a:rPr>
              <a:t>, ו-    המייצג את המסלולים שהובילו לערך   .</a:t>
            </a:r>
            <a:endParaRPr lang="en-US" sz="2800" dirty="0" smtClean="0">
              <a:cs typeface="+mj-cs"/>
            </a:endParaRP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4000496" y="1857364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6" name="Формула" r:id="rId3" imgW="139680" imgH="177480" progId="Equation.3">
                  <p:embed/>
                </p:oleObj>
              </mc:Choice>
              <mc:Fallback>
                <p:oleObj name="Формула" r:id="rId3" imgW="1396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857364"/>
                        <a:ext cx="2952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6786578" y="3571876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7" name="Формула" r:id="rId5" imgW="139680" imgH="177480" progId="Equation.3">
                  <p:embed/>
                </p:oleObj>
              </mc:Choice>
              <mc:Fallback>
                <p:oleObj name="Формула" r:id="rId5" imgW="1396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3571876"/>
                        <a:ext cx="2952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8062939" y="4433530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8" name="Формула" r:id="rId7" imgW="139680" imgH="177480" progId="Equation.3">
                  <p:embed/>
                </p:oleObj>
              </mc:Choice>
              <mc:Fallback>
                <p:oleObj name="Формула" r:id="rId7" imgW="1396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39" y="4433530"/>
                        <a:ext cx="2952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2285984" y="4429132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9" name="Формула" r:id="rId8" imgW="139680" imgH="177480" progId="Equation.3">
                  <p:embed/>
                </p:oleObj>
              </mc:Choice>
              <mc:Fallback>
                <p:oleObj name="Формула" r:id="rId8" imgW="1396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429132"/>
                        <a:ext cx="2952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7072330" y="4500570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0" name="Формула" r:id="rId9" imgW="139680" imgH="139680" progId="Equation.3">
                  <p:embed/>
                </p:oleObj>
              </mc:Choice>
              <mc:Fallback>
                <p:oleObj name="Формула" r:id="rId9" imgW="139680" imgH="13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500570"/>
                        <a:ext cx="2952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5" y="4429132"/>
            <a:ext cx="4429156" cy="202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הוכחת נכונות...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571472" y="1142984"/>
            <a:ext cx="778674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נוכיח כי כל קדקוד </a:t>
            </a:r>
            <a:r>
              <a:rPr lang="en-US" sz="2800" i="1" dirty="0" smtClean="0">
                <a:cs typeface="+mj-cs"/>
              </a:rPr>
              <a:t>v</a:t>
            </a:r>
            <a:r>
              <a:rPr lang="he-IL" sz="2800" dirty="0" smtClean="0">
                <a:cs typeface="+mj-cs"/>
              </a:rPr>
              <a:t> הנכנס ל-</a:t>
            </a:r>
            <a:r>
              <a:rPr lang="en-US" sz="2800" dirty="0" smtClean="0">
                <a:cs typeface="+mj-cs"/>
              </a:rPr>
              <a:t>S </a:t>
            </a:r>
            <a:r>
              <a:rPr lang="he-IL" sz="2800" dirty="0" smtClean="0">
                <a:cs typeface="+mj-cs"/>
              </a:rPr>
              <a:t> מקיים                      .</a:t>
            </a:r>
          </a:p>
          <a:p>
            <a:pPr algn="r" rtl="1"/>
            <a:r>
              <a:rPr lang="he-IL" sz="2800" dirty="0" smtClean="0">
                <a:cs typeface="+mj-cs"/>
              </a:rPr>
              <a:t>נניח בשלילה שלא, כלומר קיימים קדקודים שעבורם אין התכנסות. נתבונן בקדקוד ה</a:t>
            </a:r>
            <a:r>
              <a:rPr lang="he-IL" sz="2800" b="1" dirty="0" smtClean="0">
                <a:cs typeface="+mj-cs"/>
              </a:rPr>
              <a:t>ראשון</a:t>
            </a:r>
            <a:r>
              <a:rPr lang="he-IL" sz="2800" dirty="0" smtClean="0">
                <a:cs typeface="+mj-cs"/>
              </a:rPr>
              <a:t> שנכנס ל-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 שעבורו אין התכנסות, </a:t>
            </a:r>
            <a:r>
              <a:rPr lang="he-IL" sz="2800" dirty="0" err="1" smtClean="0">
                <a:cs typeface="+mj-cs"/>
              </a:rPr>
              <a:t>נסמנו</a:t>
            </a:r>
            <a:r>
              <a:rPr lang="he-IL" sz="2800" dirty="0" smtClean="0">
                <a:cs typeface="+mj-cs"/>
              </a:rPr>
              <a:t> </a:t>
            </a:r>
            <a:r>
              <a:rPr lang="en-US" sz="2800" i="1" dirty="0" smtClean="0">
                <a:cs typeface="+mj-cs"/>
              </a:rPr>
              <a:t>u</a:t>
            </a:r>
            <a:r>
              <a:rPr lang="he-IL" sz="2800" dirty="0" smtClean="0">
                <a:cs typeface="+mj-cs"/>
              </a:rPr>
              <a:t>. כלומר                        .</a:t>
            </a:r>
          </a:p>
          <a:p>
            <a:pPr algn="r" rtl="1"/>
            <a:r>
              <a:rPr lang="he-IL" sz="2800" dirty="0" smtClean="0">
                <a:cs typeface="+mj-cs"/>
              </a:rPr>
              <a:t>נראה מה המצב בנקודת הזמן באלגוריתם בו</a:t>
            </a:r>
            <a:r>
              <a:rPr lang="en-US" sz="2800" i="1" dirty="0" smtClean="0">
                <a:cs typeface="+mj-cs"/>
              </a:rPr>
              <a:t>u</a:t>
            </a:r>
            <a:r>
              <a:rPr lang="en-US" sz="2800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 נבחר </a:t>
            </a:r>
            <a:r>
              <a:rPr lang="he-IL" sz="2800" dirty="0" err="1" smtClean="0">
                <a:cs typeface="+mj-cs"/>
              </a:rPr>
              <a:t>להכנס</a:t>
            </a:r>
            <a:r>
              <a:rPr lang="he-IL" sz="2800" dirty="0" smtClean="0">
                <a:cs typeface="+mj-cs"/>
              </a:rPr>
              <a:t> ל-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/>
            <a:r>
              <a:rPr lang="he-IL" sz="2800" dirty="0" smtClean="0">
                <a:cs typeface="+mj-cs"/>
              </a:rPr>
              <a:t>נתבונן במסלול קצר ביותר מ-</a:t>
            </a:r>
            <a:r>
              <a:rPr lang="en-US" sz="2800" i="1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 ל-</a:t>
            </a:r>
            <a:r>
              <a:rPr lang="en-US" sz="2800" i="1" dirty="0" smtClean="0">
                <a:cs typeface="+mj-cs"/>
              </a:rPr>
              <a:t>u</a:t>
            </a:r>
            <a:r>
              <a:rPr lang="he-IL" sz="2800" dirty="0" smtClean="0">
                <a:cs typeface="+mj-cs"/>
              </a:rPr>
              <a:t>, ובקדקוד הראשון לאורך מסלול זה, שאינו ב-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. נסמן אותו ב-</a:t>
            </a:r>
            <a:r>
              <a:rPr lang="en-US" sz="2800" i="1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/>
            <a:r>
              <a:rPr lang="he-IL" sz="2800" dirty="0" smtClean="0">
                <a:cs typeface="+mj-cs"/>
              </a:rPr>
              <a:t>נסמן ב-</a:t>
            </a:r>
            <a:r>
              <a:rPr lang="en-US" sz="2800" i="1" dirty="0" smtClean="0">
                <a:cs typeface="+mj-cs"/>
              </a:rPr>
              <a:t>x</a:t>
            </a:r>
            <a:r>
              <a:rPr lang="he-IL" sz="2800" i="1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את הקודם ל-</a:t>
            </a:r>
            <a:r>
              <a:rPr lang="en-US" sz="2800" i="1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 לאורך</a:t>
            </a:r>
          </a:p>
          <a:p>
            <a:pPr algn="r" rtl="1"/>
            <a:r>
              <a:rPr lang="he-IL" sz="2800" dirty="0" smtClean="0">
                <a:cs typeface="+mj-cs"/>
              </a:rPr>
              <a:t>מסלול זה</a:t>
            </a:r>
            <a:r>
              <a:rPr lang="he-IL" sz="2800" dirty="0" smtClean="0"/>
              <a:t>.</a:t>
            </a:r>
            <a:endParaRPr lang="he-IL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 </a:t>
            </a:r>
            <a:endParaRPr lang="en-US" sz="2800" dirty="0" smtClean="0">
              <a:cs typeface="+mj-cs"/>
            </a:endParaRP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571604" y="1355714"/>
          <a:ext cx="20129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4" name="Формула" r:id="rId4" imgW="952200" imgH="203040" progId="Equation.3">
                  <p:embed/>
                </p:oleObj>
              </mc:Choice>
              <mc:Fallback>
                <p:oleObj name="Формула" r:id="rId4" imgW="9522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355714"/>
                        <a:ext cx="20129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3071802" y="2701313"/>
          <a:ext cx="20399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5" name="Формула" r:id="rId6" imgW="965160" imgH="203040" progId="Equation.3">
                  <p:embed/>
                </p:oleObj>
              </mc:Choice>
              <mc:Fallback>
                <p:oleObj name="Формула" r:id="rId6" imgW="9651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701313"/>
                        <a:ext cx="203993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קלט: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גרף מכוון משוקלל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עם </a:t>
            </a:r>
            <a:r>
              <a:rPr lang="he-IL" sz="2400" dirty="0" err="1" smtClean="0">
                <a:cs typeface="+mj-cs"/>
              </a:rPr>
              <a:t>פונקציית</a:t>
            </a:r>
            <a:r>
              <a:rPr lang="he-IL" sz="2400" dirty="0" smtClean="0">
                <a:cs typeface="+mj-cs"/>
              </a:rPr>
              <a:t> משקל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ℝ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מקור           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latin typeface="Cambria Math" pitchFamily="18" charset="0"/>
                <a:ea typeface="Cambria Math" pitchFamily="18" charset="0"/>
              </a:rPr>
              <a:t>פלט: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לכל             מסלול קצר ביותר מ-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s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ל-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v</a:t>
            </a:r>
            <a:endParaRPr lang="he-IL" sz="2400" i="1" dirty="0" smtClean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כלומר, מסלול 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s=v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+mj-cs"/>
              </a:rPr>
              <a:t>0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,v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+mj-cs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,v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+mj-cs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,…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v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  <a:cs typeface="+mj-cs"/>
              </a:rPr>
              <a:t>k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=v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כך ש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הוא </a:t>
            </a:r>
            <a:r>
              <a:rPr lang="he-IL" sz="2400" dirty="0" err="1" smtClean="0">
                <a:latin typeface="Cambria Math" pitchFamily="18" charset="0"/>
                <a:ea typeface="Cambria Math" pitchFamily="18" charset="0"/>
                <a:cs typeface="+mj-cs"/>
              </a:rPr>
              <a:t>מינימלי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על פני כל המסלולים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מ-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 ל-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he-IL" sz="24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הגדרת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714480" y="2143116"/>
          <a:ext cx="1150717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2" name="Формула" r:id="rId3" imgW="545760" imgH="177480" progId="Equation.3">
                  <p:embed/>
                </p:oleObj>
              </mc:Choice>
              <mc:Fallback>
                <p:oleObj name="Формула" r:id="rId3" imgW="545760" imgH="177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143116"/>
                        <a:ext cx="1150717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6858016" y="2673714"/>
          <a:ext cx="7493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3" name="Формула" r:id="rId5" imgW="355320" imgH="177480" progId="Equation.3">
                  <p:embed/>
                </p:oleObj>
              </mc:Choice>
              <mc:Fallback>
                <p:oleObj name="Формула" r:id="rId5" imgW="3553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2673714"/>
                        <a:ext cx="7493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6988175" y="4309696"/>
          <a:ext cx="774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Формула" r:id="rId7" imgW="368280" imgH="177480" progId="Equation.3">
                  <p:embed/>
                </p:oleObj>
              </mc:Choice>
              <mc:Fallback>
                <p:oleObj name="Формула" r:id="rId7" imgW="3682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4309696"/>
                        <a:ext cx="7747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69202"/>
              </p:ext>
            </p:extLst>
          </p:nvPr>
        </p:nvGraphicFramePr>
        <p:xfrm>
          <a:off x="2051720" y="4645025"/>
          <a:ext cx="17399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Формула" r:id="rId9" imgW="825480" imgH="431640" progId="Equation.3">
                  <p:embed/>
                </p:oleObj>
              </mc:Choice>
              <mc:Fallback>
                <p:oleObj name="Формула" r:id="rId9" imgW="8254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645025"/>
                        <a:ext cx="17399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...הוכחת נכונות...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571472" y="1142984"/>
            <a:ext cx="77867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מתקיים                        .</a:t>
            </a:r>
          </a:p>
          <a:p>
            <a:pPr algn="r" rtl="1"/>
            <a:r>
              <a:rPr lang="he-IL" sz="2800" dirty="0" smtClean="0">
                <a:cs typeface="+mj-cs"/>
              </a:rPr>
              <a:t>הסבר: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800" i="1" dirty="0" smtClean="0">
                <a:cs typeface="+mj-cs"/>
              </a:rPr>
              <a:t>x</a:t>
            </a:r>
            <a:r>
              <a:rPr lang="he-IL" sz="2800" dirty="0" smtClean="0">
                <a:cs typeface="+mj-cs"/>
              </a:rPr>
              <a:t> נמצא ב-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 (כי הוא הקודם ל-</a:t>
            </a:r>
            <a:r>
              <a:rPr lang="en-US" sz="2800" i="1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 ובחרנו את </a:t>
            </a:r>
            <a:r>
              <a:rPr lang="en-US" sz="2800" i="1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 להיות הראשון לאורך המסלול שאינו ב-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).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עבור </a:t>
            </a:r>
            <a:r>
              <a:rPr lang="en-US" sz="2800" i="1" dirty="0" smtClean="0">
                <a:cs typeface="+mj-cs"/>
              </a:rPr>
              <a:t>x</a:t>
            </a:r>
            <a:r>
              <a:rPr lang="he-IL" sz="2800" dirty="0" smtClean="0">
                <a:cs typeface="+mj-cs"/>
              </a:rPr>
              <a:t> מתקיים                        (כי הוא ב-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, ו-</a:t>
            </a:r>
            <a:r>
              <a:rPr lang="en-US" sz="2800" i="1" dirty="0" smtClean="0">
                <a:cs typeface="+mj-cs"/>
              </a:rPr>
              <a:t>u</a:t>
            </a:r>
            <a:r>
              <a:rPr lang="he-IL" sz="2800" dirty="0" smtClean="0">
                <a:cs typeface="+mj-cs"/>
              </a:rPr>
              <a:t> הוא הראשון ב-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 שאינו מקיים שוויון).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כשהכנסנו את </a:t>
            </a:r>
            <a:r>
              <a:rPr lang="en-US" sz="2800" i="1" dirty="0" smtClean="0">
                <a:cs typeface="+mj-cs"/>
              </a:rPr>
              <a:t>x</a:t>
            </a:r>
            <a:r>
              <a:rPr lang="he-IL" sz="2800" dirty="0" smtClean="0">
                <a:cs typeface="+mj-cs"/>
              </a:rPr>
              <a:t> ל-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, בוצעה הקלה על הצלע </a:t>
            </a:r>
            <a:r>
              <a:rPr lang="en-US" sz="2800" dirty="0" smtClean="0">
                <a:cs typeface="+mj-cs"/>
              </a:rPr>
              <a:t>(</a:t>
            </a:r>
            <a:r>
              <a:rPr lang="en-US" sz="2800" i="1" dirty="0" err="1" smtClean="0">
                <a:cs typeface="+mj-cs"/>
              </a:rPr>
              <a:t>x</a:t>
            </a:r>
            <a:r>
              <a:rPr lang="en-US" sz="2800" dirty="0" err="1" smtClean="0">
                <a:cs typeface="+mj-cs"/>
              </a:rPr>
              <a:t>,</a:t>
            </a:r>
            <a:r>
              <a:rPr lang="en-US" sz="2800" i="1" dirty="0" err="1" smtClean="0">
                <a:cs typeface="+mj-cs"/>
              </a:rPr>
              <a:t>y</a:t>
            </a:r>
            <a:r>
              <a:rPr lang="en-US" sz="2800" dirty="0" smtClean="0">
                <a:cs typeface="+mj-cs"/>
              </a:rPr>
              <a:t>)</a:t>
            </a:r>
            <a:r>
              <a:rPr lang="he-IL" sz="2800" dirty="0" smtClean="0">
                <a:cs typeface="+mj-cs"/>
              </a:rPr>
              <a:t>, ולכן גם ל-</a:t>
            </a:r>
            <a:r>
              <a:rPr lang="en-US" sz="2800" i="1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 מתקיים שוויון                        . </a:t>
            </a:r>
            <a:endParaRPr lang="en-US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(המסלול הקצר ביותר מ-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 ל-</a:t>
            </a:r>
            <a:r>
              <a:rPr lang="en-US" sz="2800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 בהכרח עובר דרך </a:t>
            </a:r>
            <a:r>
              <a:rPr lang="en-US" sz="2800" dirty="0" smtClean="0">
                <a:cs typeface="+mj-cs"/>
              </a:rPr>
              <a:t>x</a:t>
            </a:r>
            <a:r>
              <a:rPr lang="he-IL" sz="2800" dirty="0" smtClean="0">
                <a:cs typeface="+mj-cs"/>
              </a:rPr>
              <a:t>, לפי תכונת </a:t>
            </a:r>
            <a:r>
              <a:rPr lang="he-IL" sz="2800" dirty="0" err="1" smtClean="0">
                <a:cs typeface="+mj-cs"/>
              </a:rPr>
              <a:t>התת</a:t>
            </a:r>
            <a:r>
              <a:rPr lang="he-IL" sz="2800" dirty="0" smtClean="0">
                <a:cs typeface="+mj-cs"/>
              </a:rPr>
              <a:t>-מבנה </a:t>
            </a:r>
            <a:r>
              <a:rPr lang="he-IL" sz="2800" dirty="0" err="1" smtClean="0">
                <a:cs typeface="+mj-cs"/>
              </a:rPr>
              <a:t>האופטימלי</a:t>
            </a:r>
            <a:r>
              <a:rPr lang="he-IL" sz="2800" dirty="0" smtClean="0">
                <a:cs typeface="+mj-cs"/>
              </a:rPr>
              <a:t> של הבעיה, כאשר</a:t>
            </a:r>
            <a:r>
              <a:rPr lang="en-US" sz="2800" dirty="0" smtClean="0">
                <a:cs typeface="+mj-cs"/>
              </a:rPr>
              <a:t>y </a:t>
            </a:r>
            <a:r>
              <a:rPr lang="he-IL" sz="2800" dirty="0" smtClean="0">
                <a:cs typeface="+mj-cs"/>
              </a:rPr>
              <a:t> הוא על המסלול הקצר ביותר מ-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 ל-</a:t>
            </a:r>
            <a:r>
              <a:rPr lang="en-US" sz="2800" dirty="0" smtClean="0">
                <a:cs typeface="+mj-cs"/>
              </a:rPr>
              <a:t>u</a:t>
            </a:r>
            <a:r>
              <a:rPr lang="he-IL" sz="2800" dirty="0" smtClean="0">
                <a:cs typeface="+mj-cs"/>
              </a:rPr>
              <a:t>).</a:t>
            </a:r>
            <a:endParaRPr lang="en-US" sz="2800" dirty="0" smtClean="0">
              <a:cs typeface="+mj-cs"/>
            </a:endParaRP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5214942" y="1357298"/>
          <a:ext cx="20923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5" name="Формула" r:id="rId3" imgW="990360" imgH="203040" progId="Equation.3">
                  <p:embed/>
                </p:oleObj>
              </mc:Choice>
              <mc:Fallback>
                <p:oleObj name="Формула" r:id="rId3" imgW="9903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357298"/>
                        <a:ext cx="20923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4143372" cy="18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4248162" y="3143248"/>
          <a:ext cx="2038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6" name="Формула" r:id="rId6" imgW="965160" imgH="203040" progId="Equation.3">
                  <p:embed/>
                </p:oleObj>
              </mc:Choice>
              <mc:Fallback>
                <p:oleObj name="Формула" r:id="rId6" imgW="965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62" y="3143248"/>
                        <a:ext cx="20383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929058" y="4392863"/>
          <a:ext cx="2092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7" name="Формула" r:id="rId8" imgW="990360" imgH="203040" progId="Equation.3">
                  <p:embed/>
                </p:oleObj>
              </mc:Choice>
              <mc:Fallback>
                <p:oleObj name="Формула" r:id="rId8" imgW="9903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392863"/>
                        <a:ext cx="20923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...הוכחת נכונות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714348" y="1142984"/>
            <a:ext cx="76438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קיבלנו:</a:t>
            </a: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אבל לא יתכן </a:t>
            </a:r>
            <a:r>
              <a:rPr lang="en-US" sz="2800" dirty="0" smtClean="0">
                <a:cs typeface="+mj-cs"/>
              </a:rPr>
              <a:t>d[</a:t>
            </a:r>
            <a:r>
              <a:rPr lang="en-US" sz="2800" i="1" dirty="0" smtClean="0">
                <a:cs typeface="+mj-cs"/>
              </a:rPr>
              <a:t>u</a:t>
            </a:r>
            <a:r>
              <a:rPr lang="en-US" sz="2800" dirty="0" smtClean="0">
                <a:cs typeface="+mj-cs"/>
              </a:rPr>
              <a:t>]&gt;d[</a:t>
            </a:r>
            <a:r>
              <a:rPr lang="en-US" sz="2800" i="1" dirty="0" smtClean="0">
                <a:cs typeface="+mj-cs"/>
              </a:rPr>
              <a:t>y</a:t>
            </a:r>
            <a:r>
              <a:rPr lang="en-US" sz="2800" dirty="0" smtClean="0">
                <a:cs typeface="+mj-cs"/>
              </a:rPr>
              <a:t>]</a:t>
            </a:r>
            <a:r>
              <a:rPr lang="he-IL" sz="2800" dirty="0" smtClean="0">
                <a:cs typeface="+mj-cs"/>
              </a:rPr>
              <a:t>, כי </a:t>
            </a:r>
            <a:r>
              <a:rPr lang="en-US" sz="2800" i="1" dirty="0" smtClean="0">
                <a:cs typeface="+mj-cs"/>
              </a:rPr>
              <a:t>u</a:t>
            </a:r>
            <a:r>
              <a:rPr lang="he-IL" sz="2800" dirty="0" smtClean="0">
                <a:cs typeface="+mj-cs"/>
              </a:rPr>
              <a:t> נבחר </a:t>
            </a:r>
            <a:r>
              <a:rPr lang="he-IL" sz="2800" dirty="0" err="1" smtClean="0">
                <a:cs typeface="+mj-cs"/>
              </a:rPr>
              <a:t>להכנס</a:t>
            </a:r>
            <a:r>
              <a:rPr lang="he-IL" sz="2800" dirty="0" smtClean="0">
                <a:cs typeface="+mj-cs"/>
              </a:rPr>
              <a:t> בשלב זה ל-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, בגלל ערך </a:t>
            </a:r>
            <a:r>
              <a:rPr lang="en-US" sz="2800" dirty="0" smtClean="0">
                <a:cs typeface="+mj-cs"/>
              </a:rPr>
              <a:t>d</a:t>
            </a:r>
            <a:r>
              <a:rPr lang="he-IL" sz="2800" dirty="0" smtClean="0">
                <a:cs typeface="+mj-cs"/>
              </a:rPr>
              <a:t> </a:t>
            </a:r>
            <a:r>
              <a:rPr lang="he-IL" sz="2800" dirty="0" err="1" smtClean="0">
                <a:cs typeface="+mj-cs"/>
              </a:rPr>
              <a:t>מינימלי</a:t>
            </a:r>
            <a:r>
              <a:rPr lang="he-IL" sz="2800" dirty="0" smtClean="0">
                <a:cs typeface="+mj-cs"/>
              </a:rPr>
              <a:t> על פני כל מי שעדיין לא נכנס ל-</a:t>
            </a:r>
            <a:r>
              <a:rPr lang="en-US" sz="2800" dirty="0" smtClean="0">
                <a:cs typeface="+mj-cs"/>
              </a:rPr>
              <a:t>S</a:t>
            </a:r>
            <a:r>
              <a:rPr lang="he-IL" sz="2800" dirty="0" smtClean="0">
                <a:cs typeface="+mj-cs"/>
              </a:rPr>
              <a:t>, ובין אלה כלול גם </a:t>
            </a:r>
            <a:r>
              <a:rPr lang="en-US" sz="2800" dirty="0" smtClean="0">
                <a:cs typeface="+mj-cs"/>
              </a:rPr>
              <a:t>y</a:t>
            </a:r>
            <a:r>
              <a:rPr lang="he-IL" sz="2800" dirty="0" smtClean="0">
                <a:cs typeface="+mj-cs"/>
              </a:rPr>
              <a:t>!</a:t>
            </a:r>
          </a:p>
          <a:p>
            <a:pPr algn="r" rtl="1"/>
            <a:r>
              <a:rPr lang="he-IL" sz="2800" dirty="0" smtClean="0">
                <a:cs typeface="+mj-cs"/>
              </a:rPr>
              <a:t>בסתירה.</a:t>
            </a:r>
          </a:p>
          <a:p>
            <a:pPr algn="r" rtl="1"/>
            <a:r>
              <a:rPr lang="he-IL" sz="2800" dirty="0" smtClean="0">
                <a:cs typeface="+mj-cs"/>
              </a:rPr>
              <a:t>לכן, לא קיימים קדקודים שעבורם אין התכנסות.</a:t>
            </a:r>
          </a:p>
          <a:p>
            <a:pPr algn="r" rtl="1"/>
            <a:r>
              <a:rPr lang="he-IL" sz="2800" dirty="0" smtClean="0">
                <a:cs typeface="+mj-cs"/>
              </a:rPr>
              <a:t>מ.ש.ל.</a:t>
            </a:r>
            <a:endParaRPr lang="en-US" sz="2800" dirty="0" smtClean="0">
              <a:cs typeface="+mj-cs"/>
            </a:endParaRP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4857752" y="1857364"/>
          <a:ext cx="337978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6" name="Формула" r:id="rId3" imgW="1600200" imgH="888840" progId="Equation.3">
                  <p:embed/>
                </p:oleObj>
              </mc:Choice>
              <mc:Fallback>
                <p:oleObj name="Формула" r:id="rId3" imgW="160020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857364"/>
                        <a:ext cx="3379788" cy="188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4143372" cy="18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לגרף בו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Dijkstra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לא עובד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000240"/>
            <a:ext cx="3143272" cy="278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1919240">
            <a:off x="275802" y="3925092"/>
            <a:ext cx="5156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FF0000"/>
                </a:solidFill>
              </a:rPr>
              <a:t>שאלה למחשבה:</a:t>
            </a:r>
          </a:p>
          <a:p>
            <a:pPr algn="ctr"/>
            <a:r>
              <a:rPr lang="he-IL" sz="3200" dirty="0" smtClean="0">
                <a:solidFill>
                  <a:srgbClr val="FF0000"/>
                </a:solidFill>
              </a:rPr>
              <a:t>היכן ההוכחה "נופלת", עבור גרף עם צלעות שליליות?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האלגוריתם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Bellman-Ford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4500569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cs typeface="+mj-cs"/>
              </a:rPr>
              <a:t>אלגוריתם זה </a:t>
            </a:r>
            <a:r>
              <a:rPr lang="he-IL" sz="2800" b="1" dirty="0" smtClean="0">
                <a:cs typeface="+mj-cs"/>
              </a:rPr>
              <a:t>גם</a:t>
            </a:r>
            <a:r>
              <a:rPr lang="he-IL" sz="2800" dirty="0" smtClean="0">
                <a:cs typeface="+mj-cs"/>
              </a:rPr>
              <a:t> מחזיר ערך בוליאני, בהתאם לקיומו או אי-קיומו של מעגל עם משקל שלילי בגרף.</a:t>
            </a:r>
          </a:p>
        </p:txBody>
      </p:sp>
      <p:grpSp>
        <p:nvGrpSpPr>
          <p:cNvPr id="19" name="קבוצה 18"/>
          <p:cNvGrpSpPr/>
          <p:nvPr/>
        </p:nvGrpSpPr>
        <p:grpSpPr>
          <a:xfrm>
            <a:off x="285720" y="1285860"/>
            <a:ext cx="5890935" cy="2681300"/>
            <a:chOff x="285720" y="1285860"/>
            <a:chExt cx="5890935" cy="2681300"/>
          </a:xfrm>
        </p:grpSpPr>
        <p:pic>
          <p:nvPicPr>
            <p:cNvPr id="1720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1285860"/>
              <a:ext cx="5890935" cy="268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5" name="קבוצה 14"/>
            <p:cNvGrpSpPr/>
            <p:nvPr/>
          </p:nvGrpSpPr>
          <p:grpSpPr>
            <a:xfrm>
              <a:off x="4929190" y="2214554"/>
              <a:ext cx="277812" cy="277812"/>
              <a:chOff x="6357950" y="2357430"/>
              <a:chExt cx="277812" cy="277812"/>
            </a:xfrm>
          </p:grpSpPr>
          <p:sp>
            <p:nvSpPr>
              <p:cNvPr id="14" name="מלבן 13"/>
              <p:cNvSpPr/>
              <p:nvPr/>
            </p:nvSpPr>
            <p:spPr>
              <a:xfrm>
                <a:off x="6405942" y="2393699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3" name="Object 3"/>
              <p:cNvGraphicFramePr>
                <a:graphicFrameLocks noChangeAspect="1"/>
              </p:cNvGraphicFramePr>
              <p:nvPr/>
            </p:nvGraphicFramePr>
            <p:xfrm>
              <a:off x="6357950" y="2357430"/>
              <a:ext cx="277812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069" name="Формула" r:id="rId4" imgW="126720" imgH="126720" progId="Equation.3">
                      <p:embed/>
                    </p:oleObj>
                  </mc:Choice>
                  <mc:Fallback>
                    <p:oleObj name="Формула" r:id="rId4" imgW="126720" imgH="12672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2357430"/>
                            <a:ext cx="277812" cy="2778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קבוצה 15"/>
            <p:cNvGrpSpPr/>
            <p:nvPr/>
          </p:nvGrpSpPr>
          <p:grpSpPr>
            <a:xfrm>
              <a:off x="3857620" y="2714620"/>
              <a:ext cx="277812" cy="277812"/>
              <a:chOff x="6357950" y="2357430"/>
              <a:chExt cx="277812" cy="277812"/>
            </a:xfrm>
          </p:grpSpPr>
          <p:sp>
            <p:nvSpPr>
              <p:cNvPr id="17" name="מלבן 16"/>
              <p:cNvSpPr/>
              <p:nvPr/>
            </p:nvSpPr>
            <p:spPr>
              <a:xfrm>
                <a:off x="6405942" y="2393699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8" name="Object 3"/>
              <p:cNvGraphicFramePr>
                <a:graphicFrameLocks noChangeAspect="1"/>
              </p:cNvGraphicFramePr>
              <p:nvPr/>
            </p:nvGraphicFramePr>
            <p:xfrm>
              <a:off x="6357950" y="2357430"/>
              <a:ext cx="277812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070" name="Формула" r:id="rId6" imgW="126720" imgH="126720" progId="Equation.3">
                      <p:embed/>
                    </p:oleObj>
                  </mc:Choice>
                  <mc:Fallback>
                    <p:oleObj name="Формула" r:id="rId6" imgW="126720" imgH="12672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2357430"/>
                            <a:ext cx="277812" cy="2778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2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49" y="1186571"/>
            <a:ext cx="8941745" cy="467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זמן 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285720" y="4071942"/>
            <a:ext cx="8358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en-US" sz="2800" dirty="0" smtClean="0"/>
              <a:t>O(</a:t>
            </a:r>
            <a:r>
              <a:rPr lang="en-US" sz="2800" i="1" dirty="0" smtClean="0"/>
              <a:t>VE</a:t>
            </a:r>
            <a:r>
              <a:rPr lang="en-US" sz="2800" dirty="0" smtClean="0"/>
              <a:t>)</a:t>
            </a:r>
          </a:p>
          <a:p>
            <a:pPr lvl="1" algn="r" rtl="1"/>
            <a:endParaRPr lang="en-US" sz="2800" dirty="0" smtClean="0"/>
          </a:p>
          <a:p>
            <a:pPr lvl="1" algn="r" rtl="1"/>
            <a:r>
              <a:rPr lang="he-IL" sz="2800" dirty="0" smtClean="0"/>
              <a:t>איך זה ביחס לאלגוריתם של </a:t>
            </a:r>
            <a:r>
              <a:rPr lang="en-US" sz="2800" dirty="0" err="1" smtClean="0"/>
              <a:t>Dijkstra</a:t>
            </a:r>
            <a:r>
              <a:rPr lang="he-IL" sz="2800" dirty="0" smtClean="0"/>
              <a:t>?</a:t>
            </a:r>
          </a:p>
        </p:txBody>
      </p:sp>
      <p:grpSp>
        <p:nvGrpSpPr>
          <p:cNvPr id="14" name="קבוצה 13"/>
          <p:cNvGrpSpPr/>
          <p:nvPr/>
        </p:nvGrpSpPr>
        <p:grpSpPr>
          <a:xfrm>
            <a:off x="285720" y="1285860"/>
            <a:ext cx="5890935" cy="2681300"/>
            <a:chOff x="285720" y="1285860"/>
            <a:chExt cx="5890935" cy="2681300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1285860"/>
              <a:ext cx="5890935" cy="268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6" name="קבוצה 14"/>
            <p:cNvGrpSpPr/>
            <p:nvPr/>
          </p:nvGrpSpPr>
          <p:grpSpPr>
            <a:xfrm>
              <a:off x="4929190" y="2214554"/>
              <a:ext cx="277812" cy="277812"/>
              <a:chOff x="6357950" y="2357430"/>
              <a:chExt cx="277812" cy="277812"/>
            </a:xfrm>
          </p:grpSpPr>
          <p:sp>
            <p:nvSpPr>
              <p:cNvPr id="20" name="מלבן 19"/>
              <p:cNvSpPr/>
              <p:nvPr/>
            </p:nvSpPr>
            <p:spPr>
              <a:xfrm>
                <a:off x="6405942" y="2393699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1" name="Object 3"/>
              <p:cNvGraphicFramePr>
                <a:graphicFrameLocks noChangeAspect="1"/>
              </p:cNvGraphicFramePr>
              <p:nvPr/>
            </p:nvGraphicFramePr>
            <p:xfrm>
              <a:off x="6357950" y="2357430"/>
              <a:ext cx="277812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92" name="Формула" r:id="rId4" imgW="126720" imgH="126720" progId="Equation.3">
                      <p:embed/>
                    </p:oleObj>
                  </mc:Choice>
                  <mc:Fallback>
                    <p:oleObj name="Формула" r:id="rId4" imgW="126720" imgH="12672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2357430"/>
                            <a:ext cx="277812" cy="2778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קבוצה 15"/>
            <p:cNvGrpSpPr/>
            <p:nvPr/>
          </p:nvGrpSpPr>
          <p:grpSpPr>
            <a:xfrm>
              <a:off x="3857620" y="2714620"/>
              <a:ext cx="277812" cy="277812"/>
              <a:chOff x="6357950" y="2357430"/>
              <a:chExt cx="277812" cy="277812"/>
            </a:xfrm>
          </p:grpSpPr>
          <p:sp>
            <p:nvSpPr>
              <p:cNvPr id="18" name="מלבן 17"/>
              <p:cNvSpPr/>
              <p:nvPr/>
            </p:nvSpPr>
            <p:spPr>
              <a:xfrm>
                <a:off x="6405942" y="2393699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9" name="Object 3"/>
              <p:cNvGraphicFramePr>
                <a:graphicFrameLocks noChangeAspect="1"/>
              </p:cNvGraphicFramePr>
              <p:nvPr/>
            </p:nvGraphicFramePr>
            <p:xfrm>
              <a:off x="6357950" y="2357430"/>
              <a:ext cx="277812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93" name="Формула" r:id="rId6" imgW="126720" imgH="126720" progId="Equation.3">
                      <p:embed/>
                    </p:oleObj>
                  </mc:Choice>
                  <mc:Fallback>
                    <p:oleObj name="Формула" r:id="rId6" imgW="126720" imgH="12672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2357430"/>
                            <a:ext cx="277812" cy="2778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הוכחת נכונות...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714348" y="1142984"/>
            <a:ext cx="76438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cs typeface="+mj-cs"/>
              </a:rPr>
              <a:t>נוכיח תחילה כי לאורך כל האלגוריתם מתקיים לכל </a:t>
            </a:r>
            <a:r>
              <a:rPr lang="en-US" sz="2800" i="1" dirty="0" smtClean="0">
                <a:cs typeface="+mj-cs"/>
              </a:rPr>
              <a:t>v </a:t>
            </a:r>
            <a:endParaRPr lang="he-IL" sz="2800" i="1" dirty="0" smtClean="0">
              <a:cs typeface="+mj-cs"/>
            </a:endParaRPr>
          </a:p>
          <a:p>
            <a:pPr algn="r" rtl="1"/>
            <a:r>
              <a:rPr lang="he-IL" sz="2800" i="1" dirty="0" smtClean="0">
                <a:cs typeface="+mj-cs"/>
              </a:rPr>
              <a:t>                      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/>
            <a:r>
              <a:rPr lang="he-IL" sz="2800" dirty="0" smtClean="0">
                <a:cs typeface="+mj-cs"/>
              </a:rPr>
              <a:t>אחרי </a:t>
            </a:r>
            <a:r>
              <a:rPr lang="he-IL" sz="2800" dirty="0" err="1" smtClean="0">
                <a:cs typeface="+mj-cs"/>
              </a:rPr>
              <a:t>האיתחול</a:t>
            </a:r>
            <a:r>
              <a:rPr lang="he-IL" sz="2800" dirty="0" smtClean="0">
                <a:cs typeface="+mj-cs"/>
              </a:rPr>
              <a:t>, אכן מתקיים.</a:t>
            </a:r>
          </a:p>
          <a:p>
            <a:pPr algn="r" rtl="1"/>
            <a:r>
              <a:rPr lang="he-IL" sz="2800" dirty="0" smtClean="0">
                <a:cs typeface="+mj-cs"/>
              </a:rPr>
              <a:t>נניח שהטענה לא נכונה. נתבונן בקדקוד הראשון במהלך האלגוריתם שעבורו                      .</a:t>
            </a:r>
          </a:p>
          <a:p>
            <a:pPr algn="r" rtl="1"/>
            <a:r>
              <a:rPr lang="he-IL" sz="2800" dirty="0" smtClean="0">
                <a:cs typeface="+mj-cs"/>
              </a:rPr>
              <a:t>נסמן ב-</a:t>
            </a:r>
            <a:r>
              <a:rPr lang="en-US" sz="2800" i="1" dirty="0" smtClean="0">
                <a:cs typeface="+mj-cs"/>
              </a:rPr>
              <a:t>u</a:t>
            </a:r>
            <a:r>
              <a:rPr lang="he-IL" sz="2800" i="1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את הקדקוד שהביא את </a:t>
            </a:r>
            <a:r>
              <a:rPr lang="en-US" sz="2800" i="1" dirty="0" smtClean="0">
                <a:cs typeface="+mj-cs"/>
              </a:rPr>
              <a:t>v</a:t>
            </a:r>
            <a:r>
              <a:rPr lang="he-IL" sz="2800" dirty="0" smtClean="0">
                <a:cs typeface="+mj-cs"/>
              </a:rPr>
              <a:t> למצב זה, כלומר:</a:t>
            </a:r>
          </a:p>
          <a:p>
            <a:pPr algn="r" rtl="1"/>
            <a:r>
              <a:rPr lang="he-IL" sz="2800" dirty="0" smtClean="0">
                <a:cs typeface="+mj-cs"/>
              </a:rPr>
              <a:t>                                  .</a:t>
            </a:r>
          </a:p>
          <a:p>
            <a:pPr algn="r" rtl="1"/>
            <a:r>
              <a:rPr lang="he-IL" sz="2800" dirty="0" smtClean="0">
                <a:cs typeface="+mj-cs"/>
              </a:rPr>
              <a:t>אזי מתקיים:</a:t>
            </a: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וקיבלנו                                   , בסתירה. מ.ש.ל. </a:t>
            </a: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6299200" y="1641475"/>
          <a:ext cx="19859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3" name="Формула" r:id="rId3" imgW="939600" imgH="203040" progId="Equation.3">
                  <p:embed/>
                </p:oleObj>
              </mc:Choice>
              <mc:Fallback>
                <p:oleObj name="Формула" r:id="rId3" imgW="9396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641475"/>
                        <a:ext cx="19859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3929058" y="2928934"/>
          <a:ext cx="19859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4" name="Формула" r:id="rId5" imgW="939600" imgH="203040" progId="Equation.3">
                  <p:embed/>
                </p:oleObj>
              </mc:Choice>
              <mc:Fallback>
                <p:oleObj name="Формула" r:id="rId5" imgW="9396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928934"/>
                        <a:ext cx="19859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5227663" y="3786190"/>
          <a:ext cx="3059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5" name="Формула" r:id="rId7" imgW="1447560" imgH="203040" progId="Equation.3">
                  <p:embed/>
                </p:oleObj>
              </mc:Choice>
              <mc:Fallback>
                <p:oleObj name="Формула" r:id="rId7" imgW="144756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63" y="3786190"/>
                        <a:ext cx="3059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3286116" y="4318016"/>
          <a:ext cx="3352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6" name="Формула" r:id="rId9" imgW="1587240" imgH="660240" progId="Equation.3">
                  <p:embed/>
                </p:oleObj>
              </mc:Choice>
              <mc:Fallback>
                <p:oleObj name="Формула" r:id="rId9" imgW="1587240" imgH="660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318016"/>
                        <a:ext cx="3352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4286248" y="5917607"/>
          <a:ext cx="30591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7" name="Формула" r:id="rId11" imgW="1447560" imgH="203040" progId="Equation.3">
                  <p:embed/>
                </p:oleObj>
              </mc:Choice>
              <mc:Fallback>
                <p:oleObj name="Формула" r:id="rId11" imgW="1447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917607"/>
                        <a:ext cx="305911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...הוכחת נכונות.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428596" y="1142984"/>
            <a:ext cx="7929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cs typeface="+mj-cs"/>
              </a:rPr>
              <a:t>כעת, נראה שאחרי </a:t>
            </a:r>
            <a:r>
              <a:rPr lang="en-US" sz="2800" dirty="0" smtClean="0">
                <a:cs typeface="+mj-cs"/>
              </a:rPr>
              <a:t>V-1</a:t>
            </a:r>
            <a:r>
              <a:rPr lang="he-IL" sz="2800" dirty="0" smtClean="0">
                <a:cs typeface="+mj-cs"/>
              </a:rPr>
              <a:t> מעברים על כל הצלעות, מקבלים לכל </a:t>
            </a:r>
            <a:r>
              <a:rPr lang="en-US" sz="2800" i="1" dirty="0" smtClean="0">
                <a:cs typeface="+mj-cs"/>
              </a:rPr>
              <a:t>v</a:t>
            </a:r>
            <a:r>
              <a:rPr lang="he-IL" sz="2800" dirty="0" smtClean="0">
                <a:cs typeface="+mj-cs"/>
              </a:rPr>
              <a:t> </a:t>
            </a:r>
          </a:p>
          <a:p>
            <a:pPr algn="r" rtl="1"/>
            <a:r>
              <a:rPr lang="he-IL" sz="2800" i="1" dirty="0" smtClean="0">
                <a:cs typeface="+mj-cs"/>
              </a:rPr>
              <a:t>                      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/>
            <a:r>
              <a:rPr lang="he-IL" sz="2800" dirty="0" smtClean="0">
                <a:cs typeface="+mj-cs"/>
              </a:rPr>
              <a:t>יהי קדקוד </a:t>
            </a:r>
            <a:r>
              <a:rPr lang="en-US" sz="2800" i="1" dirty="0" smtClean="0">
                <a:cs typeface="+mj-cs"/>
              </a:rPr>
              <a:t>v</a:t>
            </a:r>
            <a:r>
              <a:rPr lang="he-IL" sz="2800" dirty="0" smtClean="0">
                <a:cs typeface="+mj-cs"/>
              </a:rPr>
              <a:t>, נתבונן במסלול קצר ביותר מ-</a:t>
            </a:r>
            <a:r>
              <a:rPr lang="en-US" sz="2800" i="1" dirty="0" smtClean="0">
                <a:cs typeface="+mj-cs"/>
              </a:rPr>
              <a:t>s</a:t>
            </a:r>
            <a:r>
              <a:rPr lang="he-IL" sz="2800" i="1" dirty="0" smtClean="0">
                <a:cs typeface="+mj-cs"/>
              </a:rPr>
              <a:t> ל-</a:t>
            </a:r>
            <a:r>
              <a:rPr lang="en-US" sz="2800" i="1" dirty="0" smtClean="0">
                <a:cs typeface="+mj-cs"/>
              </a:rPr>
              <a:t>v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/>
            <a:endParaRPr lang="he-IL" sz="2800" i="1" dirty="0" smtClean="0">
              <a:cs typeface="+mj-cs"/>
            </a:endParaRPr>
          </a:p>
          <a:p>
            <a:pPr algn="r" rtl="1"/>
            <a:endParaRPr lang="en-US" sz="28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בשלב ראשון, אחרי </a:t>
            </a:r>
            <a:r>
              <a:rPr lang="he-IL" sz="2800" dirty="0" err="1" smtClean="0">
                <a:cs typeface="+mj-cs"/>
              </a:rPr>
              <a:t>האיתחול</a:t>
            </a:r>
            <a:r>
              <a:rPr lang="he-IL" sz="2800" dirty="0" smtClean="0">
                <a:cs typeface="+mj-cs"/>
              </a:rPr>
              <a:t>, </a:t>
            </a:r>
            <a:r>
              <a:rPr lang="en-US" sz="2800" i="1" dirty="0" smtClean="0">
                <a:cs typeface="+mj-cs"/>
              </a:rPr>
              <a:t>d[s]=0</a:t>
            </a:r>
            <a:r>
              <a:rPr lang="he-IL" sz="2800" dirty="0" smtClean="0">
                <a:cs typeface="+mj-cs"/>
              </a:rPr>
              <a:t>, ונשאר כך עד הסוף.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אחרי הסיבוב הראשון,                        , </a:t>
            </a:r>
            <a:r>
              <a:rPr lang="he-IL" sz="2800" dirty="0" smtClean="0"/>
              <a:t>ונשאר כך עד הסוף.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אחרי הסיבוב השני,                          </a:t>
            </a:r>
            <a:r>
              <a:rPr lang="he-IL" sz="2800" dirty="0" smtClean="0"/>
              <a:t>, ונשאר כך עד הסוף.</a:t>
            </a:r>
          </a:p>
          <a:p>
            <a:pPr algn="r" rtl="1"/>
            <a:r>
              <a:rPr lang="he-IL" sz="2800" dirty="0" smtClean="0">
                <a:cs typeface="+mj-cs"/>
              </a:rPr>
              <a:t>...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אם אין מעגלים שליליים, מספר הצלעות </a:t>
            </a:r>
            <a:r>
              <a:rPr lang="he-IL" sz="2800" dirty="0" err="1" smtClean="0">
                <a:cs typeface="+mj-cs"/>
              </a:rPr>
              <a:t>המקסימלי</a:t>
            </a:r>
            <a:r>
              <a:rPr lang="he-IL" sz="2800" dirty="0" smtClean="0">
                <a:cs typeface="+mj-cs"/>
              </a:rPr>
              <a:t> במסלול קצר ביותר הוא </a:t>
            </a:r>
            <a:r>
              <a:rPr lang="en-US" sz="2800" dirty="0" smtClean="0">
                <a:cs typeface="+mj-cs"/>
              </a:rPr>
              <a:t>V-1</a:t>
            </a:r>
            <a:r>
              <a:rPr lang="he-IL" sz="2800" dirty="0" smtClean="0">
                <a:cs typeface="+mj-cs"/>
              </a:rPr>
              <a:t>, ולכן אחרי </a:t>
            </a:r>
            <a:r>
              <a:rPr lang="en-US" sz="2800" dirty="0" smtClean="0">
                <a:cs typeface="+mj-cs"/>
              </a:rPr>
              <a:t>V-1</a:t>
            </a:r>
            <a:r>
              <a:rPr lang="he-IL" sz="2800" dirty="0" smtClean="0">
                <a:cs typeface="+mj-cs"/>
              </a:rPr>
              <a:t> סיבובים, כל הקדקודים לאורך המסלול יהיו מעודכנים, בפרט                       . מ.ש.ל.</a:t>
            </a:r>
            <a:endParaRPr lang="en-US" sz="2800" dirty="0" smtClean="0">
              <a:cs typeface="+mj-cs"/>
            </a:endParaRP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6286512" y="1641465"/>
          <a:ext cx="20129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9" name="Формула" r:id="rId3" imgW="952200" imgH="203040" progId="Equation.3">
                  <p:embed/>
                </p:oleObj>
              </mc:Choice>
              <mc:Fallback>
                <p:oleObj name="Формула" r:id="rId3" imgW="9522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641465"/>
                        <a:ext cx="20129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קבוצה 20"/>
          <p:cNvGrpSpPr/>
          <p:nvPr/>
        </p:nvGrpSpPr>
        <p:grpSpPr>
          <a:xfrm>
            <a:off x="1714480" y="2405714"/>
            <a:ext cx="5024461" cy="951848"/>
            <a:chOff x="2143108" y="2405714"/>
            <a:chExt cx="4595833" cy="719094"/>
          </a:xfrm>
        </p:grpSpPr>
        <p:grpSp>
          <p:nvGrpSpPr>
            <p:cNvPr id="19" name="קבוצה 18"/>
            <p:cNvGrpSpPr/>
            <p:nvPr/>
          </p:nvGrpSpPr>
          <p:grpSpPr>
            <a:xfrm>
              <a:off x="2143108" y="2428868"/>
              <a:ext cx="4595833" cy="695940"/>
              <a:chOff x="2143108" y="2428868"/>
              <a:chExt cx="4595833" cy="695940"/>
            </a:xfrm>
          </p:grpSpPr>
          <p:grpSp>
            <p:nvGrpSpPr>
              <p:cNvPr id="12" name="קבוצה 11"/>
              <p:cNvGrpSpPr/>
              <p:nvPr/>
            </p:nvGrpSpPr>
            <p:grpSpPr>
              <a:xfrm>
                <a:off x="2143108" y="2428868"/>
                <a:ext cx="4595833" cy="695940"/>
                <a:chOff x="2143108" y="2428868"/>
                <a:chExt cx="4595833" cy="69594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143108" y="2428868"/>
                  <a:ext cx="4595833" cy="6959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1" name="מלבן 10"/>
                <p:cNvSpPr/>
                <p:nvPr/>
              </p:nvSpPr>
              <p:spPr>
                <a:xfrm>
                  <a:off x="3286116" y="2895600"/>
                  <a:ext cx="2357454" cy="1762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2428860" y="2500306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s</a:t>
                </a:r>
                <a:endParaRPr lang="en-US" sz="2400" i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00364" y="2500306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v</a:t>
                </a:r>
                <a:r>
                  <a:rPr lang="en-US" sz="2400" i="1" baseline="-25000" dirty="0" smtClean="0"/>
                  <a:t>1</a:t>
                </a:r>
                <a:endParaRPr lang="en-US" sz="2400" i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43306" y="2500306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v</a:t>
                </a:r>
                <a:r>
                  <a:rPr lang="en-US" sz="2400" i="1" baseline="-25000" dirty="0" smtClean="0"/>
                  <a:t>2</a:t>
                </a:r>
                <a:endParaRPr lang="en-US" sz="2400" i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43636" y="2500306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v</a:t>
                </a:r>
                <a:endParaRPr lang="en-US" sz="2400" i="1" dirty="0"/>
              </a:p>
            </p:txBody>
          </p:sp>
          <p:sp>
            <p:nvSpPr>
              <p:cNvPr id="18" name="מלבן 17"/>
              <p:cNvSpPr/>
              <p:nvPr/>
            </p:nvSpPr>
            <p:spPr>
              <a:xfrm>
                <a:off x="4337538" y="2571744"/>
                <a:ext cx="1520346" cy="3571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000628" y="2405714"/>
              <a:ext cx="857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3349625" y="3738198"/>
          <a:ext cx="2173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0" name="Формула" r:id="rId6" imgW="1028520" imgH="215640" progId="Equation.3">
                  <p:embed/>
                </p:oleObj>
              </mc:Choice>
              <mc:Fallback>
                <p:oleObj name="Формула" r:id="rId6" imgW="10285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738198"/>
                        <a:ext cx="21732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3532188" y="4166821"/>
          <a:ext cx="2254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1" name="Формула" r:id="rId8" imgW="1066680" imgH="215640" progId="Equation.3">
                  <p:embed/>
                </p:oleObj>
              </mc:Choice>
              <mc:Fallback>
                <p:oleObj name="Формула" r:id="rId8" imgW="10666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166821"/>
                        <a:ext cx="2254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2714612" y="5904784"/>
          <a:ext cx="20129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2" name="Формула" r:id="rId10" imgW="952200" imgH="203040" progId="Equation.3">
                  <p:embed/>
                </p:oleObj>
              </mc:Choice>
              <mc:Fallback>
                <p:oleObj name="Формула" r:id="rId10" imgW="9522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904784"/>
                        <a:ext cx="20129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מסלולים קצרים ביותר ב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DAG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428596" y="1142984"/>
            <a:ext cx="7929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800" dirty="0" smtClean="0">
                <a:cs typeface="+mj-cs"/>
              </a:rPr>
              <a:t>Bellman-Ford</a:t>
            </a:r>
            <a:r>
              <a:rPr lang="he-IL" sz="2800" dirty="0" smtClean="0">
                <a:cs typeface="+mj-cs"/>
              </a:rPr>
              <a:t> פותר את הבעיה בזמן </a:t>
            </a:r>
            <a:r>
              <a:rPr lang="en-US" sz="2800" dirty="0" smtClean="0">
                <a:cs typeface="+mj-cs"/>
              </a:rPr>
              <a:t>O(EV)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אפשר יותר טוב, כאשר נתון שמדובר ב</a:t>
            </a:r>
            <a:r>
              <a:rPr lang="en-US" sz="2800" dirty="0" smtClean="0">
                <a:cs typeface="+mj-cs"/>
              </a:rPr>
              <a:t>DAG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/>
            <a:r>
              <a:rPr lang="he-IL" sz="2800" dirty="0" smtClean="0">
                <a:cs typeface="+mj-cs"/>
              </a:rPr>
              <a:t>נריץ מיון טופולוגי על הגרף, ואז נעבור על הקדקודים לפי הסדר של המיון הטופולוגי.</a:t>
            </a:r>
          </a:p>
          <a:p>
            <a:pPr algn="r" rtl="1"/>
            <a:r>
              <a:rPr lang="he-IL" sz="2800" dirty="0" smtClean="0">
                <a:cs typeface="+mj-cs"/>
              </a:rPr>
              <a:t>בצורה זו, נצטרך לעבור על כל הצלעות רק פעם אחת.</a:t>
            </a:r>
          </a:p>
          <a:p>
            <a:pPr algn="r" rtl="1"/>
            <a:r>
              <a:rPr lang="he-IL" sz="2800" dirty="0" smtClean="0">
                <a:cs typeface="+mj-cs"/>
              </a:rPr>
              <a:t>ואז זמן הריצה יהיה...?</a:t>
            </a:r>
            <a:endParaRPr lang="en-US" sz="28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ל-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Bellman-Ford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על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DAG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000240"/>
            <a:ext cx="3143272" cy="278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76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אלגוריתם </a:t>
            </a:r>
            <a:r>
              <a:rPr lang="en-US" sz="2400" dirty="0" smtClean="0">
                <a:cs typeface="+mj-cs"/>
              </a:rPr>
              <a:t>BFS</a:t>
            </a:r>
            <a:r>
              <a:rPr lang="he-IL" sz="2400" dirty="0" smtClean="0">
                <a:cs typeface="+mj-cs"/>
              </a:rPr>
              <a:t> מוצא מסלולים קצרים ביותר מקדקוד מקור </a:t>
            </a:r>
            <a:r>
              <a:rPr lang="en-US" sz="2400" i="1" dirty="0" smtClean="0">
                <a:cs typeface="+mj-cs"/>
              </a:rPr>
              <a:t>s</a:t>
            </a:r>
            <a:r>
              <a:rPr lang="he-IL" sz="2400" dirty="0" smtClean="0">
                <a:cs typeface="+mj-cs"/>
              </a:rPr>
              <a:t> לכל קדקוד </a:t>
            </a:r>
            <a:r>
              <a:rPr lang="en-US" sz="2400" i="1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, במובן של </a:t>
            </a:r>
            <a:r>
              <a:rPr lang="he-IL" sz="2400" b="1" dirty="0" smtClean="0">
                <a:cs typeface="+mj-cs"/>
              </a:rPr>
              <a:t>מספר צלעות </a:t>
            </a:r>
            <a:r>
              <a:rPr lang="he-IL" sz="2400" dirty="0" smtClean="0">
                <a:cs typeface="+mj-cs"/>
              </a:rPr>
              <a:t>במסלול.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בבעיה הנוכחית, אנחנו מעוניינים במסלול קצר ביותר, במובן של </a:t>
            </a:r>
            <a:r>
              <a:rPr lang="he-IL" sz="2400" b="1" dirty="0" smtClean="0">
                <a:cs typeface="+mj-cs"/>
              </a:rPr>
              <a:t>משקל המסלול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BFS</a:t>
            </a:r>
            <a:r>
              <a:rPr lang="he-IL" sz="2400" dirty="0" smtClean="0">
                <a:cs typeface="+mj-cs"/>
              </a:rPr>
              <a:t> פותר את הבעיה עבור המקרה הפרטי בו כל המשקלות של הצלעות שווים 1.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השוואה ל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BFS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868" y="3214687"/>
            <a:ext cx="5072098" cy="3357586"/>
          </a:xfrm>
          <a:prstGeom prst="rect">
            <a:avLst/>
          </a:prstGeom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נשים לב: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60000"/>
              <a:buFont typeface="Wingdings" pitchFamily="2" charset="2"/>
              <a:buChar char="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ייתכן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400" b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גם אם אין צלע מ-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ל-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מתוך הטרנזיטיביות של יחס סדר. למשל, בגרף משמאל, מתקיים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a&lt;e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למרות ש-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a,e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)E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60000"/>
              <a:buFont typeface="Wingdings" pitchFamily="2" charset="2"/>
              <a:buChar char="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זהו יחס סדר </a:t>
            </a:r>
            <a:r>
              <a:rPr lang="he-IL" sz="2400" b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חלקי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 למשל, בגרף משמאל, עבור הקדקודים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ו-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לא מתקיים לא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a&lt;c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ולא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c&lt;a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he-IL" sz="2400" b="1" kern="0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יחס סדר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4" name="קבוצה 26"/>
          <p:cNvGrpSpPr/>
          <p:nvPr/>
        </p:nvGrpSpPr>
        <p:grpSpPr>
          <a:xfrm>
            <a:off x="857224" y="3929066"/>
            <a:ext cx="2401999" cy="1922514"/>
            <a:chOff x="2678113" y="1855788"/>
            <a:chExt cx="3564765" cy="2853169"/>
          </a:xfrm>
          <a:solidFill>
            <a:srgbClr val="FFC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678113" y="2303463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678113" y="3719513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159250" y="3713163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254375" y="4008438"/>
              <a:ext cx="92392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0388" y="3722688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154488" y="2308225"/>
              <a:ext cx="590550" cy="57626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635625" y="2317750"/>
              <a:ext cx="590550" cy="57626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65450" y="2881313"/>
              <a:ext cx="0" cy="8429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46588" y="2890838"/>
              <a:ext cx="0" cy="8429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927725" y="2900363"/>
              <a:ext cx="0" cy="8429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173413" y="2757488"/>
              <a:ext cx="1023937" cy="10287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844799" y="1855788"/>
              <a:ext cx="464378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311650" y="1865313"/>
              <a:ext cx="483410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778500" y="1874838"/>
              <a:ext cx="464378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811462" y="4151312"/>
              <a:ext cx="483410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06888" y="4160838"/>
              <a:ext cx="464378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788024" y="4156074"/>
              <a:ext cx="388251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263900" y="2617788"/>
              <a:ext cx="92392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681538" y="2779713"/>
              <a:ext cx="1023937" cy="10287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26" name="AutoShape 23"/>
            <p:cNvCxnSpPr>
              <a:cxnSpLocks noChangeShapeType="1"/>
              <a:stCxn id="11" idx="7"/>
              <a:endCxn id="11" idx="5"/>
            </p:cNvCxnSpPr>
            <p:nvPr/>
          </p:nvCxnSpPr>
          <p:spPr bwMode="auto">
            <a:xfrm rot="5400000" flipV="1">
              <a:off x="5927726" y="4010025"/>
              <a:ext cx="436562" cy="1587"/>
            </a:xfrm>
            <a:prstGeom prst="curvedConnector5">
              <a:avLst>
                <a:gd name="adj1" fmla="val -68366"/>
                <a:gd name="adj2" fmla="val 46200000"/>
                <a:gd name="adj3" fmla="val 168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" name="מלבן 27"/>
          <p:cNvSpPr/>
          <p:nvPr/>
        </p:nvSpPr>
        <p:spPr>
          <a:xfrm>
            <a:off x="1214414" y="1714488"/>
            <a:ext cx="74295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err="1" smtClean="0">
                <a:latin typeface="Times New Roman" pitchFamily="18" charset="0"/>
                <a:cs typeface="Times New Roman" pitchFamily="18" charset="0"/>
              </a:rPr>
              <a:t>בהנתן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גרף מכוון ללא מעגלים (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, ניתן להגדיר </a:t>
            </a:r>
            <a:r>
              <a:rPr lang="he-IL" sz="2400" b="1" kern="0" dirty="0" smtClean="0">
                <a:latin typeface="Times New Roman" pitchFamily="18" charset="0"/>
                <a:cs typeface="Times New Roman" pitchFamily="18" charset="0"/>
              </a:rPr>
              <a:t>יחס סדר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על הקדקודים באופן הבא: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	אם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E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אז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844" y="5786454"/>
            <a:ext cx="3773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 smtClean="0">
                <a:solidFill>
                  <a:srgbClr val="C00000"/>
                </a:solidFill>
                <a:latin typeface="Guttman Yad-Brush" pitchFamily="2" charset="-79"/>
                <a:cs typeface="Guttman Yad-Brush" pitchFamily="2" charset="-79"/>
              </a:rPr>
              <a:t>מדוע הגדרת יחס סדר כזה תקפה רק עבור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Guttman Yad-Brush" pitchFamily="2" charset="-79"/>
              </a:rPr>
              <a:t>DAG</a:t>
            </a:r>
            <a:r>
              <a:rPr lang="he-IL" sz="2000" b="1" dirty="0" smtClean="0">
                <a:solidFill>
                  <a:srgbClr val="C00000"/>
                </a:solidFill>
                <a:latin typeface="Guttman Yad-Brush" pitchFamily="2" charset="-79"/>
                <a:cs typeface="Guttman Yad-Brush" pitchFamily="2" charset="-79"/>
              </a:rPr>
              <a:t>?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Guttman Yad-Brush" pitchFamily="2" charset="-79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785786" y="1857364"/>
            <a:ext cx="79296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המטרה: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למיין (לסדר) את הקדקודים של גרף נתון (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), כך שהסדר המושרה על ידי הצלעות, יישמר.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	כלומר, רוצים להפוך את יחס הסדר החלקי ליחס סדר </a:t>
            </a:r>
            <a:r>
              <a:rPr lang="he-IL" sz="2400" b="1" kern="0" dirty="0" smtClean="0">
                <a:latin typeface="Times New Roman" pitchFamily="18" charset="0"/>
                <a:cs typeface="Times New Roman" pitchFamily="18" charset="0"/>
              </a:rPr>
              <a:t>מלא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- שנוכל עבור כל שני קדקודים 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לומר או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u&lt;v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או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v&lt;u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he-IL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he-IL" sz="2400" b="1" kern="0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קלט: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פלט: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רשימה ליניארית של כל הקדקודים ב-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, הממוינת לפי יחס סדר מלא שהוא הרחבה של יחס הסדר החלקי המושרה על ידי הצלעות ב-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המטרה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שימוש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785786" y="1500174"/>
            <a:ext cx="792961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בהינתן רשימת מטלות לביצוע, כאשר עבור חלקן נתונים אילוצי קדימות, אפשר לתאר זאת על ידי גרף: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8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קדקודים = מטלות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8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צלעות = לפי אילוצי קדימות</a:t>
            </a:r>
          </a:p>
          <a:p>
            <a:pPr marL="342900" indent="-342900" algn="r" rtl="1">
              <a:spcBef>
                <a:spcPct val="20000"/>
              </a:spcBef>
              <a:buClr>
                <a:srgbClr val="B2B2B2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נרצה לקבל סדר ביצוע עבור כל המטלות, כך שהאילוצים יישמרו 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(כמובן שנוכל לעשות זאת רק אם הגרף המתקבל הוא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קבוצה 23"/>
          <p:cNvGrpSpPr/>
          <p:nvPr/>
        </p:nvGrpSpPr>
        <p:grpSpPr>
          <a:xfrm>
            <a:off x="4429124" y="4071942"/>
            <a:ext cx="3571900" cy="2357454"/>
            <a:chOff x="2066925" y="2205038"/>
            <a:chExt cx="5049838" cy="354967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44975" y="2205038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B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370513" y="3303588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E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335588" y="2228850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/>
                <a:t>D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599113" y="2692400"/>
              <a:ext cx="0" cy="606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22613" y="3313113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087688" y="2238375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A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51213" y="2701925"/>
              <a:ext cx="0" cy="606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578225" y="2462213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606800" y="2663825"/>
              <a:ext cx="823913" cy="82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387850" y="5238780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C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611938" y="5272117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E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478462" y="5262593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D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066925" y="5278467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/>
                <a:t>A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230563" y="5272117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B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721100" y="5495955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87625" y="5505480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959475" y="5505480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416175" y="4992718"/>
              <a:ext cx="2135188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363" y="46"/>
                </a:cxn>
                <a:cxn ang="0">
                  <a:pos x="927" y="18"/>
                </a:cxn>
                <a:cxn ang="0">
                  <a:pos x="1345" y="155"/>
                </a:cxn>
              </a:cxnLst>
              <a:rect l="0" t="0" r="r" b="b"/>
              <a:pathLst>
                <a:path w="1345" h="173">
                  <a:moveTo>
                    <a:pt x="0" y="173"/>
                  </a:moveTo>
                  <a:cubicBezTo>
                    <a:pt x="104" y="122"/>
                    <a:pt x="209" y="72"/>
                    <a:pt x="363" y="46"/>
                  </a:cubicBezTo>
                  <a:cubicBezTo>
                    <a:pt x="517" y="20"/>
                    <a:pt x="763" y="0"/>
                    <a:pt x="927" y="18"/>
                  </a:cubicBezTo>
                  <a:cubicBezTo>
                    <a:pt x="1091" y="36"/>
                    <a:pt x="1218" y="95"/>
                    <a:pt x="1345" y="1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572000" y="3496470"/>
              <a:ext cx="0" cy="12954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31" name="קבוצה 47"/>
          <p:cNvGrpSpPr/>
          <p:nvPr/>
        </p:nvGrpSpPr>
        <p:grpSpPr>
          <a:xfrm>
            <a:off x="500034" y="3786190"/>
            <a:ext cx="3286148" cy="2571768"/>
            <a:chOff x="714348" y="4143380"/>
            <a:chExt cx="3286148" cy="2571768"/>
          </a:xfrm>
        </p:grpSpPr>
        <p:grpSp>
          <p:nvGrpSpPr>
            <p:cNvPr id="32" name="קבוצה 43"/>
            <p:cNvGrpSpPr/>
            <p:nvPr/>
          </p:nvGrpSpPr>
          <p:grpSpPr>
            <a:xfrm>
              <a:off x="714348" y="4143380"/>
              <a:ext cx="3286148" cy="2571768"/>
              <a:chOff x="714348" y="4143380"/>
              <a:chExt cx="3286148" cy="2571768"/>
            </a:xfrm>
          </p:grpSpPr>
          <p:sp>
            <p:nvSpPr>
              <p:cNvPr id="25" name="מלבן מעוגל 24"/>
              <p:cNvSpPr/>
              <p:nvPr/>
            </p:nvSpPr>
            <p:spPr>
              <a:xfrm>
                <a:off x="714348" y="4143380"/>
                <a:ext cx="3286148" cy="25717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 rtl="1"/>
                <a:r>
                  <a:rPr lang="he-IL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מיונים אפשריים נוספים:</a:t>
                </a: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rtl="1"/>
                <a:r>
                  <a:rPr lang="he-IL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ועוד...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8" name="קבוצה 30"/>
              <p:cNvGrpSpPr/>
              <p:nvPr/>
            </p:nvGrpSpPr>
            <p:grpSpPr>
              <a:xfrm>
                <a:off x="1285852" y="4786322"/>
                <a:ext cx="2177500" cy="292757"/>
                <a:chOff x="894302" y="4568976"/>
                <a:chExt cx="2706020" cy="363815"/>
              </a:xfrm>
            </p:grpSpPr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2054490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B</a:t>
                  </a:r>
                  <a:endParaRPr lang="en-US" sz="1200" b="1" dirty="0"/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3214678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/>
                    <a:t>E</a:t>
                  </a:r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auto">
                <a:xfrm>
                  <a:off x="2634584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C</a:t>
                  </a:r>
                  <a:endParaRPr lang="en-US" sz="1200" b="1" dirty="0"/>
                </a:p>
              </p:txBody>
            </p:sp>
            <p:sp>
              <p:nvSpPr>
                <p:cNvPr id="29" name="Oval 17"/>
                <p:cNvSpPr>
                  <a:spLocks noChangeArrowheads="1"/>
                </p:cNvSpPr>
                <p:nvPr/>
              </p:nvSpPr>
              <p:spPr bwMode="auto">
                <a:xfrm>
                  <a:off x="894302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/>
                    <a:t>A</a:t>
                  </a:r>
                </a:p>
              </p:txBody>
            </p:sp>
            <p:sp>
              <p:nvSpPr>
                <p:cNvPr id="30" name="Oval 18"/>
                <p:cNvSpPr>
                  <a:spLocks noChangeArrowheads="1"/>
                </p:cNvSpPr>
                <p:nvPr/>
              </p:nvSpPr>
              <p:spPr bwMode="auto">
                <a:xfrm>
                  <a:off x="1474396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D</a:t>
                  </a:r>
                  <a:endParaRPr lang="en-US" sz="1200" b="1" dirty="0"/>
                </a:p>
              </p:txBody>
            </p:sp>
          </p:grpSp>
          <p:grpSp>
            <p:nvGrpSpPr>
              <p:cNvPr id="44" name="קבוצה 31"/>
              <p:cNvGrpSpPr/>
              <p:nvPr/>
            </p:nvGrpSpPr>
            <p:grpSpPr>
              <a:xfrm>
                <a:off x="1285852" y="5279383"/>
                <a:ext cx="2177500" cy="292757"/>
                <a:chOff x="894302" y="4568976"/>
                <a:chExt cx="2706020" cy="363815"/>
              </a:xfrm>
            </p:grpSpPr>
            <p:sp>
              <p:nvSpPr>
                <p:cNvPr id="33" name="Oval 14"/>
                <p:cNvSpPr>
                  <a:spLocks noChangeArrowheads="1"/>
                </p:cNvSpPr>
                <p:nvPr/>
              </p:nvSpPr>
              <p:spPr bwMode="auto">
                <a:xfrm>
                  <a:off x="2054490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B</a:t>
                  </a:r>
                  <a:endParaRPr lang="en-US" sz="1200" b="1" dirty="0"/>
                </a:p>
              </p:txBody>
            </p:sp>
            <p:sp>
              <p:nvSpPr>
                <p:cNvPr id="34" name="Oval 15"/>
                <p:cNvSpPr>
                  <a:spLocks noChangeArrowheads="1"/>
                </p:cNvSpPr>
                <p:nvPr/>
              </p:nvSpPr>
              <p:spPr bwMode="auto">
                <a:xfrm>
                  <a:off x="3214678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C</a:t>
                  </a:r>
                  <a:endParaRPr lang="en-US" sz="1200" b="1" dirty="0"/>
                </a:p>
              </p:txBody>
            </p:sp>
            <p:sp>
              <p:nvSpPr>
                <p:cNvPr id="35" name="Oval 16"/>
                <p:cNvSpPr>
                  <a:spLocks noChangeArrowheads="1"/>
                </p:cNvSpPr>
                <p:nvPr/>
              </p:nvSpPr>
              <p:spPr bwMode="auto">
                <a:xfrm>
                  <a:off x="2634584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E</a:t>
                  </a:r>
                  <a:endParaRPr lang="en-US" sz="1200" b="1" dirty="0"/>
                </a:p>
              </p:txBody>
            </p:sp>
            <p:sp>
              <p:nvSpPr>
                <p:cNvPr id="36" name="Oval 17"/>
                <p:cNvSpPr>
                  <a:spLocks noChangeArrowheads="1"/>
                </p:cNvSpPr>
                <p:nvPr/>
              </p:nvSpPr>
              <p:spPr bwMode="auto">
                <a:xfrm>
                  <a:off x="894302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D</a:t>
                  </a:r>
                  <a:endParaRPr lang="en-US" sz="1200" b="1" dirty="0"/>
                </a:p>
              </p:txBody>
            </p:sp>
            <p:sp>
              <p:nvSpPr>
                <p:cNvPr id="37" name="Oval 18"/>
                <p:cNvSpPr>
                  <a:spLocks noChangeArrowheads="1"/>
                </p:cNvSpPr>
                <p:nvPr/>
              </p:nvSpPr>
              <p:spPr bwMode="auto">
                <a:xfrm>
                  <a:off x="1474396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A</a:t>
                  </a:r>
                  <a:endParaRPr lang="en-US" sz="1200" b="1" dirty="0"/>
                </a:p>
              </p:txBody>
            </p:sp>
          </p:grpSp>
          <p:grpSp>
            <p:nvGrpSpPr>
              <p:cNvPr id="48" name="קבוצה 37"/>
              <p:cNvGrpSpPr/>
              <p:nvPr/>
            </p:nvGrpSpPr>
            <p:grpSpPr>
              <a:xfrm>
                <a:off x="1285852" y="5779449"/>
                <a:ext cx="2177500" cy="292757"/>
                <a:chOff x="894302" y="4568976"/>
                <a:chExt cx="2706020" cy="363815"/>
              </a:xfrm>
            </p:grpSpPr>
            <p:sp>
              <p:nvSpPr>
                <p:cNvPr id="39" name="Oval 14"/>
                <p:cNvSpPr>
                  <a:spLocks noChangeArrowheads="1"/>
                </p:cNvSpPr>
                <p:nvPr/>
              </p:nvSpPr>
              <p:spPr bwMode="auto">
                <a:xfrm>
                  <a:off x="2054490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A</a:t>
                  </a:r>
                  <a:endParaRPr lang="en-US" sz="1200" b="1" dirty="0"/>
                </a:p>
              </p:txBody>
            </p:sp>
            <p:sp>
              <p:nvSpPr>
                <p:cNvPr id="40" name="Oval 15"/>
                <p:cNvSpPr>
                  <a:spLocks noChangeArrowheads="1"/>
                </p:cNvSpPr>
                <p:nvPr/>
              </p:nvSpPr>
              <p:spPr bwMode="auto">
                <a:xfrm>
                  <a:off x="3214678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C</a:t>
                  </a:r>
                  <a:endParaRPr lang="en-US" sz="1200" b="1" dirty="0"/>
                </a:p>
              </p:txBody>
            </p:sp>
            <p:sp>
              <p:nvSpPr>
                <p:cNvPr id="41" name="Oval 16"/>
                <p:cNvSpPr>
                  <a:spLocks noChangeArrowheads="1"/>
                </p:cNvSpPr>
                <p:nvPr/>
              </p:nvSpPr>
              <p:spPr bwMode="auto">
                <a:xfrm>
                  <a:off x="2634584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B</a:t>
                  </a:r>
                  <a:endParaRPr lang="en-US" sz="1200" b="1" dirty="0"/>
                </a:p>
              </p:txBody>
            </p:sp>
            <p:sp>
              <p:nvSpPr>
                <p:cNvPr id="42" name="Oval 17"/>
                <p:cNvSpPr>
                  <a:spLocks noChangeArrowheads="1"/>
                </p:cNvSpPr>
                <p:nvPr/>
              </p:nvSpPr>
              <p:spPr bwMode="auto">
                <a:xfrm>
                  <a:off x="894302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D</a:t>
                  </a:r>
                  <a:endParaRPr lang="en-US" sz="1200" b="1" dirty="0"/>
                </a:p>
              </p:txBody>
            </p:sp>
            <p:sp>
              <p:nvSpPr>
                <p:cNvPr id="43" name="Oval 18"/>
                <p:cNvSpPr>
                  <a:spLocks noChangeArrowheads="1"/>
                </p:cNvSpPr>
                <p:nvPr/>
              </p:nvSpPr>
              <p:spPr bwMode="auto">
                <a:xfrm>
                  <a:off x="1474396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E</a:t>
                  </a:r>
                  <a:endParaRPr lang="en-US" sz="1200" b="1" dirty="0"/>
                </a:p>
              </p:txBody>
            </p:sp>
          </p:grpSp>
        </p:grpSp>
        <p:sp>
          <p:nvSpPr>
            <p:cNvPr id="45" name="מלבן 44"/>
            <p:cNvSpPr/>
            <p:nvPr/>
          </p:nvSpPr>
          <p:spPr>
            <a:xfrm>
              <a:off x="1214414" y="4714884"/>
              <a:ext cx="228601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1214414" y="5214950"/>
              <a:ext cx="228601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מלבן 46"/>
            <p:cNvSpPr/>
            <p:nvPr/>
          </p:nvSpPr>
          <p:spPr>
            <a:xfrm>
              <a:off x="1214414" y="5715016"/>
              <a:ext cx="228601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D0A4-1C9C-4BA3-9594-7F5CC775EE83}" type="slidenum">
              <a:rPr lang="ar-SA"/>
              <a:pPr/>
              <a:t>33</a:t>
            </a:fld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81000" y="2743200"/>
            <a:ext cx="8534400" cy="2328874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400" u="sng" dirty="0"/>
              <a:t>Topological-Sort (</a:t>
            </a:r>
            <a:r>
              <a:rPr lang="en-US" sz="2400" i="1" u="sng" dirty="0"/>
              <a:t>G</a:t>
            </a:r>
            <a:r>
              <a:rPr lang="en-US" sz="2400" u="sng" dirty="0"/>
              <a:t>)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dirty="0"/>
              <a:t>call DFS(</a:t>
            </a:r>
            <a:r>
              <a:rPr lang="en-US" sz="2400" i="1" dirty="0"/>
              <a:t>G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to compute finishing times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for all </a:t>
            </a:r>
            <a:r>
              <a:rPr lang="en-US" sz="2400" i="1" dirty="0"/>
              <a:t>v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V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dirty="0"/>
              <a:t>as each vertex is finished, insert it onto the front of a linked list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dirty="0"/>
              <a:t>return the linked list of vertices</a:t>
            </a:r>
            <a:endParaRPr lang="en-US" sz="2400" b="1" dirty="0"/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w"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84212" y="5583238"/>
            <a:ext cx="338772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Running time is</a:t>
            </a:r>
            <a:r>
              <a:rPr lang="en-US" sz="2400" i="1" dirty="0"/>
              <a:t> </a:t>
            </a:r>
            <a:r>
              <a:rPr lang="en-US" sz="2400" i="1" dirty="0">
                <a:sym typeface="Symbol" pitchFamily="18" charset="2"/>
              </a:rPr>
              <a:t></a:t>
            </a:r>
            <a:r>
              <a:rPr lang="en-US" sz="2400" dirty="0"/>
              <a:t>(</a:t>
            </a:r>
            <a:r>
              <a:rPr lang="en-US" sz="2400" i="1" dirty="0"/>
              <a:t>V+E</a:t>
            </a:r>
            <a:r>
              <a:rPr lang="en-US" sz="2400" dirty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אלגוריתם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F2A-9689-4B71-866F-07F7CEC0843A}" type="slidenum">
              <a:rPr lang="ar-SA"/>
              <a:pPr/>
              <a:t>34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DFS(G)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87625"/>
            <a:ext cx="3733800" cy="2570163"/>
          </a:xfrm>
          <a:solidFill>
            <a:srgbClr val="FF9933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1.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None/>
            </a:pPr>
            <a:r>
              <a:rPr lang="en-US" sz="2000" dirty="0"/>
              <a:t>2.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10000"/>
                </a:solidFill>
              </a:rPr>
              <a:t>WHITE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3.            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NULL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4.  </a:t>
            </a:r>
            <a:r>
              <a:rPr lang="en-US" sz="2000" i="1" dirty="0"/>
              <a:t>time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5.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None/>
            </a:pPr>
            <a:r>
              <a:rPr lang="en-US" sz="2000" dirty="0"/>
              <a:t>6. 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10000"/>
                </a:solidFill>
              </a:rPr>
              <a:t>WHITE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7.                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b="1" dirty="0"/>
              <a:t>DFS-Visit(</a:t>
            </a:r>
            <a:r>
              <a:rPr lang="en-US" sz="2000" b="1" i="1" dirty="0"/>
              <a:t>u</a:t>
            </a:r>
            <a:r>
              <a:rPr lang="en-US" sz="2000" b="1" dirty="0"/>
              <a:t>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191000" y="1889125"/>
            <a:ext cx="4800600" cy="4419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u="sng" dirty="0">
                <a:solidFill>
                  <a:srgbClr val="010000"/>
                </a:solidFill>
              </a:rPr>
              <a:t>DFS-Visit(</a:t>
            </a:r>
            <a:r>
              <a:rPr lang="en-US" sz="2000" b="1" i="1" u="sng" dirty="0">
                <a:solidFill>
                  <a:srgbClr val="010000"/>
                </a:solidFill>
              </a:rPr>
              <a:t>u</a:t>
            </a:r>
            <a:r>
              <a:rPr lang="en-US" sz="2000" b="1" u="sng" dirty="0">
                <a:solidFill>
                  <a:srgbClr val="010000"/>
                </a:solidFill>
              </a:rPr>
              <a:t>)</a:t>
            </a:r>
            <a:endParaRPr lang="en-US" sz="2000" b="1" i="1" u="sng" dirty="0">
              <a:solidFill>
                <a:srgbClr val="010000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dirty="0">
                <a:solidFill>
                  <a:srgbClr val="010000"/>
                </a:solidFill>
              </a:rPr>
              <a:t>color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GRAY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sz="2000" i="1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 + 1</a:t>
            </a:r>
            <a:endParaRPr lang="en-US" sz="1400" i="1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d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time</a:t>
            </a:r>
            <a:endParaRPr lang="en-US" sz="2000" dirty="0">
              <a:solidFill>
                <a:srgbClr val="010000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b="1" dirty="0">
                <a:solidFill>
                  <a:srgbClr val="010000"/>
                </a:solidFill>
              </a:rPr>
              <a:t>for</a:t>
            </a:r>
            <a:r>
              <a:rPr lang="en-US" sz="2000" dirty="0">
                <a:solidFill>
                  <a:srgbClr val="010000"/>
                </a:solidFill>
              </a:rPr>
              <a:t> each </a:t>
            </a:r>
            <a:r>
              <a:rPr lang="en-US" sz="2000" i="1" dirty="0">
                <a:solidFill>
                  <a:srgbClr val="010000"/>
                </a:solidFill>
              </a:rPr>
              <a:t>v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</a:t>
            </a:r>
            <a:r>
              <a:rPr lang="en-US" sz="2000" i="1" dirty="0">
                <a:solidFill>
                  <a:srgbClr val="010000"/>
                </a:solidFill>
              </a:rPr>
              <a:t> </a:t>
            </a:r>
            <a:r>
              <a:rPr lang="en-US" sz="2000" i="1" dirty="0" err="1">
                <a:solidFill>
                  <a:srgbClr val="010000"/>
                </a:solidFill>
              </a:rPr>
              <a:t>Adj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     </a:t>
            </a:r>
            <a:r>
              <a:rPr lang="en-US" sz="2000" b="1" dirty="0">
                <a:solidFill>
                  <a:srgbClr val="010000"/>
                </a:solidFill>
              </a:rPr>
              <a:t>do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b="1" dirty="0">
                <a:solidFill>
                  <a:srgbClr val="010000"/>
                </a:solidFill>
              </a:rPr>
              <a:t>if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color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v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10000"/>
                </a:solidFill>
              </a:rPr>
              <a:t> WHITE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               </a:t>
            </a:r>
            <a:r>
              <a:rPr lang="en-US" sz="2000" b="1" dirty="0">
                <a:solidFill>
                  <a:srgbClr val="010000"/>
                </a:solidFill>
              </a:rPr>
              <a:t>then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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v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endParaRPr lang="en-US" sz="2000" dirty="0">
              <a:solidFill>
                <a:srgbClr val="010000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                        DFS-Visit(</a:t>
            </a:r>
            <a:r>
              <a:rPr lang="en-US" sz="2000" i="1" dirty="0">
                <a:solidFill>
                  <a:srgbClr val="010000"/>
                </a:solidFill>
              </a:rPr>
              <a:t>v</a:t>
            </a:r>
            <a:r>
              <a:rPr lang="en-US" sz="2000" dirty="0">
                <a:solidFill>
                  <a:srgbClr val="010000"/>
                </a:solidFill>
              </a:rPr>
              <a:t>)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</a:t>
            </a:r>
            <a:r>
              <a:rPr lang="en-US" sz="2000" i="1" dirty="0">
                <a:solidFill>
                  <a:srgbClr val="010000"/>
                </a:solidFill>
              </a:rPr>
              <a:t>color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BLACK  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</a:t>
            </a:r>
            <a:r>
              <a:rPr lang="en-US" sz="2000" i="1" dirty="0">
                <a:solidFill>
                  <a:srgbClr val="010000"/>
                </a:solidFill>
              </a:rPr>
              <a:t>f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time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dirty="0">
                <a:solidFill>
                  <a:srgbClr val="010000"/>
                </a:solidFill>
              </a:rPr>
              <a:t> time </a:t>
            </a:r>
            <a:r>
              <a:rPr lang="en-US" sz="2000" dirty="0">
                <a:solidFill>
                  <a:srgbClr val="010000"/>
                </a:solidFill>
              </a:rPr>
              <a:t>+ 1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00034" y="5583238"/>
            <a:ext cx="342902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Running time is</a:t>
            </a:r>
            <a:r>
              <a:rPr lang="en-US" sz="2400" i="1" dirty="0"/>
              <a:t> </a:t>
            </a:r>
            <a:r>
              <a:rPr lang="en-US" sz="2400" i="1" dirty="0">
                <a:sym typeface="Symbol" pitchFamily="18" charset="2"/>
              </a:rPr>
              <a:t></a:t>
            </a:r>
            <a:r>
              <a:rPr lang="en-US" sz="2400" dirty="0"/>
              <a:t>(</a:t>
            </a:r>
            <a:r>
              <a:rPr lang="en-US" sz="2400" i="1" dirty="0"/>
              <a:t>V+E</a:t>
            </a:r>
            <a:r>
              <a:rPr lang="en-US" sz="2400" dirty="0"/>
              <a:t>)</a:t>
            </a:r>
          </a:p>
        </p:txBody>
      </p:sp>
      <p:sp>
        <p:nvSpPr>
          <p:cNvPr id="7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714-3B2A-4F80-BF95-53CAB569C9F4}" type="slidenum">
              <a:rPr lang="ar-SA"/>
              <a:pPr/>
              <a:t>35</a:t>
            </a:fld>
            <a:endParaRPr lang="en-US"/>
          </a:p>
        </p:txBody>
      </p:sp>
      <p:sp>
        <p:nvSpPr>
          <p:cNvPr id="15872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2209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הרשימה המקושרת: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D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E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536416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1/</a:t>
            </a:r>
            <a:endParaRPr lang="en-US" sz="240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18C-896C-46F8-80FF-066B27311FA2}" type="slidenum">
              <a:rPr lang="ar-SA"/>
              <a:pPr/>
              <a:t>36</a:t>
            </a:fld>
            <a:endParaRPr lang="en-US"/>
          </a:p>
        </p:txBody>
      </p:sp>
      <p:sp>
        <p:nvSpPr>
          <p:cNvPr id="159747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Oval 7"/>
          <p:cNvSpPr>
            <a:spLocks noChangeArrowheads="1"/>
          </p:cNvSpPr>
          <p:nvPr/>
        </p:nvSpPr>
        <p:spPr bwMode="auto">
          <a:xfrm>
            <a:off x="3151188" y="3433763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52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3379788" y="282257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D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E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5317351" y="2385948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1/4</a:t>
            </a:r>
            <a:endParaRPr lang="en-US" sz="2000" dirty="0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5367338" y="344170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2/3</a:t>
            </a:r>
            <a:endParaRPr lang="en-US" sz="2000" dirty="0"/>
          </a:p>
        </p:txBody>
      </p:sp>
      <p:sp>
        <p:nvSpPr>
          <p:cNvPr id="159764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E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5116513" y="5260931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2/3</a:t>
            </a:r>
            <a:endParaRPr lang="en-US" sz="2000"/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943350" y="5286331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1/4</a:t>
            </a:r>
            <a:endParaRPr lang="en-US" sz="2000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D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4238625" y="2385948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5/8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143240" y="3457518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6/7</a:t>
            </a: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2809875" y="5286331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6/7</a:t>
            </a:r>
            <a:endParaRPr lang="en-US" sz="2000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1633538" y="5314906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5/8</a:t>
            </a:r>
            <a:endParaRPr lang="en-US" sz="2000" dirty="0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3031544" y="242093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9/10</a:t>
            </a:r>
          </a:p>
        </p:txBody>
      </p:sp>
      <p:sp>
        <p:nvSpPr>
          <p:cNvPr id="159782" name="Oval 38"/>
          <p:cNvSpPr>
            <a:spLocks noChangeArrowheads="1"/>
          </p:cNvSpPr>
          <p:nvPr/>
        </p:nvSpPr>
        <p:spPr bwMode="auto">
          <a:xfrm>
            <a:off x="530225" y="52466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485775" y="5303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9/10</a:t>
            </a:r>
            <a:endParaRPr lang="en-US" sz="2000"/>
          </a:p>
        </p:txBody>
      </p:sp>
      <p:sp>
        <p:nvSpPr>
          <p:cNvPr id="159784" name="Line 40"/>
          <p:cNvSpPr>
            <a:spLocks noChangeShapeType="1"/>
          </p:cNvSpPr>
          <p:nvPr/>
        </p:nvSpPr>
        <p:spPr bwMode="auto">
          <a:xfrm>
            <a:off x="1042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5" name="Text Box 41"/>
          <p:cNvSpPr txBox="1">
            <a:spLocks noChangeArrowheads="1"/>
          </p:cNvSpPr>
          <p:nvPr/>
        </p:nvSpPr>
        <p:spPr bwMode="auto">
          <a:xfrm>
            <a:off x="595313" y="56737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2209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הרשימה המקושרת: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18C-896C-46F8-80FF-066B27311FA2}" type="slidenum">
              <a:rPr lang="ar-SA"/>
              <a:pPr/>
              <a:t>37</a:t>
            </a:fld>
            <a:endParaRPr 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סיכום- מסלולים קצרים ביותר ממקור יחיד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47" name="טבלה 46"/>
          <p:cNvGraphicFramePr>
            <a:graphicFrameLocks noGrp="1"/>
          </p:cNvGraphicFramePr>
          <p:nvPr/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873256"/>
                <a:gridCol w="2190744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זמן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אלגוריתם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סוג הגרף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he-IL" dirty="0" smtClean="0"/>
                        <a:t>)</a:t>
                      </a:r>
                      <a:r>
                        <a:rPr lang="en-US" dirty="0" smtClean="0"/>
                        <a:t>V</a:t>
                      </a:r>
                      <a:r>
                        <a:rPr lang="he-IL" dirty="0" smtClean="0"/>
                        <a:t>+</a:t>
                      </a:r>
                      <a:r>
                        <a:rPr lang="en-US" dirty="0" smtClean="0"/>
                        <a:t>E</a:t>
                      </a:r>
                      <a:r>
                        <a:rPr lang="he-IL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ללא משקלות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O(V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 </a:t>
                      </a:r>
                      <a:r>
                        <a:rPr lang="he-IL" dirty="0" smtClean="0"/>
                        <a:t>או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ElogV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Dijkstra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משקלות לא שליליים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Bellman-Ford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משקלות</a:t>
                      </a:r>
                      <a:r>
                        <a:rPr lang="he-IL" baseline="0" dirty="0" smtClean="0"/>
                        <a:t> כלשהם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Bellman-Ford  topological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משקלות כלשהם, </a:t>
                      </a:r>
                      <a:r>
                        <a:rPr lang="en-US" dirty="0" smtClean="0"/>
                        <a:t>DAG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18C-896C-46F8-80FF-066B27311FA2}" type="slidenum">
              <a:rPr lang="ar-SA"/>
              <a:pPr/>
              <a:t>38</a:t>
            </a:fld>
            <a:endParaRPr lang="en-US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בעיות מורחבות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643050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 smtClean="0"/>
              <a:t>בהנתן</a:t>
            </a:r>
            <a:r>
              <a:rPr lang="he-IL" sz="2400" dirty="0" smtClean="0"/>
              <a:t> אלגוריתם הפותר את בעיית המסלולים הקצרים ממקור יחיד, נוכל לפתור גם:</a:t>
            </a:r>
          </a:p>
          <a:p>
            <a:pPr algn="r" rtl="1"/>
            <a:endParaRPr lang="he-IL" sz="24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מציאת מסלולים קצרים ליעד יחיד.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מציאת מסלולים קצרים מקדקוד יחיד לקדקוד יחיד.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מציאת מסלולים קצרים בין כל זוגות הקדקודים.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/>
          </a:p>
          <a:p>
            <a:pPr lvl="1" algn="r" rtl="1"/>
            <a:endParaRPr lang="he-IL" sz="2400" dirty="0" smtClean="0"/>
          </a:p>
          <a:p>
            <a:pPr lvl="1" algn="r" rtl="1"/>
            <a:r>
              <a:rPr lang="he-IL" sz="2400" dirty="0" smtClean="0"/>
              <a:t>נראה בהמשך דרכים יותר יעילות עבור הבעיה האחרונה.</a:t>
            </a:r>
          </a:p>
          <a:p>
            <a:pPr algn="r" rtl="1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              הוא </a:t>
            </a:r>
            <a:r>
              <a:rPr lang="he-IL" sz="2400" b="1" dirty="0" smtClean="0">
                <a:cs typeface="+mj-cs"/>
              </a:rPr>
              <a:t>אורך</a:t>
            </a:r>
            <a:r>
              <a:rPr lang="he-IL" sz="2400" dirty="0" smtClean="0">
                <a:cs typeface="+mj-cs"/>
              </a:rPr>
              <a:t> מסלול קצר ביותר בין </a:t>
            </a:r>
            <a:r>
              <a:rPr lang="en-US" sz="2400" i="1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ל-</a:t>
            </a:r>
            <a:r>
              <a:rPr lang="en-US" sz="2400" i="1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.</a:t>
            </a:r>
            <a:endParaRPr lang="en-US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הערה: ייתכנו יותר ממסלול אחד קצר ביותר.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מוסכמה: כאשר לא קיים מסלול בין</a:t>
            </a:r>
            <a:r>
              <a:rPr lang="en-US" sz="2400" i="1" dirty="0" smtClean="0"/>
              <a:t> </a:t>
            </a:r>
            <a:r>
              <a:rPr lang="he-IL" sz="2400" i="1" dirty="0" smtClean="0"/>
              <a:t> </a:t>
            </a:r>
            <a:r>
              <a:rPr lang="en-US" sz="2400" i="1" dirty="0" smtClean="0"/>
              <a:t>u</a:t>
            </a:r>
            <a:r>
              <a:rPr lang="he-IL" sz="2400" dirty="0" smtClean="0"/>
              <a:t> ל-</a:t>
            </a:r>
            <a:r>
              <a:rPr lang="en-US" sz="2400" i="1" dirty="0" smtClean="0"/>
              <a:t>v</a:t>
            </a:r>
            <a:r>
              <a:rPr lang="he-IL" sz="2400" dirty="0" smtClean="0"/>
              <a:t>, נסמן                     .</a:t>
            </a:r>
            <a:endParaRPr lang="he-IL" sz="24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סימון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7286644" y="1571612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0" name="Формула" r:id="rId3" imgW="469800" imgH="203040" progId="Equation.3">
                  <p:embed/>
                </p:oleObj>
              </mc:Choice>
              <mc:Fallback>
                <p:oleObj name="Формула" r:id="rId3" imgW="4698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1571612"/>
                        <a:ext cx="990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714480" y="3238135"/>
          <a:ext cx="1552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1" name="Формула" r:id="rId5" imgW="736560" imgH="203040" progId="Equation.3">
                  <p:embed/>
                </p:oleObj>
              </mc:Choice>
              <mc:Fallback>
                <p:oleObj name="Формула" r:id="rId5" imgW="7365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238135"/>
                        <a:ext cx="1552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0" t="32500" r="9693" b="12708"/>
          <a:stretch/>
        </p:blipFill>
        <p:spPr bwMode="auto">
          <a:xfrm>
            <a:off x="2242661" y="1355192"/>
            <a:ext cx="4587240" cy="40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המסלול הקצר ביותר בין שני קודקודים </a:t>
            </a:r>
            <a:r>
              <a:rPr lang="en-US" sz="2400" i="1" dirty="0" err="1" smtClean="0">
                <a:cs typeface="+mj-cs"/>
              </a:rPr>
              <a:t>x</a:t>
            </a:r>
            <a:r>
              <a:rPr lang="en-US" sz="2400" dirty="0" err="1" smtClean="0">
                <a:cs typeface="+mj-cs"/>
              </a:rPr>
              <a:t>,</a:t>
            </a:r>
            <a:r>
              <a:rPr lang="en-US" sz="2400" i="1" dirty="0" err="1" smtClean="0">
                <a:cs typeface="+mj-cs"/>
              </a:rPr>
              <a:t>y</a:t>
            </a:r>
            <a:r>
              <a:rPr lang="he-IL" sz="2400" dirty="0" smtClean="0">
                <a:cs typeface="+mj-cs"/>
              </a:rPr>
              <a:t>, מכיל בתוכו מסלולים קצרים ביותר בין כל זוג קדקודים לאורך המסלול.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הוכחה: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אם קיים זוג קדקודים </a:t>
            </a:r>
            <a:r>
              <a:rPr lang="en-US" sz="2400" i="1" dirty="0" err="1" smtClean="0">
                <a:cs typeface="+mj-cs"/>
              </a:rPr>
              <a:t>u,v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לאורך המסלול שיש עבורו מסלול קצר יותר, אזי אפשר לקצר את המסלול בין </a:t>
            </a:r>
            <a:r>
              <a:rPr lang="en-US" sz="2400" dirty="0" smtClean="0">
                <a:cs typeface="+mj-cs"/>
              </a:rPr>
              <a:t> </a:t>
            </a:r>
            <a:r>
              <a:rPr lang="en-US" sz="2400" i="1" dirty="0" smtClean="0">
                <a:cs typeface="+mj-cs"/>
              </a:rPr>
              <a:t>x</a:t>
            </a:r>
            <a:r>
              <a:rPr lang="he-IL" sz="2400" dirty="0" smtClean="0">
                <a:cs typeface="+mj-cs"/>
              </a:rPr>
              <a:t>ל-</a:t>
            </a:r>
            <a:r>
              <a:rPr lang="en-US" sz="2400" i="1" dirty="0" smtClean="0">
                <a:cs typeface="+mj-cs"/>
              </a:rPr>
              <a:t>y</a:t>
            </a:r>
            <a:r>
              <a:rPr lang="he-IL" sz="2400" dirty="0" smtClean="0">
                <a:cs typeface="+mj-cs"/>
              </a:rPr>
              <a:t>, בסתירה לנתון.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תכונות של מסלולים קצרים ביותר: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  <a:latin typeface="+mj-lt"/>
                <a:ea typeface="+mj-ea"/>
                <a:cs typeface="+mj-cs"/>
              </a:rPr>
              <a:t>תת מבנה </a:t>
            </a:r>
            <a:r>
              <a:rPr lang="he-IL" sz="4400" dirty="0" err="1" smtClean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  <a:latin typeface="+mj-lt"/>
                <a:ea typeface="+mj-ea"/>
                <a:cs typeface="+mj-cs"/>
              </a:rPr>
              <a:t>אופטימלי</a:t>
            </a:r>
            <a:endParaRPr lang="en-US" sz="4400" dirty="0">
              <a:ln>
                <a:solidFill>
                  <a:sysClr val="windowText" lastClr="000000"/>
                </a:solidFill>
              </a:ln>
              <a:solidFill>
                <a:srgbClr val="4F81B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643182"/>
            <a:ext cx="4595833" cy="6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43174" y="271462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81396" y="271462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y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38124" y="271462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71462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v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לכל שלושה קדקודים </a:t>
            </a:r>
            <a:r>
              <a:rPr lang="en-US" sz="2400" i="1" dirty="0" smtClean="0">
                <a:cs typeface="+mj-cs"/>
              </a:rPr>
              <a:t>u, v, x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מתקיים 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הוכחה: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צירוף המסלולים מ-</a:t>
            </a:r>
            <a:r>
              <a:rPr lang="en-US" sz="2400" i="1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ל-</a:t>
            </a:r>
            <a:r>
              <a:rPr lang="en-US" sz="2400" i="1" dirty="0" smtClean="0">
                <a:cs typeface="+mj-cs"/>
              </a:rPr>
              <a:t>x</a:t>
            </a:r>
            <a:r>
              <a:rPr lang="he-IL" sz="2400" dirty="0" smtClean="0">
                <a:cs typeface="+mj-cs"/>
              </a:rPr>
              <a:t> </a:t>
            </a:r>
            <a:r>
              <a:rPr lang="he-IL" sz="2400" dirty="0" err="1" smtClean="0">
                <a:cs typeface="+mj-cs"/>
              </a:rPr>
              <a:t>ומ</a:t>
            </a:r>
            <a:r>
              <a:rPr lang="he-IL" sz="2400" dirty="0" smtClean="0">
                <a:cs typeface="+mj-cs"/>
              </a:rPr>
              <a:t>-</a:t>
            </a:r>
            <a:r>
              <a:rPr lang="en-US" sz="2400" i="1" dirty="0" smtClean="0">
                <a:cs typeface="+mj-cs"/>
              </a:rPr>
              <a:t>x</a:t>
            </a:r>
            <a:r>
              <a:rPr lang="he-IL" sz="2400" dirty="0" smtClean="0">
                <a:cs typeface="+mj-cs"/>
              </a:rPr>
              <a:t> ל-</a:t>
            </a:r>
            <a:r>
              <a:rPr lang="en-US" sz="2400" i="1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 נותן מסלול אפשרי מ-</a:t>
            </a:r>
            <a:r>
              <a:rPr lang="en-US" sz="2400" i="1" dirty="0" smtClean="0">
                <a:cs typeface="+mj-cs"/>
              </a:rPr>
              <a:t>u</a:t>
            </a:r>
            <a:r>
              <a:rPr lang="he-IL" sz="2400" dirty="0" smtClean="0">
                <a:cs typeface="+mj-cs"/>
              </a:rPr>
              <a:t> ל-</a:t>
            </a:r>
            <a:r>
              <a:rPr lang="en-US" sz="2400" i="1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. לפי הגדרה, מסלול זה לא יכול להיות יותר קצר מאורך המסלול </a:t>
            </a:r>
            <a:r>
              <a:rPr lang="he-IL" sz="2400" dirty="0" err="1" smtClean="0">
                <a:cs typeface="+mj-cs"/>
              </a:rPr>
              <a:t>המינימלי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תכונות של מסלולים קצרים ביותר:</a:t>
            </a:r>
          </a:p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</a:rPr>
              <a:t>אי </a:t>
            </a:r>
            <a:r>
              <a:rPr lang="he-IL" sz="4400" dirty="0" err="1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</a:rPr>
              <a:t>שויון</a:t>
            </a:r>
            <a:r>
              <a:rPr lang="he-IL" sz="4400" dirty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</a:rPr>
              <a:t> </a:t>
            </a:r>
            <a:r>
              <a:rPr lang="he-IL" sz="4400" dirty="0" smtClean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</a:rPr>
              <a:t>המשולש</a:t>
            </a:r>
            <a:endParaRPr lang="en-US" sz="4400" dirty="0">
              <a:ln>
                <a:solidFill>
                  <a:sysClr val="windowText" lastClr="000000"/>
                </a:solidFill>
              </a:ln>
              <a:solidFill>
                <a:srgbClr val="4F81BD"/>
              </a:solidFill>
            </a:endParaRPr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941388" y="1571625"/>
          <a:ext cx="342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Формула" r:id="rId3" imgW="1625400" imgH="203040" progId="Equation.3">
                  <p:embed/>
                </p:oleObj>
              </mc:Choice>
              <mc:Fallback>
                <p:oleObj name="Формула" r:id="rId3" imgW="1625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571625"/>
                        <a:ext cx="3429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קבוצה 28"/>
          <p:cNvGrpSpPr/>
          <p:nvPr/>
        </p:nvGrpSpPr>
        <p:grpSpPr>
          <a:xfrm>
            <a:off x="2071670" y="2357430"/>
            <a:ext cx="3857652" cy="1071570"/>
            <a:chOff x="2071670" y="2357430"/>
            <a:chExt cx="3857652" cy="1071570"/>
          </a:xfrm>
        </p:grpSpPr>
        <p:sp>
          <p:nvSpPr>
            <p:cNvPr id="12" name="מלבן 11"/>
            <p:cNvSpPr/>
            <p:nvPr/>
          </p:nvSpPr>
          <p:spPr>
            <a:xfrm>
              <a:off x="2071670" y="2357430"/>
              <a:ext cx="3857652" cy="107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6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663" r="87565" b="28145"/>
            <a:stretch>
              <a:fillRect/>
            </a:stretch>
          </p:blipFill>
          <p:spPr bwMode="auto">
            <a:xfrm>
              <a:off x="2143108" y="2643182"/>
              <a:ext cx="35719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178277" y="271462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u</a:t>
              </a:r>
              <a:endParaRPr lang="en-US" i="1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663" r="87565" b="28145"/>
            <a:stretch>
              <a:fillRect/>
            </a:stretch>
          </p:blipFill>
          <p:spPr bwMode="auto">
            <a:xfrm>
              <a:off x="5286380" y="2857496"/>
              <a:ext cx="35719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663" r="87565" b="28145"/>
            <a:stretch>
              <a:fillRect/>
            </a:stretch>
          </p:blipFill>
          <p:spPr bwMode="auto">
            <a:xfrm>
              <a:off x="4643438" y="2357430"/>
              <a:ext cx="35719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357818" y="292893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v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42886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en-US" i="1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>
              <a:off x="5000628" y="2786058"/>
              <a:ext cx="357190" cy="2678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חץ ישר 21"/>
            <p:cNvCxnSpPr/>
            <p:nvPr/>
          </p:nvCxnSpPr>
          <p:spPr>
            <a:xfrm flipV="1">
              <a:off x="2579077" y="2672863"/>
              <a:ext cx="2098431" cy="2696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חץ ישר 25"/>
            <p:cNvCxnSpPr/>
            <p:nvPr/>
          </p:nvCxnSpPr>
          <p:spPr>
            <a:xfrm>
              <a:off x="2500298" y="3071810"/>
              <a:ext cx="2857520" cy="14287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בגרפים בהם קיימים מעגלים עם משקל שלילי, ייתכן וחלק מהמסלולים הקצרים ביותר אינם מוגדרים.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הסבר: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אפשר לטייל על מעגל שלילי הנמצא לאורך המסלול שוב ושוב וכך להוריד עד אינסוף את משקל המסלול.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תכונות של מסלולים קצרים ביותר:</a:t>
            </a:r>
          </a:p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</a:rPr>
              <a:t>מעגלים </a:t>
            </a:r>
            <a:r>
              <a:rPr lang="he-IL" sz="4400" dirty="0" smtClean="0">
                <a:ln>
                  <a:solidFill>
                    <a:sysClr val="windowText" lastClr="000000"/>
                  </a:solidFill>
                </a:ln>
                <a:solidFill>
                  <a:srgbClr val="4F81BD"/>
                </a:solidFill>
              </a:rPr>
              <a:t>שליליים</a:t>
            </a:r>
            <a:endParaRPr lang="en-US" sz="4400" dirty="0">
              <a:ln>
                <a:solidFill>
                  <a:sysClr val="windowText" lastClr="000000"/>
                </a:solidFill>
              </a:ln>
              <a:solidFill>
                <a:srgbClr val="4F81BD"/>
              </a:solidFill>
            </a:endParaRP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25" y="2752725"/>
            <a:ext cx="29527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כשאין משקלות שליליים- </a:t>
            </a:r>
            <a:r>
              <a:rPr lang="en-US" sz="2800" dirty="0" err="1" smtClean="0">
                <a:cs typeface="+mj-cs"/>
              </a:rPr>
              <a:t>Dijkstra</a:t>
            </a:r>
            <a:r>
              <a:rPr lang="he-IL" sz="2800" dirty="0" smtClean="0">
                <a:cs typeface="+mj-cs"/>
              </a:rPr>
              <a:t>- חמדני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כשיש משקלות שליליים- </a:t>
            </a:r>
            <a:r>
              <a:rPr lang="en-US" sz="2800" dirty="0" smtClean="0">
                <a:cs typeface="+mj-cs"/>
              </a:rPr>
              <a:t>Bellman-Ford</a:t>
            </a: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שני אלגוריתמים לפתרון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2119</Words>
  <Application>Microsoft Office PowerPoint</Application>
  <PresentationFormat>‫הצגה על המסך (4:3)</PresentationFormat>
  <Paragraphs>406</Paragraphs>
  <Slides>38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Guttman Yad-Brush</vt:lpstr>
      <vt:lpstr>Symbol</vt:lpstr>
      <vt:lpstr>Times New Roman</vt:lpstr>
      <vt:lpstr>Wingdings</vt:lpstr>
      <vt:lpstr>ערכת נושא Office</vt:lpstr>
      <vt:lpstr>Формула</vt:lpstr>
      <vt:lpstr>משוואה</vt:lpstr>
      <vt:lpstr>מסלולים קצרים ביותר ממקור יחיד Single Source Shortest Path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DFS(G)</vt:lpstr>
      <vt:lpstr>מצגת של PowerPoint</vt:lpstr>
      <vt:lpstr>מצגת של PowerPoint</vt:lpstr>
      <vt:lpstr>מצגת של PowerPoint</vt:lpstr>
      <vt:lpstr>מצגת של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pod-5</cp:lastModifiedBy>
  <cp:revision>963</cp:revision>
  <dcterms:created xsi:type="dcterms:W3CDTF">2014-10-06T00:43:48Z</dcterms:created>
  <dcterms:modified xsi:type="dcterms:W3CDTF">2017-01-16T07:52:14Z</dcterms:modified>
</cp:coreProperties>
</file>