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78" r:id="rId4"/>
    <p:sldId id="282" r:id="rId5"/>
    <p:sldId id="279" r:id="rId6"/>
    <p:sldId id="280" r:id="rId7"/>
    <p:sldId id="311" r:id="rId8"/>
    <p:sldId id="314" r:id="rId9"/>
    <p:sldId id="313" r:id="rId10"/>
    <p:sldId id="281" r:id="rId11"/>
    <p:sldId id="312" r:id="rId12"/>
    <p:sldId id="283" r:id="rId13"/>
    <p:sldId id="284" r:id="rId14"/>
    <p:sldId id="310" r:id="rId15"/>
    <p:sldId id="285" r:id="rId16"/>
    <p:sldId id="327" r:id="rId17"/>
    <p:sldId id="286" r:id="rId18"/>
    <p:sldId id="287" r:id="rId19"/>
    <p:sldId id="315" r:id="rId20"/>
    <p:sldId id="316" r:id="rId21"/>
    <p:sldId id="317" r:id="rId22"/>
    <p:sldId id="318" r:id="rId23"/>
    <p:sldId id="289" r:id="rId24"/>
    <p:sldId id="291" r:id="rId25"/>
    <p:sldId id="319" r:id="rId26"/>
    <p:sldId id="320" r:id="rId27"/>
    <p:sldId id="321" r:id="rId28"/>
    <p:sldId id="322" r:id="rId29"/>
    <p:sldId id="328" r:id="rId30"/>
    <p:sldId id="323" r:id="rId31"/>
    <p:sldId id="324" r:id="rId32"/>
    <p:sldId id="329" r:id="rId33"/>
    <p:sldId id="326" r:id="rId34"/>
    <p:sldId id="325" r:id="rId35"/>
    <p:sldId id="330" r:id="rId3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4F81BD"/>
    <a:srgbClr val="FFFF00"/>
    <a:srgbClr val="000000"/>
    <a:srgbClr val="769BC8"/>
    <a:srgbClr val="19F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8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99" tIns="49500" rIns="98999" bIns="4950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99" tIns="49500" rIns="98999" bIns="4950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99" tIns="49500" rIns="98999" bIns="49500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0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8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</a:t>
            </a:r>
            <a:r>
              <a:rPr lang="he-IL" dirty="0" err="1" smtClean="0"/>
              <a:t>דוקוב</a:t>
            </a:r>
            <a:r>
              <a:rPr lang="he-IL" dirty="0" smtClean="0"/>
              <a:t>- מכללה אקדמית אשקלון- תשע"ז-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מסלולים קצרים ביותר לכל הזוגות</a:t>
            </a:r>
            <a:br>
              <a:rPr lang="he-IL" dirty="0" smtClean="0"/>
            </a:br>
            <a:r>
              <a:rPr lang="en-US" dirty="0" smtClean="0"/>
              <a:t>All Pairs Shortest Paths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214282" y="1428736"/>
            <a:ext cx="83582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 smtClean="0">
                <a:cs typeface="+mj-cs"/>
              </a:rPr>
              <a:t>בכפל מטריצות יש שתי מטריצות מסדר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dirty="0" err="1" smtClean="0">
                <a:latin typeface="Calibri" pitchFamily="34" charset="0"/>
                <a:ea typeface="Cambria Math" pitchFamily="18" charset="0"/>
                <a:cs typeface="Calibri" pitchFamily="34" charset="0"/>
              </a:rPr>
              <a:t>x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he-IL" sz="2000" i="1" dirty="0" smtClean="0">
                <a:latin typeface="Cambria Math" pitchFamily="18" charset="0"/>
                <a:ea typeface="Cambria Math" pitchFamily="18" charset="0"/>
                <a:cs typeface="+mj-cs"/>
              </a:rPr>
              <a:t>,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  <a:cs typeface="+mj-cs"/>
              </a:rPr>
              <a:t>A,B</a:t>
            </a:r>
            <a:r>
              <a:rPr lang="he-IL" sz="2000" i="1" dirty="0" smtClean="0">
                <a:latin typeface="Cambria Math" pitchFamily="18" charset="0"/>
                <a:ea typeface="Cambria Math" pitchFamily="18" charset="0"/>
                <a:cs typeface="+mj-cs"/>
              </a:rPr>
              <a:t>, 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ויש לחשב את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  <a:cs typeface="+mj-cs"/>
              </a:rPr>
              <a:t>C=AB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:</a:t>
            </a: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נדרשות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  <a:cs typeface="+mj-cs"/>
              </a:rPr>
              <a:t>n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  <a:cs typeface="+mj-cs"/>
              </a:rPr>
              <a:t>3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 פעולות עבור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cs typeface="+mj-cs"/>
              </a:rPr>
              <a:t>               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           .</a:t>
            </a: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אם רוצים לחשב חזקה 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  <a:cs typeface="+mj-cs"/>
              </a:rPr>
              <a:t>n</a:t>
            </a:r>
            <a:r>
              <a:rPr lang="he-IL" sz="2000" i="1" dirty="0" smtClean="0">
                <a:latin typeface="Cambria Math" pitchFamily="18" charset="0"/>
                <a:ea typeface="Cambria Math" pitchFamily="18" charset="0"/>
                <a:cs typeface="+mj-cs"/>
              </a:rPr>
              <a:t>-</a:t>
            </a:r>
            <a:r>
              <a:rPr lang="he-IL" sz="2000" dirty="0" err="1" smtClean="0">
                <a:latin typeface="Cambria Math" pitchFamily="18" charset="0"/>
                <a:ea typeface="Cambria Math" pitchFamily="18" charset="0"/>
                <a:cs typeface="+mj-cs"/>
              </a:rPr>
              <a:t>ית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 של מטריצה 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  <a:cs typeface="+mj-cs"/>
              </a:rPr>
              <a:t>B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, יש להפעיל הכפלות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  <a:cs typeface="+mj-cs"/>
              </a:rPr>
              <a:t>n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 פעמים.</a:t>
            </a:r>
          </a:p>
          <a:p>
            <a:pPr algn="r" rtl="1">
              <a:lnSpc>
                <a:spcPct val="150000"/>
              </a:lnSpc>
            </a:pPr>
            <a:endParaRPr lang="he-IL" sz="2000" dirty="0" smtClean="0">
              <a:latin typeface="Cambria Math" pitchFamily="18" charset="0"/>
              <a:ea typeface="Cambria Math" pitchFamily="18" charset="0"/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 err="1" smtClean="0">
                <a:latin typeface="Cambria Math" pitchFamily="18" charset="0"/>
                <a:ea typeface="Cambria Math" pitchFamily="18" charset="0"/>
                <a:cs typeface="+mj-cs"/>
              </a:rPr>
              <a:t>אצלינו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 יש שתי מטריצות </a:t>
            </a:r>
            <a:r>
              <a:rPr lang="en-US" sz="2000" i="1" dirty="0" smtClean="0"/>
              <a:t>D</a:t>
            </a:r>
            <a:r>
              <a:rPr lang="en-US" sz="2000" i="1" baseline="30000" dirty="0" smtClean="0"/>
              <a:t>(m-1)</a:t>
            </a:r>
            <a:r>
              <a:rPr lang="en-US" sz="2000" i="1" dirty="0" smtClean="0"/>
              <a:t>,W</a:t>
            </a:r>
            <a:r>
              <a:rPr lang="he-IL" sz="2000" i="1" dirty="0" smtClean="0"/>
              <a:t>, </a:t>
            </a:r>
            <a:r>
              <a:rPr lang="he-IL" sz="2000" dirty="0" smtClean="0"/>
              <a:t> ויש לחשב מתוכן את </a:t>
            </a:r>
            <a:r>
              <a:rPr lang="en-US" sz="2000" i="1" dirty="0" smtClean="0"/>
              <a:t>D</a:t>
            </a:r>
            <a:r>
              <a:rPr lang="en-US" sz="2000" i="1" baseline="30000" dirty="0" smtClean="0"/>
              <a:t>(m)</a:t>
            </a:r>
            <a:r>
              <a:rPr lang="he-IL" sz="2000" dirty="0" smtClean="0"/>
              <a:t>:</a:t>
            </a: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נדרשות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 פעולות עבור                                            .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he-IL" sz="2000" dirty="0" smtClean="0">
              <a:latin typeface="Cambria Math" pitchFamily="18" charset="0"/>
              <a:ea typeface="Cambria Math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Cambria Math" pitchFamily="18" charset="0"/>
                <a:ea typeface="Cambria Math" pitchFamily="18" charset="0"/>
                <a:cs typeface="+mj-cs"/>
              </a:rPr>
              <a:t>אם רוצים לחשב "חזקה" 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he-IL" sz="2000" i="1" dirty="0" smtClean="0">
                <a:latin typeface="Cambria Math" pitchFamily="18" charset="0"/>
                <a:ea typeface="Cambria Math" pitchFamily="18" charset="0"/>
              </a:rPr>
              <a:t>-</a:t>
            </a:r>
            <a:r>
              <a:rPr lang="he-IL" sz="2000" dirty="0" err="1" smtClean="0">
                <a:latin typeface="Cambria Math" pitchFamily="18" charset="0"/>
                <a:ea typeface="Cambria Math" pitchFamily="18" charset="0"/>
              </a:rPr>
              <a:t>ית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 של מטריצה 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, יש להפעיל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"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הכפלות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"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 פעמים.</a:t>
            </a: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algn="r" rtl="1">
              <a:lnSpc>
                <a:spcPct val="150000"/>
              </a:lnSpc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במקום זאת, אפשר לרבע  </a:t>
            </a:r>
            <a:r>
              <a:rPr lang="en-US" sz="2000" dirty="0" err="1" smtClean="0">
                <a:latin typeface="Cambria Math" pitchFamily="18" charset="0"/>
                <a:ea typeface="Cambria Math" pitchFamily="18" charset="0"/>
              </a:rPr>
              <a:t>log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 פעמים!</a:t>
            </a: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זמן הריצה: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O(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log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he-IL" sz="2000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he-IL" sz="20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מזכיר כפל מטריצות...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4922181" y="1785926"/>
          <a:ext cx="1435769" cy="773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2" name="Формула" r:id="rId4" imgW="825480" imgH="444240" progId="Equation.3">
                  <p:embed/>
                </p:oleObj>
              </mc:Choice>
              <mc:Fallback>
                <p:oleObj name="Формула" r:id="rId4" imgW="8254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181" y="1785926"/>
                        <a:ext cx="1435769" cy="773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3571868" y="3837288"/>
          <a:ext cx="2786082" cy="44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3" name="Формула" r:id="rId6" imgW="1574640" imgH="253800" progId="Equation.3">
                  <p:embed/>
                </p:oleObj>
              </mc:Choice>
              <mc:Fallback>
                <p:oleObj name="Формула" r:id="rId6" imgW="157464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837288"/>
                        <a:ext cx="2786082" cy="448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אלגוריתם משופר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6219855" cy="286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714612" y="220570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dirty="0" smtClean="0"/>
              <a:t>1</a:t>
            </a:r>
            <a:endParaRPr lang="en-US" sz="2000" dirty="0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143380"/>
            <a:ext cx="6210757" cy="172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עבור גרף עם משקלות שליליים:</a:t>
            </a: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Bellman-Ford</a:t>
            </a:r>
            <a:r>
              <a:rPr lang="he-IL" sz="2400" dirty="0" smtClean="0">
                <a:cs typeface="+mj-cs"/>
              </a:rPr>
              <a:t>-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i="1" dirty="0" smtClean="0">
                <a:cs typeface="+mj-cs"/>
              </a:rPr>
              <a:t>V</a:t>
            </a:r>
            <a:r>
              <a:rPr lang="en-US" sz="2400" baseline="30000" dirty="0" smtClean="0">
                <a:cs typeface="+mj-cs"/>
              </a:rPr>
              <a:t>4</a:t>
            </a:r>
            <a:r>
              <a:rPr lang="en-US" sz="2400" dirty="0" smtClean="0">
                <a:cs typeface="+mj-cs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תכנות דינמי איטי-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i="1" dirty="0" smtClean="0">
                <a:cs typeface="+mj-cs"/>
              </a:rPr>
              <a:t>V</a:t>
            </a:r>
            <a:r>
              <a:rPr lang="en-US" sz="2400" baseline="30000" dirty="0" smtClean="0">
                <a:cs typeface="+mj-cs"/>
              </a:rPr>
              <a:t>4</a:t>
            </a:r>
            <a:r>
              <a:rPr lang="en-US" sz="2400" dirty="0" smtClean="0">
                <a:cs typeface="+mj-cs"/>
              </a:rPr>
              <a:t>)</a:t>
            </a: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תכנות דינמי משופר- קיצור "חזקות"-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i="1" dirty="0" smtClean="0">
                <a:cs typeface="+mj-cs"/>
              </a:rPr>
              <a:t>V</a:t>
            </a:r>
            <a:r>
              <a:rPr lang="en-US" sz="2400" baseline="30000" dirty="0" smtClean="0">
                <a:cs typeface="+mj-cs"/>
              </a:rPr>
              <a:t>3</a:t>
            </a:r>
            <a:r>
              <a:rPr lang="en-US" sz="2400" dirty="0" smtClean="0">
                <a:cs typeface="+mj-cs"/>
              </a:rPr>
              <a:t>log</a:t>
            </a:r>
            <a:r>
              <a:rPr lang="en-US" sz="2400" i="1" dirty="0" smtClean="0">
                <a:cs typeface="+mj-cs"/>
              </a:rPr>
              <a:t>V</a:t>
            </a:r>
            <a:r>
              <a:rPr lang="en-US" sz="2400" dirty="0" smtClean="0">
                <a:cs typeface="+mj-cs"/>
              </a:rPr>
              <a:t>)</a:t>
            </a: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נראה אלגוריתמים עוד יותר יעילים...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סיכום ביניים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cs typeface="+mj-cs"/>
              </a:rPr>
              <a:t>Floyd-</a:t>
            </a:r>
            <a:r>
              <a:rPr lang="en-US" sz="2800" dirty="0" err="1" smtClean="0">
                <a:cs typeface="+mj-cs"/>
              </a:rPr>
              <a:t>Warshall</a:t>
            </a:r>
            <a:endParaRPr lang="en-US" sz="2800" dirty="0" smtClean="0">
              <a:cs typeface="+mj-cs"/>
            </a:endParaRP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cs typeface="+mj-cs"/>
              </a:rPr>
              <a:t>Johnson</a:t>
            </a: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שני אלגוריתמים יעילים יותר: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נתבונן במסלול כלשהו בין שני קדקודים. כל קדקוד בין הראשון לאחרון לאורך מסלול ייקרא קדקוד </a:t>
            </a:r>
            <a:r>
              <a:rPr lang="he-IL" sz="2800" b="1" dirty="0" smtClean="0">
                <a:cs typeface="+mj-cs"/>
              </a:rPr>
              <a:t>ביניים.</a:t>
            </a:r>
          </a:p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נסמן</a:t>
            </a:r>
            <a:r>
              <a:rPr lang="en-US" sz="2800" dirty="0" smtClean="0">
                <a:cs typeface="+mj-cs"/>
              </a:rPr>
              <a:t> </a:t>
            </a:r>
            <a:r>
              <a:rPr lang="he-IL" sz="2800" dirty="0" smtClean="0">
                <a:cs typeface="+mj-cs"/>
              </a:rPr>
              <a:t> ב-      את אורך המסלול הקצר ביותר מ-</a:t>
            </a:r>
            <a:r>
              <a:rPr lang="en-US" sz="2800" i="1" dirty="0" err="1" smtClean="0">
                <a:cs typeface="+mj-cs"/>
              </a:rPr>
              <a:t>i</a:t>
            </a:r>
            <a:r>
              <a:rPr lang="he-IL" sz="2800" dirty="0" smtClean="0">
                <a:cs typeface="+mj-cs"/>
              </a:rPr>
              <a:t> ל-</a:t>
            </a:r>
            <a:r>
              <a:rPr lang="en-US" sz="2800" i="1" dirty="0" smtClean="0">
                <a:cs typeface="+mj-cs"/>
              </a:rPr>
              <a:t>j</a:t>
            </a:r>
            <a:r>
              <a:rPr lang="he-IL" sz="2800" dirty="0" smtClean="0">
                <a:cs typeface="+mj-cs"/>
              </a:rPr>
              <a:t> עם קדקודי ביניים מתוך הקבוצה </a:t>
            </a:r>
            <a:r>
              <a:rPr lang="en-US" sz="2800" dirty="0" smtClean="0">
                <a:cs typeface="+mj-cs"/>
              </a:rPr>
              <a:t>{</a:t>
            </a:r>
            <a:r>
              <a:rPr lang="en-US" sz="2800" i="1" dirty="0" smtClean="0">
                <a:cs typeface="+mj-cs"/>
              </a:rPr>
              <a:t>1,2,…,k</a:t>
            </a:r>
            <a:r>
              <a:rPr lang="en-US" sz="2800" dirty="0" smtClean="0">
                <a:cs typeface="+mj-cs"/>
              </a:rPr>
              <a:t>}</a:t>
            </a:r>
            <a:r>
              <a:rPr lang="he-IL" sz="28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אזי                     </a:t>
            </a:r>
            <a:r>
              <a:rPr lang="he-IL" sz="2800" dirty="0" smtClean="0">
                <a:cs typeface="+mj-cs"/>
              </a:rPr>
              <a:t>.</a:t>
            </a:r>
            <a:endParaRPr lang="he-IL" sz="28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הגדרה וסימונים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6786578" y="2857496"/>
          <a:ext cx="571504" cy="601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9" name="Формула" r:id="rId3" imgW="241200" imgH="253800" progId="Equation.3">
                  <p:embed/>
                </p:oleObj>
              </mc:Choice>
              <mc:Fallback>
                <p:oleObj name="Формула" r:id="rId3" imgW="2412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2857496"/>
                        <a:ext cx="571504" cy="601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6003948" y="4143375"/>
          <a:ext cx="19256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0" name="Формула" r:id="rId5" imgW="812520" imgH="253800" progId="Equation.3">
                  <p:embed/>
                </p:oleObj>
              </mc:Choice>
              <mc:Fallback>
                <p:oleObj name="Формула" r:id="rId5" imgW="81252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48" y="4143375"/>
                        <a:ext cx="1925638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60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537571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831306" y="4238019"/>
            <a:ext cx="7858180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ברקורסיה </a:t>
            </a:r>
            <a:r>
              <a:rPr lang="he-IL" sz="2800" dirty="0" smtClean="0">
                <a:cs typeface="+mj-cs"/>
              </a:rPr>
              <a:t>של תכנון דינמי: </a:t>
            </a: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8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נוסחא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רקורסיבית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785786" y="5286388"/>
          <a:ext cx="5595090" cy="102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5" name="Формула" r:id="rId3" imgW="2628720" imgH="482400" progId="Equation.3">
                  <p:embed/>
                </p:oleObj>
              </mc:Choice>
              <mc:Fallback>
                <p:oleObj name="Формула" r:id="rId3" imgW="2628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286388"/>
                        <a:ext cx="5595090" cy="1027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קבוצה 12"/>
          <p:cNvGrpSpPr/>
          <p:nvPr/>
        </p:nvGrpSpPr>
        <p:grpSpPr>
          <a:xfrm>
            <a:off x="2797260" y="1988840"/>
            <a:ext cx="4143404" cy="1243022"/>
            <a:chOff x="-428660" y="3429000"/>
            <a:chExt cx="6429420" cy="1928826"/>
          </a:xfrm>
        </p:grpSpPr>
        <p:pic>
          <p:nvPicPr>
            <p:cNvPr id="182274" name="Picture 2"/>
            <p:cNvPicPr>
              <a:picLocks noChangeAspect="1" noChangeArrowheads="1"/>
            </p:cNvPicPr>
            <p:nvPr/>
          </p:nvPicPr>
          <p:blipFill>
            <a:blip r:embed="rId5"/>
            <a:srcRect l="20380" t="50735" r="25272" b="22794"/>
            <a:stretch>
              <a:fillRect/>
            </a:stretch>
          </p:blipFill>
          <p:spPr bwMode="auto">
            <a:xfrm>
              <a:off x="-428660" y="3429000"/>
              <a:ext cx="6429420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/>
            <a:srcRect l="52908" t="68252" r="29580" b="27826"/>
            <a:stretch>
              <a:fillRect/>
            </a:stretch>
          </p:blipFill>
          <p:spPr bwMode="auto">
            <a:xfrm rot="1489904">
              <a:off x="3490102" y="3993589"/>
              <a:ext cx="1956110" cy="269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2079060" y="4645577"/>
              <a:ext cx="928694" cy="47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(   -1)</a:t>
              </a:r>
              <a:endParaRPr lang="en-US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אלגוריתם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Floyd-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Warshall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617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310" y="2071678"/>
            <a:ext cx="679586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מלבן 9"/>
          <p:cNvSpPr/>
          <p:nvPr/>
        </p:nvSpPr>
        <p:spPr>
          <a:xfrm>
            <a:off x="4500562" y="3714752"/>
            <a:ext cx="285752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4429124" y="3760461"/>
          <a:ext cx="3071833" cy="38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9" name="Формула" r:id="rId4" imgW="2031840" imgH="253800" progId="Equation.3">
                  <p:embed/>
                </p:oleObj>
              </mc:Choice>
              <mc:Fallback>
                <p:oleObj name="Формула" r:id="rId4" imgW="203184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3760461"/>
                        <a:ext cx="3071833" cy="382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57818" y="5072074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זמן הריצה?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הרצה לדוגמא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7" name="קבוצה 6"/>
          <p:cNvGrpSpPr/>
          <p:nvPr/>
        </p:nvGrpSpPr>
        <p:grpSpPr>
          <a:xfrm>
            <a:off x="2285984" y="1785926"/>
            <a:ext cx="4643469" cy="3242646"/>
            <a:chOff x="2285984" y="1785926"/>
            <a:chExt cx="4643469" cy="3242646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5984" y="1785926"/>
              <a:ext cx="4643469" cy="3242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מלבן 8"/>
            <p:cNvSpPr/>
            <p:nvPr/>
          </p:nvSpPr>
          <p:spPr>
            <a:xfrm>
              <a:off x="2285984" y="1785926"/>
              <a:ext cx="1357322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מלבן 9"/>
            <p:cNvSpPr/>
            <p:nvPr/>
          </p:nvSpPr>
          <p:spPr>
            <a:xfrm>
              <a:off x="5072066" y="1785926"/>
              <a:ext cx="1143008" cy="785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285984" y="4869483"/>
              <a:ext cx="1857388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הרצה לדוגמא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3"/>
          <a:srcRect r="52924"/>
          <a:stretch>
            <a:fillRect/>
          </a:stretch>
        </p:blipFill>
        <p:spPr bwMode="auto">
          <a:xfrm>
            <a:off x="735713" y="1214422"/>
            <a:ext cx="362197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 r="53275"/>
          <a:stretch>
            <a:fillRect/>
          </a:stretch>
        </p:blipFill>
        <p:spPr bwMode="auto">
          <a:xfrm>
            <a:off x="4500562" y="1214422"/>
            <a:ext cx="357190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 smtClean="0">
                <a:cs typeface="+mj-cs"/>
              </a:rPr>
              <a:t>קלט: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גרף מכוון משוקלל </a:t>
            </a:r>
            <a:r>
              <a:rPr lang="en-US" sz="2400" i="1" dirty="0" smtClean="0">
                <a:cs typeface="+mj-cs"/>
              </a:rPr>
              <a:t>G=(V,E)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עם </a:t>
            </a:r>
            <a:r>
              <a:rPr lang="he-IL" sz="2400" dirty="0" err="1" smtClean="0">
                <a:cs typeface="+mj-cs"/>
              </a:rPr>
              <a:t>פונקציית</a:t>
            </a:r>
            <a:r>
              <a:rPr lang="he-IL" sz="2400" dirty="0" smtClean="0">
                <a:cs typeface="+mj-cs"/>
              </a:rPr>
              <a:t> משקל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</a:rPr>
              <a:t>ℝ</a:t>
            </a:r>
          </a:p>
          <a:p>
            <a:pPr algn="r" rtl="1">
              <a:lnSpc>
                <a:spcPct val="150000"/>
              </a:lnSpc>
            </a:pPr>
            <a:endParaRPr lang="en-US" sz="2400" b="1" dirty="0" smtClean="0">
              <a:latin typeface="Cambria Math" pitchFamily="18" charset="0"/>
              <a:ea typeface="Cambria Math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 smtClean="0">
                <a:latin typeface="Cambria Math" pitchFamily="18" charset="0"/>
                <a:ea typeface="Cambria Math" pitchFamily="18" charset="0"/>
              </a:rPr>
              <a:t>פלט: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לכל          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מסלול קצר ביותר מ-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u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 ל-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v</a:t>
            </a:r>
            <a:endParaRPr lang="he-IL" sz="2400" i="1" dirty="0" smtClean="0">
              <a:latin typeface="Cambria Math" pitchFamily="18" charset="0"/>
              <a:ea typeface="Cambria Math" pitchFamily="18" charset="0"/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כלומר, מסלול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u=v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+mj-cs"/>
              </a:rPr>
              <a:t>0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,v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+mj-cs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,v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+mj-cs"/>
              </a:rPr>
              <a:t>2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,…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+mj-cs"/>
              </a:rPr>
              <a:t>v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  <a:cs typeface="+mj-cs"/>
              </a:rPr>
              <a:t>k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=v</a:t>
            </a:r>
            <a:r>
              <a:rPr lang="he-IL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כך ש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הוא </a:t>
            </a:r>
            <a:r>
              <a:rPr lang="he-IL" sz="2400" dirty="0" err="1" smtClean="0">
                <a:latin typeface="Cambria Math" pitchFamily="18" charset="0"/>
                <a:ea typeface="Cambria Math" pitchFamily="18" charset="0"/>
                <a:cs typeface="+mj-cs"/>
              </a:rPr>
              <a:t>מינימלי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 על פני כל המסלולים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</a:rPr>
              <a:t>מ-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</a:rPr>
              <a:t> ל-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he-IL" sz="2400" i="1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הפלט יתקבל כמטריצה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D</a:t>
            </a:r>
            <a:r>
              <a:rPr lang="he-IL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מסדר 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+mj-cs"/>
              </a:rPr>
              <a:t>n</a:t>
            </a:r>
            <a:r>
              <a:rPr lang="en-US" sz="2400" dirty="0" err="1" smtClean="0">
                <a:latin typeface="Calibri" pitchFamily="34" charset="0"/>
                <a:ea typeface="Cambria Math" pitchFamily="18" charset="0"/>
                <a:cs typeface="Calibri" pitchFamily="34" charset="0"/>
              </a:rPr>
              <a:t>x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+mj-cs"/>
              </a:rPr>
              <a:t>n</a:t>
            </a:r>
            <a:r>
              <a:rPr lang="he-IL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(כאשר</a:t>
            </a:r>
            <a:r>
              <a:rPr lang="he-IL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+mj-cs"/>
              </a:rPr>
              <a:t>n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  <a:cs typeface="+mj-cs"/>
              </a:rPr>
              <a:t> מספר הקדקודים)</a:t>
            </a:r>
            <a:endParaRPr lang="he-IL" sz="24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הגדרת 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/>
        </p:nvGraphicFramePr>
        <p:xfrm>
          <a:off x="1714480" y="2143116"/>
          <a:ext cx="1150717" cy="37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Формула" r:id="rId3" imgW="545760" imgH="177480" progId="Equation.3">
                  <p:embed/>
                </p:oleObj>
              </mc:Choice>
              <mc:Fallback>
                <p:oleObj name="Формула" r:id="rId3" imgW="545760" imgH="177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143116"/>
                        <a:ext cx="1150717" cy="374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6854825" y="3786190"/>
          <a:ext cx="10414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Формула" r:id="rId5" imgW="495000" imgH="190440" progId="Equation.3">
                  <p:embed/>
                </p:oleObj>
              </mc:Choice>
              <mc:Fallback>
                <p:oleObj name="Формула" r:id="rId5" imgW="49500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25" y="3786190"/>
                        <a:ext cx="10414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2143108" y="4019560"/>
          <a:ext cx="17399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Формула" r:id="rId7" imgW="825480" imgH="431640" progId="Equation.3">
                  <p:embed/>
                </p:oleObj>
              </mc:Choice>
              <mc:Fallback>
                <p:oleObj name="Формула" r:id="rId7" imgW="8254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019560"/>
                        <a:ext cx="17399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בניית המסלולים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357298"/>
            <a:ext cx="5148970" cy="115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917868"/>
            <a:ext cx="5143536" cy="95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הרצה לדוגמא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3"/>
          <a:srcRect l="47076" r="2785"/>
          <a:stretch>
            <a:fillRect/>
          </a:stretch>
        </p:blipFill>
        <p:spPr bwMode="auto">
          <a:xfrm>
            <a:off x="500034" y="1214422"/>
            <a:ext cx="385765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214422"/>
            <a:ext cx="428417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הדפסת המסלולים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064" y="1857364"/>
            <a:ext cx="8107026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שימוש לחישוב סגור טרנזיטיבי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0034" y="1357298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הגדרה:</a:t>
            </a:r>
          </a:p>
          <a:p>
            <a:pPr algn="r" rtl="1">
              <a:lnSpc>
                <a:spcPct val="150000"/>
              </a:lnSpc>
            </a:pPr>
            <a:r>
              <a:rPr lang="he-IL" sz="2800" dirty="0" err="1" smtClean="0">
                <a:cs typeface="+mj-cs"/>
              </a:rPr>
              <a:t>בהנתן</a:t>
            </a:r>
            <a:r>
              <a:rPr lang="he-IL" sz="2800" dirty="0" smtClean="0">
                <a:cs typeface="+mj-cs"/>
              </a:rPr>
              <a:t> גרף </a:t>
            </a:r>
            <a:r>
              <a:rPr lang="en-US" sz="2800" dirty="0" smtClean="0">
                <a:cs typeface="+mj-cs"/>
              </a:rPr>
              <a:t>G=(V,E)</a:t>
            </a:r>
            <a:r>
              <a:rPr lang="he-IL" sz="2800" dirty="0" smtClean="0">
                <a:cs typeface="+mj-cs"/>
              </a:rPr>
              <a:t>, הסגור הטרנזיטיבי שלו הוא </a:t>
            </a:r>
            <a:r>
              <a:rPr lang="en-US" sz="2800" dirty="0" smtClean="0">
                <a:cs typeface="+mj-cs"/>
              </a:rPr>
              <a:t>G*=(V,E*)</a:t>
            </a:r>
            <a:r>
              <a:rPr lang="he-IL" sz="2800" dirty="0" smtClean="0">
                <a:cs typeface="+mj-cs"/>
              </a:rPr>
              <a:t> כאשר</a:t>
            </a:r>
            <a:r>
              <a:rPr lang="en-US" sz="2800" dirty="0" smtClean="0">
                <a:cs typeface="+mj-cs"/>
              </a:rPr>
              <a:t> E* </a:t>
            </a:r>
            <a:r>
              <a:rPr lang="he-IL" sz="2800" dirty="0" smtClean="0">
                <a:cs typeface="+mj-cs"/>
              </a:rPr>
              <a:t> הוא קבוצת כל זוגות הקדקודים שיש ביניהם מסלול ב</a:t>
            </a:r>
            <a:r>
              <a:rPr lang="en-US" sz="2800" dirty="0" smtClean="0">
                <a:cs typeface="+mj-cs"/>
              </a:rPr>
              <a:t>G</a:t>
            </a:r>
            <a:r>
              <a:rPr lang="he-IL" sz="2800" dirty="0" smtClean="0">
                <a:cs typeface="+mj-cs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איך אפשר להשתמש ב</a:t>
            </a:r>
            <a:r>
              <a:rPr lang="en-US" sz="2800" dirty="0" smtClean="0">
                <a:cs typeface="+mj-cs"/>
              </a:rPr>
              <a:t>Floyd-</a:t>
            </a:r>
            <a:r>
              <a:rPr lang="en-US" sz="2800" dirty="0" err="1" smtClean="0">
                <a:cs typeface="+mj-cs"/>
              </a:rPr>
              <a:t>Warshall</a:t>
            </a:r>
            <a:r>
              <a:rPr lang="he-IL" sz="2800" dirty="0" smtClean="0">
                <a:cs typeface="+mj-cs"/>
              </a:rPr>
              <a:t> כדי</a:t>
            </a:r>
          </a:p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לחשב סגור טרנזיטיבי?</a:t>
            </a:r>
          </a:p>
        </p:txBody>
      </p:sp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357562"/>
            <a:ext cx="2071702" cy="294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מלבן 13"/>
          <p:cNvSpPr/>
          <p:nvPr/>
        </p:nvSpPr>
        <p:spPr>
          <a:xfrm>
            <a:off x="2214546" y="6000768"/>
            <a:ext cx="2143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1928794" y="3357562"/>
            <a:ext cx="71438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בהמשך...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714348" y="1142984"/>
            <a:ext cx="7643866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>
                <a:cs typeface="+mj-cs"/>
              </a:rPr>
              <a:t>נראה עוד אלגוריתם, יעיל למקרה של גרף דליל.</a:t>
            </a:r>
            <a:endParaRPr lang="en-US" sz="28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סיכום ביניים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6392859" cy="211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572264" y="1214422"/>
            <a:ext cx="200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מסלולים קצרים ביותר </a:t>
            </a:r>
            <a:r>
              <a:rPr lang="he-IL" b="1" dirty="0" smtClean="0"/>
              <a:t>ממקור יחיד</a:t>
            </a:r>
            <a:r>
              <a:rPr lang="he-IL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2264" y="3643314"/>
            <a:ext cx="200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מסלולים קצרים ביותר </a:t>
            </a:r>
            <a:r>
              <a:rPr lang="he-IL" b="1" dirty="0" smtClean="0"/>
              <a:t>לכל הזוגות</a:t>
            </a:r>
            <a:r>
              <a:rPr lang="he-IL" dirty="0" smtClean="0"/>
              <a:t>:</a:t>
            </a:r>
            <a:endParaRPr lang="en-US" dirty="0"/>
          </a:p>
        </p:txBody>
      </p:sp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606077"/>
            <a:ext cx="6402609" cy="282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אליפסה 9"/>
          <p:cNvSpPr/>
          <p:nvPr/>
        </p:nvSpPr>
        <p:spPr>
          <a:xfrm>
            <a:off x="5000628" y="4357694"/>
            <a:ext cx="1643074" cy="571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אליפסה 10"/>
          <p:cNvSpPr/>
          <p:nvPr/>
        </p:nvSpPr>
        <p:spPr>
          <a:xfrm>
            <a:off x="3857620" y="5572140"/>
            <a:ext cx="1643074" cy="571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תובנה: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214422"/>
            <a:ext cx="79296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אם הגרף דליל (כלומר, </a:t>
            </a:r>
            <a:r>
              <a:rPr lang="en-US" sz="2400" dirty="0" smtClean="0"/>
              <a:t>E=O(V)</a:t>
            </a:r>
            <a:r>
              <a:rPr lang="he-IL" sz="2400" dirty="0" smtClean="0"/>
              <a:t>),</a:t>
            </a:r>
          </a:p>
          <a:p>
            <a:pPr algn="r" rtl="1"/>
            <a:r>
              <a:rPr lang="he-IL" sz="2400" dirty="0" smtClean="0"/>
              <a:t>אזי הרצת </a:t>
            </a:r>
            <a:r>
              <a:rPr lang="en-US" sz="2400" dirty="0" err="1" smtClean="0"/>
              <a:t>Dijkstra</a:t>
            </a:r>
            <a:r>
              <a:rPr lang="he-IL" sz="2400" dirty="0" smtClean="0"/>
              <a:t> </a:t>
            </a:r>
            <a:r>
              <a:rPr lang="en-US" sz="2400" dirty="0" smtClean="0"/>
              <a:t>V</a:t>
            </a:r>
            <a:r>
              <a:rPr lang="he-IL" sz="2400" dirty="0" smtClean="0"/>
              <a:t> פעמים תעלה </a:t>
            </a:r>
            <a:r>
              <a:rPr lang="en-US" sz="2400" dirty="0" smtClean="0"/>
              <a:t>O(V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logV)</a:t>
            </a:r>
            <a:r>
              <a:rPr lang="he-IL" sz="2400" dirty="0" smtClean="0"/>
              <a:t>,</a:t>
            </a:r>
          </a:p>
          <a:p>
            <a:pPr algn="r" rtl="1"/>
            <a:r>
              <a:rPr lang="he-IL" sz="2400" dirty="0" smtClean="0"/>
              <a:t>וזה טוב יותר מ</a:t>
            </a:r>
            <a:r>
              <a:rPr lang="en-US" sz="2400" dirty="0" smtClean="0"/>
              <a:t>O(V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  <a:r>
              <a:rPr lang="he-IL" sz="2400" dirty="0" smtClean="0"/>
              <a:t> של הרצת </a:t>
            </a:r>
            <a:r>
              <a:rPr lang="en-US" sz="2400" dirty="0" smtClean="0"/>
              <a:t>Floyd-</a:t>
            </a:r>
            <a:r>
              <a:rPr lang="en-US" sz="2400" dirty="0" err="1" smtClean="0"/>
              <a:t>Warshall</a:t>
            </a:r>
            <a:r>
              <a:rPr lang="he-IL" sz="2400" dirty="0" smtClean="0"/>
              <a:t>.</a:t>
            </a:r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אבל:</a:t>
            </a:r>
          </a:p>
          <a:p>
            <a:pPr algn="r" rtl="1"/>
            <a:r>
              <a:rPr lang="he-IL" sz="2400" dirty="0" smtClean="0"/>
              <a:t> את </a:t>
            </a:r>
            <a:r>
              <a:rPr lang="en-US" sz="2400" dirty="0" err="1" smtClean="0"/>
              <a:t>Dijkstra</a:t>
            </a:r>
            <a:r>
              <a:rPr lang="he-IL" sz="2400" dirty="0" smtClean="0"/>
              <a:t> אפשר להריץ רק על גרף בלי משקלות שליליים.</a:t>
            </a:r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לכן:</a:t>
            </a:r>
          </a:p>
          <a:p>
            <a:pPr algn="r" rtl="1"/>
            <a:r>
              <a:rPr lang="he-IL" sz="2400" dirty="0" err="1" smtClean="0"/>
              <a:t>בהנתן</a:t>
            </a:r>
            <a:r>
              <a:rPr lang="he-IL" sz="2400" dirty="0" smtClean="0"/>
              <a:t> גרף דליל עם משקלות שליליים, ננסה להפוך את המשקלות שלו לחיוביים.</a:t>
            </a:r>
          </a:p>
          <a:p>
            <a:pPr algn="r" rtl="1"/>
            <a:endParaRPr lang="he-IL" sz="2400" dirty="0" smtClean="0"/>
          </a:p>
          <a:p>
            <a:pPr algn="r" rt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דרישות של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מישקול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מחדש: (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reweighting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)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537162"/>
            <a:ext cx="79296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he-IL" sz="2800" b="1" dirty="0" smtClean="0"/>
              <a:t>אי שליליות</a:t>
            </a:r>
            <a:r>
              <a:rPr lang="he-IL" sz="2800" dirty="0" smtClean="0"/>
              <a:t>: לכל צלע </a:t>
            </a:r>
            <a:r>
              <a:rPr lang="en-US" sz="2800" dirty="0" smtClean="0"/>
              <a:t>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  <a:r>
              <a:rPr lang="he-IL" sz="2800" dirty="0" smtClean="0"/>
              <a:t>, מתקיים </a:t>
            </a:r>
            <a:r>
              <a:rPr lang="en-US" sz="2800" dirty="0" smtClean="0"/>
              <a:t>w’(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)&gt;0</a:t>
            </a:r>
            <a:r>
              <a:rPr lang="he-IL" sz="2800" dirty="0" smtClean="0"/>
              <a:t>.</a:t>
            </a:r>
          </a:p>
          <a:p>
            <a:pPr algn="r" rtl="1"/>
            <a:endParaRPr lang="he-IL" sz="2800" dirty="0" smtClean="0"/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/>
              <a:t> </a:t>
            </a:r>
            <a:r>
              <a:rPr lang="he-IL" sz="2800" b="1" dirty="0" smtClean="0"/>
              <a:t>שקילות מסלולים קצרים ביותר</a:t>
            </a:r>
            <a:r>
              <a:rPr lang="he-IL" sz="2800" dirty="0" smtClean="0"/>
              <a:t>: לכל שני קדקודים </a:t>
            </a:r>
            <a:r>
              <a:rPr lang="en-US" sz="2800" dirty="0" err="1" smtClean="0"/>
              <a:t>u,v</a:t>
            </a:r>
            <a:r>
              <a:rPr lang="he-IL" sz="2800" dirty="0" smtClean="0"/>
              <a:t>, מסלול </a:t>
            </a:r>
            <a:r>
              <a:rPr lang="en-US" sz="2800" dirty="0" smtClean="0"/>
              <a:t>p</a:t>
            </a:r>
            <a:r>
              <a:rPr lang="he-IL" sz="2800" dirty="0" smtClean="0"/>
              <a:t> הוא קצר ביותר מ-</a:t>
            </a:r>
            <a:r>
              <a:rPr lang="en-US" sz="2800" dirty="0" smtClean="0"/>
              <a:t>u</a:t>
            </a:r>
            <a:r>
              <a:rPr lang="he-IL" sz="2800" dirty="0" smtClean="0"/>
              <a:t> ל-</a:t>
            </a:r>
            <a:r>
              <a:rPr lang="en-US" sz="2800" dirty="0" smtClean="0"/>
              <a:t>v</a:t>
            </a:r>
            <a:r>
              <a:rPr lang="he-IL" sz="2800" dirty="0" smtClean="0"/>
              <a:t> לפי משקלות </a:t>
            </a:r>
            <a:r>
              <a:rPr lang="en-US" sz="2800" dirty="0" smtClean="0"/>
              <a:t>w</a:t>
            </a:r>
            <a:r>
              <a:rPr lang="he-IL" sz="2800" dirty="0" smtClean="0"/>
              <a:t> </a:t>
            </a:r>
            <a:r>
              <a:rPr lang="he-IL" sz="2800" dirty="0" err="1" smtClean="0"/>
              <a:t>אםם</a:t>
            </a:r>
            <a:endParaRPr lang="he-IL" sz="2800" dirty="0" smtClean="0"/>
          </a:p>
          <a:p>
            <a:pPr algn="r" rtl="1"/>
            <a:r>
              <a:rPr lang="he-IL" sz="2800" dirty="0" smtClean="0"/>
              <a:t>המסלול </a:t>
            </a:r>
            <a:r>
              <a:rPr lang="en-US" sz="2800" dirty="0" smtClean="0"/>
              <a:t>p</a:t>
            </a:r>
            <a:r>
              <a:rPr lang="he-IL" sz="2800" dirty="0" smtClean="0"/>
              <a:t> הוא קצר ביותר מ-</a:t>
            </a:r>
            <a:r>
              <a:rPr lang="en-US" sz="2800" dirty="0" smtClean="0"/>
              <a:t>u</a:t>
            </a:r>
            <a:r>
              <a:rPr lang="he-IL" sz="2800" dirty="0" smtClean="0"/>
              <a:t> ל-</a:t>
            </a:r>
            <a:r>
              <a:rPr lang="en-US" sz="2800" dirty="0" smtClean="0"/>
              <a:t>v</a:t>
            </a:r>
            <a:r>
              <a:rPr lang="he-IL" sz="2800" dirty="0" smtClean="0"/>
              <a:t> לפי משקלות </a:t>
            </a:r>
            <a:r>
              <a:rPr lang="en-US" sz="2800" dirty="0" smtClean="0"/>
              <a:t>w’</a:t>
            </a:r>
            <a:r>
              <a:rPr lang="he-IL" sz="2800" dirty="0" smtClean="0"/>
              <a:t>.</a:t>
            </a:r>
          </a:p>
          <a:p>
            <a:pPr algn="r" rtl="1"/>
            <a:endParaRPr lang="he-IL" sz="2800" dirty="0" smtClean="0"/>
          </a:p>
          <a:p>
            <a:pPr algn="r" rtl="1"/>
            <a:r>
              <a:rPr lang="he-IL" sz="2800" dirty="0" smtClean="0"/>
              <a:t>דרישה זו לא תמיד תתקיים...</a:t>
            </a:r>
          </a:p>
          <a:p>
            <a:pPr algn="r" rtl="1"/>
            <a:endParaRPr lang="he-IL" sz="2800" dirty="0" smtClean="0"/>
          </a:p>
          <a:p>
            <a:pPr algn="r" rtl="1"/>
            <a:endParaRPr lang="he-IL" sz="2800" dirty="0" smtClean="0"/>
          </a:p>
          <a:p>
            <a:pPr algn="r" rtl="1"/>
            <a:r>
              <a:rPr lang="he-IL" sz="2800" dirty="0" smtClean="0"/>
              <a:t>איך נבטיח את קיומה?</a:t>
            </a:r>
          </a:p>
          <a:p>
            <a:pPr algn="r" rtl="1"/>
            <a:endParaRPr lang="en-US" sz="2800" dirty="0"/>
          </a:p>
        </p:txBody>
      </p:sp>
      <p:grpSp>
        <p:nvGrpSpPr>
          <p:cNvPr id="25" name="קבוצה 24"/>
          <p:cNvGrpSpPr/>
          <p:nvPr/>
        </p:nvGrpSpPr>
        <p:grpSpPr>
          <a:xfrm>
            <a:off x="1928794" y="4071942"/>
            <a:ext cx="2071702" cy="1428760"/>
            <a:chOff x="3071802" y="4071942"/>
            <a:chExt cx="2071702" cy="1428760"/>
          </a:xfrm>
        </p:grpSpPr>
        <p:sp>
          <p:nvSpPr>
            <p:cNvPr id="8" name="אליפסה 7"/>
            <p:cNvSpPr/>
            <p:nvPr/>
          </p:nvSpPr>
          <p:spPr>
            <a:xfrm>
              <a:off x="3071802" y="4286256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3929058" y="521495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4857752" y="421481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מחבר חץ ישר 11"/>
            <p:cNvCxnSpPr/>
            <p:nvPr/>
          </p:nvCxnSpPr>
          <p:spPr>
            <a:xfrm flipV="1">
              <a:off x="3428993" y="4357695"/>
              <a:ext cx="1357321" cy="71437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 rot="16200000" flipH="1">
              <a:off x="3357554" y="4643446"/>
              <a:ext cx="571504" cy="571504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10800000" flipV="1">
              <a:off x="4214810" y="4572007"/>
              <a:ext cx="714380" cy="64294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29058" y="407194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-4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00562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-2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4678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-5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משפט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מישקול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מחדש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214422"/>
            <a:ext cx="79296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400" dirty="0" smtClean="0"/>
          </a:p>
          <a:p>
            <a:pPr algn="r" rtl="1"/>
            <a:r>
              <a:rPr lang="he-IL" sz="2400" dirty="0" err="1" smtClean="0"/>
              <a:t>מישקול</a:t>
            </a:r>
            <a:r>
              <a:rPr lang="he-IL" sz="2400" dirty="0" smtClean="0"/>
              <a:t> מחדש ישמור על מסלולים קצרים ביותר, במקרה הבא:</a:t>
            </a:r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תהי                   פונקציה כלשהי.</a:t>
            </a:r>
          </a:p>
          <a:p>
            <a:pPr algn="r" rtl="1"/>
            <a:r>
              <a:rPr lang="he-IL" sz="2400" dirty="0" smtClean="0"/>
              <a:t>לכל צלע </a:t>
            </a:r>
            <a:r>
              <a:rPr lang="en-US" sz="2400" dirty="0" smtClean="0"/>
              <a:t>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  <a:r>
              <a:rPr lang="he-IL" sz="2400" dirty="0" smtClean="0"/>
              <a:t> נגדיר: </a:t>
            </a:r>
            <a:r>
              <a:rPr lang="en-US" sz="2400" dirty="0" smtClean="0"/>
              <a:t>w’(</a:t>
            </a:r>
            <a:r>
              <a:rPr lang="en-US" sz="2400" dirty="0" err="1" smtClean="0"/>
              <a:t>u,v</a:t>
            </a:r>
            <a:r>
              <a:rPr lang="en-US" sz="2400" dirty="0" smtClean="0"/>
              <a:t>)=w(</a:t>
            </a:r>
            <a:r>
              <a:rPr lang="en-US" sz="2400" dirty="0" err="1" smtClean="0"/>
              <a:t>u,v</a:t>
            </a:r>
            <a:r>
              <a:rPr lang="en-US" sz="2400" dirty="0" smtClean="0"/>
              <a:t>)+h(u)-h(v)</a:t>
            </a:r>
            <a:r>
              <a:rPr lang="he-IL" sz="2400" dirty="0" smtClean="0"/>
              <a:t>.</a:t>
            </a:r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אזי מתקיים שלכל </a:t>
            </a:r>
            <a:r>
              <a:rPr lang="en-US" sz="2400" dirty="0" smtClean="0"/>
              <a:t>p=(v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</a:t>
            </a:r>
            <a:r>
              <a:rPr lang="he-IL" sz="2400" dirty="0" smtClean="0"/>
              <a:t>,</a:t>
            </a:r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הוכחה...</a:t>
            </a:r>
          </a:p>
          <a:p>
            <a:pPr algn="r" rtl="1"/>
            <a:r>
              <a:rPr lang="he-IL" sz="2400" dirty="0" smtClean="0"/>
              <a:t> </a:t>
            </a:r>
            <a:endParaRPr lang="en-US" sz="2400" dirty="0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/>
        </p:nvGraphicFramePr>
        <p:xfrm>
          <a:off x="3571868" y="3929066"/>
          <a:ext cx="4943502" cy="52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9" name="Формула" r:id="rId3" imgW="2171520" imgH="228600" progId="Equation.3">
                  <p:embed/>
                </p:oleObj>
              </mc:Choice>
              <mc:Fallback>
                <p:oleObj name="Формула" r:id="rId3" imgW="21715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929066"/>
                        <a:ext cx="4943502" cy="520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6715140" y="2357430"/>
          <a:ext cx="1364804" cy="37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0" name="Формула" r:id="rId5" imgW="647640" imgH="177480" progId="Equation.3">
                  <p:embed/>
                </p:oleObj>
              </mc:Choice>
              <mc:Fallback>
                <p:oleObj name="Формула" r:id="rId5" imgW="64764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357430"/>
                        <a:ext cx="1364804" cy="374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עד כה....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214422"/>
            <a:ext cx="7929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he-IL" sz="2400" dirty="0" smtClean="0"/>
          </a:p>
          <a:p>
            <a:pPr marL="342900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400" dirty="0" smtClean="0"/>
              <a:t>ראינו שאפשר בקלות ל</a:t>
            </a:r>
            <a:r>
              <a:rPr lang="he-IL" sz="2400" dirty="0" smtClean="0"/>
              <a:t>משקל מחדש</a:t>
            </a:r>
            <a:r>
              <a:rPr lang="he-IL" sz="2400" dirty="0" smtClean="0"/>
              <a:t> את כל הצלעות ל</a:t>
            </a:r>
            <a:r>
              <a:rPr lang="he-IL" sz="2400" b="1" dirty="0" smtClean="0"/>
              <a:t>חיוביות</a:t>
            </a:r>
            <a:r>
              <a:rPr lang="he-IL" sz="2400" dirty="0" smtClean="0"/>
              <a:t>,</a:t>
            </a:r>
          </a:p>
          <a:p>
            <a:pPr lvl="1" algn="r" rtl="1">
              <a:buClr>
                <a:srgbClr val="4F81BD"/>
              </a:buClr>
            </a:pPr>
            <a:r>
              <a:rPr lang="he-IL" sz="2400" dirty="0" smtClean="0"/>
              <a:t>	אבל אז לא מובטח שה</a:t>
            </a:r>
            <a:r>
              <a:rPr lang="he-IL" sz="2400" b="1" dirty="0" smtClean="0"/>
              <a:t>מסלולים הקצרים ביותר </a:t>
            </a:r>
            <a:r>
              <a:rPr lang="he-IL" sz="2400" dirty="0" smtClean="0"/>
              <a:t>יישמרו!</a:t>
            </a:r>
          </a:p>
          <a:p>
            <a:pPr marL="342900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342900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400" dirty="0" smtClean="0"/>
              <a:t>ראינו שאפשר בקלות לשמור על </a:t>
            </a:r>
            <a:r>
              <a:rPr lang="he-IL" sz="2400" b="1" dirty="0" smtClean="0"/>
              <a:t>מסלולים קצרים ביותר</a:t>
            </a:r>
            <a:r>
              <a:rPr lang="he-IL" sz="2400" dirty="0" smtClean="0"/>
              <a:t>,</a:t>
            </a:r>
          </a:p>
          <a:p>
            <a:pPr algn="r" rtl="1">
              <a:buClr>
                <a:srgbClr val="4F81BD"/>
              </a:buClr>
            </a:pPr>
            <a:r>
              <a:rPr lang="he-IL" sz="2400" dirty="0" smtClean="0"/>
              <a:t>	</a:t>
            </a:r>
            <a:r>
              <a:rPr lang="he-IL" sz="2400" dirty="0" smtClean="0"/>
              <a:t>אבל איך נבטיח </a:t>
            </a:r>
            <a:r>
              <a:rPr lang="he-IL" sz="2400" dirty="0" err="1" smtClean="0"/>
              <a:t>שבמישקול</a:t>
            </a:r>
            <a:r>
              <a:rPr lang="he-IL" sz="2400" dirty="0" smtClean="0"/>
              <a:t> החדש הצלעות יהיו </a:t>
            </a:r>
            <a:r>
              <a:rPr lang="he-IL" sz="2400" b="1" dirty="0" smtClean="0"/>
              <a:t>חיוביות</a:t>
            </a:r>
            <a:r>
              <a:rPr lang="he-IL" sz="2400" dirty="0" smtClean="0"/>
              <a:t>?</a:t>
            </a:r>
            <a:endParaRPr lang="en-US" sz="2400" dirty="0"/>
          </a:p>
        </p:txBody>
      </p:sp>
      <p:grpSp>
        <p:nvGrpSpPr>
          <p:cNvPr id="10" name="קבוצה 9"/>
          <p:cNvGrpSpPr/>
          <p:nvPr/>
        </p:nvGrpSpPr>
        <p:grpSpPr>
          <a:xfrm>
            <a:off x="1928794" y="4071942"/>
            <a:ext cx="2071702" cy="1428760"/>
            <a:chOff x="3071802" y="4071942"/>
            <a:chExt cx="2071702" cy="1428760"/>
          </a:xfrm>
        </p:grpSpPr>
        <p:sp>
          <p:nvSpPr>
            <p:cNvPr id="11" name="אליפסה 10"/>
            <p:cNvSpPr/>
            <p:nvPr/>
          </p:nvSpPr>
          <p:spPr>
            <a:xfrm>
              <a:off x="3071802" y="4286256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2" name="אליפסה 11"/>
            <p:cNvSpPr/>
            <p:nvPr/>
          </p:nvSpPr>
          <p:spPr>
            <a:xfrm>
              <a:off x="3929058" y="5214950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3" name="אליפסה 12"/>
            <p:cNvSpPr/>
            <p:nvPr/>
          </p:nvSpPr>
          <p:spPr>
            <a:xfrm>
              <a:off x="4857752" y="4214818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4" name="מחבר חץ ישר 13"/>
            <p:cNvCxnSpPr/>
            <p:nvPr/>
          </p:nvCxnSpPr>
          <p:spPr>
            <a:xfrm flipV="1">
              <a:off x="3428993" y="4357695"/>
              <a:ext cx="1357321" cy="71437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/>
            <p:cNvCxnSpPr/>
            <p:nvPr/>
          </p:nvCxnSpPr>
          <p:spPr>
            <a:xfrm rot="16200000" flipH="1">
              <a:off x="3357554" y="4643446"/>
              <a:ext cx="571504" cy="571504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חץ ישר 15"/>
            <p:cNvCxnSpPr/>
            <p:nvPr/>
          </p:nvCxnSpPr>
          <p:spPr>
            <a:xfrm rot="10800000" flipV="1">
              <a:off x="4214810" y="4572007"/>
              <a:ext cx="714380" cy="64294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929058" y="407194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-4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0562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-2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4678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-5</a:t>
              </a:r>
              <a:endParaRPr lang="en-US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83968" y="4214818"/>
            <a:ext cx="93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h(u)=?</a:t>
            </a:r>
            <a:endParaRPr lang="he-IL" dirty="0" smtClean="0"/>
          </a:p>
          <a:p>
            <a:r>
              <a:rPr lang="en-US" dirty="0" smtClean="0"/>
              <a:t>h(v)=?</a:t>
            </a:r>
          </a:p>
          <a:p>
            <a:r>
              <a:rPr lang="en-US" dirty="0" smtClean="0"/>
              <a:t>h(x)=?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2" name="קבוצה 11"/>
          <p:cNvGrpSpPr/>
          <p:nvPr/>
        </p:nvGrpSpPr>
        <p:grpSpPr>
          <a:xfrm>
            <a:off x="2285984" y="1785926"/>
            <a:ext cx="4643469" cy="3242646"/>
            <a:chOff x="2285984" y="1785926"/>
            <a:chExt cx="4643469" cy="3242646"/>
          </a:xfrm>
        </p:grpSpPr>
        <p:pic>
          <p:nvPicPr>
            <p:cNvPr id="154631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5984" y="1785926"/>
              <a:ext cx="4643469" cy="3242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מלבן 7"/>
            <p:cNvSpPr/>
            <p:nvPr/>
          </p:nvSpPr>
          <p:spPr>
            <a:xfrm>
              <a:off x="2285984" y="1785926"/>
              <a:ext cx="1357322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מלבן 8"/>
            <p:cNvSpPr/>
            <p:nvPr/>
          </p:nvSpPr>
          <p:spPr>
            <a:xfrm>
              <a:off x="5072066" y="1785926"/>
              <a:ext cx="1143008" cy="785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285984" y="4869483"/>
              <a:ext cx="1857388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איך נמצא פונקציה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h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מתאימה?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 rot="1367809">
            <a:off x="1706261" y="1180718"/>
            <a:ext cx="250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solidFill>
                  <a:srgbClr val="FF0000"/>
                </a:solidFill>
              </a:rPr>
              <a:t>מתאימה באיזה מובן?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2786050" y="357166"/>
            <a:ext cx="200026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58" y="1928802"/>
            <a:ext cx="82153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הרעיון של </a:t>
            </a:r>
            <a:r>
              <a:rPr lang="en-US" sz="2400" dirty="0" smtClean="0"/>
              <a:t>Johnson</a:t>
            </a:r>
            <a:r>
              <a:rPr lang="he-IL" sz="2400" dirty="0" smtClean="0"/>
              <a:t>:</a:t>
            </a:r>
          </a:p>
          <a:p>
            <a:pPr algn="r" rtl="1"/>
            <a:endParaRPr lang="he-IL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נרחיב את הגרף, על ידי הוספת קדקוד חדש, </a:t>
            </a:r>
            <a:r>
              <a:rPr lang="en-US" sz="2400" dirty="0" smtClean="0"/>
              <a:t>s</a:t>
            </a:r>
            <a:r>
              <a:rPr lang="he-IL" sz="2400" dirty="0" smtClean="0"/>
              <a:t>, עם צלע ממנו לכל אחד מהקדקודים בגרף, עם משקל 0.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נחשב מסלולים קצרים ביותר מהמקור </a:t>
            </a:r>
            <a:r>
              <a:rPr lang="en-US" sz="2400" dirty="0" smtClean="0"/>
              <a:t>s</a:t>
            </a:r>
            <a:r>
              <a:rPr lang="he-IL" sz="2400" dirty="0" smtClean="0"/>
              <a:t> לכל קדקוד בגרף, על ידי </a:t>
            </a:r>
            <a:r>
              <a:rPr lang="en-US" sz="2400" dirty="0" smtClean="0"/>
              <a:t>Bellman-Ford</a:t>
            </a:r>
            <a:r>
              <a:rPr lang="he-IL" sz="2400" dirty="0" smtClean="0"/>
              <a:t>. (</a:t>
            </a:r>
            <a:r>
              <a:rPr lang="he-IL" sz="2400" dirty="0" err="1" smtClean="0"/>
              <a:t>זיכרו</a:t>
            </a:r>
            <a:r>
              <a:rPr lang="he-IL" sz="2400" dirty="0" smtClean="0"/>
              <a:t>! הגרף הוא דליל... כמה זמן זה </a:t>
            </a:r>
            <a:r>
              <a:rPr lang="he-IL" sz="2400" dirty="0" err="1" smtClean="0"/>
              <a:t>יקח</a:t>
            </a:r>
            <a:r>
              <a:rPr lang="he-IL" sz="2400" dirty="0" smtClean="0"/>
              <a:t>?)</a:t>
            </a:r>
            <a:endParaRPr lang="he-IL" sz="2400" dirty="0" smtClean="0"/>
          </a:p>
          <a:p>
            <a:pPr marL="457200" indent="-457200" algn="r" rtl="1">
              <a:buFont typeface="+mj-lt"/>
              <a:buAutoNum type="arabicPeriod"/>
            </a:pPr>
            <a:endParaRPr lang="he-IL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 smtClean="0"/>
              <a:t>נגדיר                             . </a:t>
            </a:r>
          </a:p>
          <a:p>
            <a:pPr algn="r" rtl="1"/>
            <a:endParaRPr lang="he-IL" sz="2400" dirty="0" smtClean="0"/>
          </a:p>
          <a:p>
            <a:pPr algn="r" rtl="1"/>
            <a:endParaRPr lang="en-US" sz="2400" dirty="0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5429256" y="4930789"/>
          <a:ext cx="19002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7" name="Формула" r:id="rId3" imgW="901440" imgH="203040" progId="Equation.3">
                  <p:embed/>
                </p:oleObj>
              </mc:Choice>
              <mc:Fallback>
                <p:oleObj name="Формула" r:id="rId3" imgW="9014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4930789"/>
                        <a:ext cx="1900237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למה זה עובד?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928802"/>
            <a:ext cx="821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לפי הגדרת מסלול קצר ביותר, מתקיים לכל צלע </a:t>
            </a:r>
            <a:r>
              <a:rPr lang="en-US" sz="2400" dirty="0" smtClean="0"/>
              <a:t>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  <a:r>
              <a:rPr lang="he-IL" sz="2400" dirty="0" smtClean="0"/>
              <a:t>:</a:t>
            </a:r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ולכן מתקיים                                                               </a:t>
            </a:r>
            <a:r>
              <a:rPr lang="he-IL" sz="2400" dirty="0" smtClean="0"/>
              <a:t>.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dirty="0" smtClean="0"/>
              <a:t>ולכן, </a:t>
            </a:r>
            <a:r>
              <a:rPr lang="he-IL" sz="2400" dirty="0" err="1" smtClean="0"/>
              <a:t>המישקול</a:t>
            </a:r>
            <a:r>
              <a:rPr lang="he-IL" sz="2400" dirty="0" smtClean="0"/>
              <a:t> מחדש הזה:</a:t>
            </a:r>
          </a:p>
          <a:p>
            <a:pPr marL="800100" lvl="1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400" dirty="0" smtClean="0"/>
              <a:t>גם ישמור על מסלולים קצרים ביותר</a:t>
            </a:r>
          </a:p>
          <a:p>
            <a:pPr marL="800100" lvl="1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400" dirty="0"/>
              <a:t>ו</a:t>
            </a:r>
            <a:r>
              <a:rPr lang="he-IL" sz="2400" dirty="0" smtClean="0"/>
              <a:t>גם </a:t>
            </a:r>
            <a:r>
              <a:rPr lang="he-IL" sz="2400" dirty="0" err="1" smtClean="0"/>
              <a:t>יתן</a:t>
            </a:r>
            <a:r>
              <a:rPr lang="he-IL" sz="2400" dirty="0" smtClean="0"/>
              <a:t> משקל חיובי לכל הצלעות</a:t>
            </a:r>
          </a:p>
          <a:p>
            <a:pPr algn="r" rtl="1"/>
            <a:endParaRPr lang="he-IL" sz="2400" dirty="0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5643570" y="2357430"/>
          <a:ext cx="28368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2" name="Формула" r:id="rId3" imgW="1346040" imgH="203040" progId="Equation.3">
                  <p:embed/>
                </p:oleObj>
              </mc:Choice>
              <mc:Fallback>
                <p:oleObj name="Формула" r:id="rId3" imgW="13460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2357430"/>
                        <a:ext cx="283686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2389188" y="2714625"/>
          <a:ext cx="46307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3" name="Формула" r:id="rId5" imgW="2197080" imgH="203040" progId="Equation.3">
                  <p:embed/>
                </p:oleObj>
              </mc:Choice>
              <mc:Fallback>
                <p:oleObj name="Формула" r:id="rId5" imgW="2197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714625"/>
                        <a:ext cx="4630737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לסיכום: האלגוריתם: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928802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בהינתן גרף דליל, עם משקלות כלשהם:</a:t>
            </a:r>
          </a:p>
          <a:p>
            <a:pPr algn="r" rtl="1"/>
            <a:endParaRPr lang="he-IL" sz="2400" dirty="0"/>
          </a:p>
          <a:p>
            <a:pPr marL="342900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400" dirty="0" smtClean="0"/>
              <a:t>נוסיף קדקוד </a:t>
            </a:r>
            <a:r>
              <a:rPr lang="en-US" sz="2400" dirty="0" smtClean="0"/>
              <a:t>s</a:t>
            </a:r>
            <a:r>
              <a:rPr lang="he-IL" sz="2400" dirty="0" smtClean="0"/>
              <a:t> עם צלע לכל קדקוד בגרף המקורי, במשקל 0.</a:t>
            </a:r>
          </a:p>
          <a:p>
            <a:pPr marL="342900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400" dirty="0" smtClean="0"/>
              <a:t>נריץ </a:t>
            </a:r>
            <a:r>
              <a:rPr lang="en-US" sz="2400" dirty="0" smtClean="0"/>
              <a:t>Bellman-Ford</a:t>
            </a:r>
            <a:r>
              <a:rPr lang="he-IL" sz="2400" dirty="0" smtClean="0"/>
              <a:t> עם קדקוד מקור </a:t>
            </a:r>
            <a:r>
              <a:rPr lang="en-US" sz="2400" dirty="0" smtClean="0"/>
              <a:t>s</a:t>
            </a:r>
            <a:r>
              <a:rPr lang="he-IL" sz="2400" dirty="0"/>
              <a:t> </a:t>
            </a:r>
            <a:r>
              <a:rPr lang="he-IL" sz="2400" dirty="0" smtClean="0"/>
              <a:t>על הגרף החדש, ונגדיר לכל קדקוד </a:t>
            </a:r>
            <a:r>
              <a:rPr lang="en-US" sz="2400" dirty="0" smtClean="0"/>
              <a:t>v</a:t>
            </a:r>
            <a:r>
              <a:rPr lang="he-IL" sz="2400" dirty="0" smtClean="0"/>
              <a:t>:</a:t>
            </a:r>
          </a:p>
          <a:p>
            <a:pPr marL="342900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he-IL" sz="2400" dirty="0" smtClean="0"/>
          </a:p>
          <a:p>
            <a:pPr marL="342900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400" dirty="0" err="1" smtClean="0"/>
              <a:t>נמשקל</a:t>
            </a:r>
            <a:r>
              <a:rPr lang="he-IL" sz="2400" dirty="0" smtClean="0"/>
              <a:t> מחדש את הגרף המקורי (בלי </a:t>
            </a:r>
            <a:r>
              <a:rPr lang="en-US" sz="2400" dirty="0" smtClean="0"/>
              <a:t>s(</a:t>
            </a:r>
            <a:r>
              <a:rPr lang="he-IL" sz="2400" dirty="0" smtClean="0"/>
              <a:t> לפי:</a:t>
            </a:r>
          </a:p>
          <a:p>
            <a:pPr marL="342900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342900" indent="-3429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400" dirty="0" smtClean="0"/>
              <a:t>נריץ </a:t>
            </a:r>
            <a:r>
              <a:rPr lang="en-US" sz="2400" dirty="0" smtClean="0"/>
              <a:t>Dijkstra</a:t>
            </a:r>
            <a:r>
              <a:rPr lang="he-IL" sz="2400" dirty="0" smtClean="0"/>
              <a:t> מכל קדקוד על הגרף המקורי עם המשקלות החדשים.</a:t>
            </a:r>
          </a:p>
          <a:p>
            <a:pPr algn="r" rtl="1"/>
            <a:endParaRPr lang="he-IL" sz="2400" dirty="0"/>
          </a:p>
          <a:p>
            <a:pPr algn="r" rtl="1"/>
            <a:r>
              <a:rPr lang="he-IL" sz="2400" dirty="0" smtClean="0"/>
              <a:t>זמן ריצה? </a:t>
            </a:r>
          </a:p>
          <a:p>
            <a:pPr algn="r" rtl="1"/>
            <a:endParaRPr lang="he-IL" sz="2400" dirty="0" smtClean="0"/>
          </a:p>
        </p:txBody>
      </p:sp>
      <p:graphicFrame>
        <p:nvGraphicFramePr>
          <p:cNvPr id="2" name="אובייקט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005886"/>
              </p:ext>
            </p:extLst>
          </p:nvPr>
        </p:nvGraphicFramePr>
        <p:xfrm>
          <a:off x="1159594" y="3434010"/>
          <a:ext cx="19002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2" name="Формула" r:id="rId3" imgW="901309" imgH="203112" progId="Equation.3">
                  <p:embed/>
                </p:oleObj>
              </mc:Choice>
              <mc:Fallback>
                <p:oleObj name="Формула" r:id="rId3" imgW="90130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594" y="3434010"/>
                        <a:ext cx="19002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אובייקט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346551"/>
              </p:ext>
            </p:extLst>
          </p:nvPr>
        </p:nvGraphicFramePr>
        <p:xfrm>
          <a:off x="1165399" y="4442122"/>
          <a:ext cx="46307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3" name="Формула" r:id="rId5" imgW="2197100" imgH="203200" progId="Equation.3">
                  <p:embed/>
                </p:oleObj>
              </mc:Choice>
              <mc:Fallback>
                <p:oleObj name="Формула" r:id="rId5" imgW="2197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399" y="4442122"/>
                        <a:ext cx="46307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4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93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3" y="1785926"/>
            <a:ext cx="6010368" cy="28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הפסאודוקוד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Johnson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27" y="1428736"/>
            <a:ext cx="8874529" cy="383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סיכום- </a:t>
            </a:r>
            <a:r>
              <a:rPr lang="he-IL" sz="3200" dirty="0" smtClean="0">
                <a:latin typeface="+mj-lt"/>
                <a:ea typeface="+mj-ea"/>
                <a:cs typeface="+mj-cs"/>
              </a:rPr>
              <a:t>אלגוריתמים למסלולים קצרים ביותר לכל הזוגות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664" y="1930777"/>
            <a:ext cx="1728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buClr>
                <a:srgbClr val="4F81BD"/>
              </a:buClr>
            </a:pPr>
            <a:r>
              <a:rPr lang="en-US" sz="2800" b="1" dirty="0" smtClean="0"/>
              <a:t>V</a:t>
            </a:r>
            <a:r>
              <a:rPr lang="en-US" sz="2800" b="1" baseline="30000" dirty="0" smtClean="0"/>
              <a:t>4</a:t>
            </a:r>
          </a:p>
          <a:p>
            <a:pPr rtl="1">
              <a:buClr>
                <a:srgbClr val="4F81BD"/>
              </a:buClr>
            </a:pPr>
            <a:r>
              <a:rPr lang="en-US" sz="2800" b="1" dirty="0" smtClean="0"/>
              <a:t>V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logV</a:t>
            </a:r>
          </a:p>
          <a:p>
            <a:pPr rtl="1">
              <a:buClr>
                <a:srgbClr val="4F81BD"/>
              </a:buClr>
            </a:pPr>
            <a:r>
              <a:rPr lang="en-US" sz="2800" b="1" dirty="0" smtClean="0"/>
              <a:t>V</a:t>
            </a:r>
            <a:r>
              <a:rPr lang="en-US" sz="2800" b="1" baseline="30000" dirty="0" smtClean="0"/>
              <a:t>3</a:t>
            </a:r>
            <a:endParaRPr lang="he-IL" sz="2800" b="1" baseline="30000" dirty="0" smtClean="0"/>
          </a:p>
          <a:p>
            <a:pPr rtl="1">
              <a:buClr>
                <a:srgbClr val="4F81BD"/>
              </a:buClr>
            </a:pPr>
            <a:r>
              <a:rPr lang="en-US" sz="2800" b="1" dirty="0" smtClean="0"/>
              <a:t>V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logV</a:t>
            </a:r>
            <a:endParaRPr lang="he-IL" sz="2800" b="1" dirty="0" smtClean="0"/>
          </a:p>
          <a:p>
            <a:pPr marL="457200" indent="-457200" rtl="1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1925216"/>
            <a:ext cx="5985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800" dirty="0" smtClean="0"/>
              <a:t>אלגוריתם תכנון דינמי איטי-</a:t>
            </a:r>
          </a:p>
          <a:p>
            <a:pPr marL="457200" indent="-4572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800" dirty="0" smtClean="0"/>
              <a:t>אלגוריתם תכנון דינמי מהיר-	</a:t>
            </a:r>
          </a:p>
          <a:p>
            <a:pPr marL="457200" indent="-4572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800" dirty="0" smtClean="0"/>
              <a:t>אלגוריתם </a:t>
            </a:r>
            <a:r>
              <a:rPr lang="en-US" sz="2800" dirty="0" smtClean="0"/>
              <a:t>Floyd-</a:t>
            </a:r>
            <a:r>
              <a:rPr lang="en-US" sz="2800" dirty="0" err="1" smtClean="0"/>
              <a:t>Warshall</a:t>
            </a:r>
            <a:r>
              <a:rPr lang="he-IL" sz="2800" dirty="0" smtClean="0"/>
              <a:t>-	</a:t>
            </a:r>
            <a:endParaRPr lang="he-IL" sz="2800" dirty="0"/>
          </a:p>
          <a:p>
            <a:pPr marL="457200" indent="-457200" algn="r" rtl="1">
              <a:buClr>
                <a:srgbClr val="4F81BD"/>
              </a:buClr>
              <a:buFont typeface="Arial" panose="020B0604020202020204" pitchFamily="34" charset="0"/>
              <a:buChar char="•"/>
            </a:pPr>
            <a:r>
              <a:rPr lang="he-IL" sz="2800" dirty="0" smtClean="0"/>
              <a:t>אלגוריתם </a:t>
            </a:r>
            <a:r>
              <a:rPr lang="en-US" sz="2800" dirty="0" smtClean="0"/>
              <a:t>Johnson</a:t>
            </a:r>
            <a:r>
              <a:rPr lang="he-IL" sz="2800" dirty="0"/>
              <a:t> </a:t>
            </a:r>
            <a:r>
              <a:rPr lang="he-IL" sz="2800" dirty="0" smtClean="0"/>
              <a:t>לגרפים דלילים-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42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הרצת </a:t>
            </a:r>
            <a:r>
              <a:rPr lang="en-US" sz="2400" dirty="0" smtClean="0">
                <a:cs typeface="+mj-cs"/>
              </a:rPr>
              <a:t>Bellman-Ford</a:t>
            </a:r>
            <a:r>
              <a:rPr lang="he-IL" sz="2400" dirty="0" smtClean="0">
                <a:cs typeface="+mj-cs"/>
              </a:rPr>
              <a:t> פעם אחת מכל קדקוד.</a:t>
            </a:r>
            <a:endParaRPr lang="en-US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	</a:t>
            </a:r>
            <a:r>
              <a:rPr lang="he-IL" sz="2400" dirty="0" smtClean="0">
                <a:cs typeface="+mj-cs"/>
              </a:rPr>
              <a:t>זמן: </a:t>
            </a:r>
            <a:r>
              <a:rPr lang="en-US" sz="2400" dirty="0" smtClean="0">
                <a:cs typeface="+mj-cs"/>
              </a:rPr>
              <a:t>O(V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cs typeface="+mj-cs"/>
              </a:rPr>
              <a:t>E)</a:t>
            </a:r>
            <a:r>
              <a:rPr lang="he-IL" sz="2400" dirty="0" smtClean="0">
                <a:cs typeface="+mj-cs"/>
              </a:rPr>
              <a:t>, וכאשר הגרף צפוף </a:t>
            </a:r>
            <a:r>
              <a:rPr lang="en-US" sz="2400" dirty="0" smtClean="0">
                <a:cs typeface="+mj-cs"/>
              </a:rPr>
              <a:t>O(V</a:t>
            </a:r>
            <a:r>
              <a:rPr lang="en-US" sz="2400" baseline="30000" dirty="0" smtClean="0">
                <a:cs typeface="+mj-cs"/>
              </a:rPr>
              <a:t>4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.</a:t>
            </a:r>
            <a:endParaRPr lang="en-US" sz="2400" dirty="0" smtClean="0">
              <a:cs typeface="+mj-cs"/>
            </a:endParaRP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הרצת </a:t>
            </a:r>
            <a:r>
              <a:rPr lang="en-US" sz="2400" dirty="0" err="1" smtClean="0">
                <a:cs typeface="+mj-cs"/>
              </a:rPr>
              <a:t>Dijkstra</a:t>
            </a:r>
            <a:r>
              <a:rPr lang="he-IL" sz="2400" dirty="0" smtClean="0">
                <a:cs typeface="+mj-cs"/>
              </a:rPr>
              <a:t> פעם אחת מכל קדקוד, אם אין משקלות שליליים.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	זמן: כאשר הגרף צפוף </a:t>
            </a:r>
            <a:r>
              <a:rPr lang="en-US" sz="2400" dirty="0" smtClean="0"/>
              <a:t>O(V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  <a:r>
              <a:rPr lang="he-IL" sz="2400" dirty="0" smtClean="0"/>
              <a:t>, וכאשר הגרף דליל </a:t>
            </a:r>
            <a:r>
              <a:rPr lang="en-US" sz="2400" dirty="0" smtClean="0"/>
              <a:t>O(V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logV)</a:t>
            </a:r>
            <a:r>
              <a:rPr lang="he-IL" sz="2400" dirty="0" smtClean="0"/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נראה אלגוריתם עם זמן טוב יותר...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פתרונות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סימונים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428736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נניח שהגרף </a:t>
            </a:r>
            <a:r>
              <a:rPr lang="en-US" sz="2400" i="1" dirty="0" smtClean="0">
                <a:cs typeface="+mj-cs"/>
              </a:rPr>
              <a:t>G</a:t>
            </a:r>
            <a:r>
              <a:rPr lang="he-IL" sz="2400" dirty="0" smtClean="0">
                <a:cs typeface="+mj-cs"/>
              </a:rPr>
              <a:t>, עם </a:t>
            </a:r>
            <a:r>
              <a:rPr lang="en-US" sz="2400" i="1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קדקודים, מיוצג על ידי מטריצת שכנויות של משקלות מסדר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dirty="0" err="1" smtClean="0">
                <a:latin typeface="Calibri" pitchFamily="34" charset="0"/>
                <a:ea typeface="Cambria Math" pitchFamily="18" charset="0"/>
                <a:cs typeface="Calibri" pitchFamily="34" charset="0"/>
              </a:rPr>
              <a:t>x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Cambria Math" pitchFamily="18" charset="0"/>
                <a:ea typeface="Cambria Math" pitchFamily="18" charset="0"/>
              </a:rPr>
              <a:t>הקדקודים ממוספרים מ1- עד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n</a:t>
            </a:r>
            <a:endParaRPr lang="he-IL" sz="2400" i="1" dirty="0" smtClean="0">
              <a:latin typeface="Cambria Math" pitchFamily="18" charset="0"/>
              <a:ea typeface="Cambria Math" pitchFamily="18" charset="0"/>
            </a:endParaRPr>
          </a:p>
          <a:p>
            <a:pPr algn="r" rtl="1">
              <a:lnSpc>
                <a:spcPct val="150000"/>
              </a:lnSpc>
            </a:pPr>
            <a:endParaRPr lang="he-IL" sz="2400" i="1" dirty="0" smtClean="0">
              <a:latin typeface="Cambria Math" pitchFamily="18" charset="0"/>
              <a:ea typeface="Cambria Math" pitchFamily="18" charset="0"/>
            </a:endParaRPr>
          </a:p>
          <a:p>
            <a:pPr algn="r" rtl="1">
              <a:lnSpc>
                <a:spcPct val="150000"/>
              </a:lnSpc>
            </a:pPr>
            <a:endParaRPr lang="he-IL" sz="2400" i="1" dirty="0" smtClean="0">
              <a:latin typeface="Cambria Math" pitchFamily="18" charset="0"/>
              <a:ea typeface="Cambria Math" pitchFamily="18" charset="0"/>
            </a:endParaRPr>
          </a:p>
          <a:p>
            <a:pPr algn="r" rtl="1">
              <a:lnSpc>
                <a:spcPct val="150000"/>
              </a:lnSpc>
            </a:pPr>
            <a:endParaRPr lang="he-IL" sz="2400" i="1" dirty="0" smtClean="0">
              <a:latin typeface="Cambria Math" pitchFamily="18" charset="0"/>
              <a:ea typeface="Cambria Math" pitchFamily="18" charset="0"/>
            </a:endParaRP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הפלט מיוצג על ידי מטריצה </a:t>
            </a:r>
            <a:r>
              <a:rPr lang="he-IL" sz="2400" dirty="0" smtClean="0"/>
              <a:t>מסדר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dirty="0" err="1" smtClean="0">
                <a:latin typeface="Calibri" pitchFamily="34" charset="0"/>
                <a:ea typeface="Cambria Math" pitchFamily="18" charset="0"/>
                <a:cs typeface="Calibri" pitchFamily="34" charset="0"/>
              </a:rPr>
              <a:t>x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he-IL" sz="2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he-IL" sz="2400" dirty="0" smtClean="0">
                <a:cs typeface="+mj-cs"/>
              </a:rPr>
              <a:t>               ,                     .</a:t>
            </a:r>
          </a:p>
          <a:p>
            <a:pPr algn="r" rtl="1">
              <a:lnSpc>
                <a:spcPct val="150000"/>
              </a:lnSpc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הערה: נאפשר משקלות שליליים, אך לא מעגלים שליליים.</a:t>
            </a:r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4929190" y="2071678"/>
          <a:ext cx="1214442" cy="51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6" name="Формула" r:id="rId3" imgW="571320" imgH="241200" progId="Equation.3">
                  <p:embed/>
                </p:oleObj>
              </mc:Choice>
              <mc:Fallback>
                <p:oleObj name="Формула" r:id="rId3" imgW="5713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2071678"/>
                        <a:ext cx="1214442" cy="512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4143372" y="3143248"/>
          <a:ext cx="4102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7" name="Формула" r:id="rId5" imgW="1930320" imgH="711000" progId="Equation.3">
                  <p:embed/>
                </p:oleObj>
              </mc:Choice>
              <mc:Fallback>
                <p:oleObj name="Формула" r:id="rId5" imgW="193032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3143248"/>
                        <a:ext cx="41021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2982909" y="4845064"/>
          <a:ext cx="11604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8" name="Формула" r:id="rId7" imgW="545760" imgH="241200" progId="Equation.3">
                  <p:embed/>
                </p:oleObj>
              </mc:Choice>
              <mc:Fallback>
                <p:oleObj name="Формула" r:id="rId7" imgW="5457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09" y="4845064"/>
                        <a:ext cx="1160463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1285852" y="4821491"/>
          <a:ext cx="15922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9" name="Формула" r:id="rId9" imgW="749160" imgH="241200" progId="Equation.3">
                  <p:embed/>
                </p:oleObj>
              </mc:Choice>
              <mc:Fallback>
                <p:oleObj name="Формула" r:id="rId9" imgW="7491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821491"/>
                        <a:ext cx="1592263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500034" y="1428736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נסמן אורך מסלול קצר ביותר בין שני קודקודים </a:t>
            </a:r>
            <a:r>
              <a:rPr lang="en-US" sz="2400" i="1" dirty="0" err="1" smtClean="0">
                <a:cs typeface="+mj-cs"/>
              </a:rPr>
              <a:t>i</a:t>
            </a:r>
            <a:r>
              <a:rPr lang="en-US" sz="2400" dirty="0" err="1" smtClean="0">
                <a:cs typeface="+mj-cs"/>
              </a:rPr>
              <a:t>,</a:t>
            </a:r>
            <a:r>
              <a:rPr lang="en-US" sz="2400" i="1" dirty="0" err="1" smtClean="0">
                <a:cs typeface="+mj-cs"/>
              </a:rPr>
              <a:t>j</a:t>
            </a:r>
            <a:r>
              <a:rPr lang="he-IL" sz="2400" dirty="0" smtClean="0">
                <a:cs typeface="+mj-cs"/>
              </a:rPr>
              <a:t>, המורכב מ-</a:t>
            </a:r>
            <a:r>
              <a:rPr lang="en-US" sz="2400" i="1" dirty="0" smtClean="0">
                <a:cs typeface="+mj-cs"/>
              </a:rPr>
              <a:t>m</a:t>
            </a:r>
            <a:r>
              <a:rPr lang="he-IL" sz="2400" dirty="0" smtClean="0">
                <a:cs typeface="+mj-cs"/>
              </a:rPr>
              <a:t> צלעות לכל היותר, ב-         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מתקיים: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cs typeface="+mj-cs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cs typeface="+mj-cs"/>
              </a:rPr>
              <a:t>חישוב </a:t>
            </a:r>
            <a:r>
              <a:rPr lang="en-US" sz="2400" i="1" dirty="0" smtClean="0">
                <a:cs typeface="+mj-cs"/>
              </a:rPr>
              <a:t>D</a:t>
            </a:r>
            <a:r>
              <a:rPr lang="en-US" sz="2400" i="1" baseline="30000" dirty="0" smtClean="0">
                <a:cs typeface="+mj-cs"/>
              </a:rPr>
              <a:t>(n-1)</a:t>
            </a:r>
            <a:r>
              <a:rPr lang="he-IL" sz="2400" i="1" dirty="0" smtClean="0">
                <a:cs typeface="+mj-cs"/>
              </a:rPr>
              <a:t> </a:t>
            </a:r>
            <a:r>
              <a:rPr lang="he-IL" sz="2400" dirty="0" err="1" smtClean="0">
                <a:cs typeface="+mj-cs"/>
              </a:rPr>
              <a:t>יקח</a:t>
            </a:r>
            <a:r>
              <a:rPr lang="he-IL" sz="2400" dirty="0" smtClean="0">
                <a:cs typeface="+mj-cs"/>
              </a:rPr>
              <a:t> זמן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i="1" dirty="0" smtClean="0">
                <a:cs typeface="+mj-cs"/>
              </a:rPr>
              <a:t>V</a:t>
            </a:r>
            <a:r>
              <a:rPr lang="en-US" sz="2400" baseline="30000" dirty="0" smtClean="0">
                <a:cs typeface="+mj-cs"/>
              </a:rPr>
              <a:t>4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 תכנות דינמי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59745" name="Picture 1"/>
          <p:cNvPicPr>
            <a:picLocks noChangeAspect="1" noChangeArrowheads="1"/>
          </p:cNvPicPr>
          <p:nvPr/>
        </p:nvPicPr>
        <p:blipFill>
          <a:blip r:embed="rId3"/>
          <a:srcRect l="40329" t="48889" r="3730" b="13333"/>
          <a:stretch>
            <a:fillRect/>
          </a:stretch>
        </p:blipFill>
        <p:spPr bwMode="auto">
          <a:xfrm>
            <a:off x="357158" y="5072074"/>
            <a:ext cx="307183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6072198" y="2103432"/>
          <a:ext cx="647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4" name="Формула" r:id="rId4" imgW="304560" imgH="253800" progId="Equation.3">
                  <p:embed/>
                </p:oleObj>
              </mc:Choice>
              <mc:Fallback>
                <p:oleObj name="Формула" r:id="rId4" imgW="3045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2103432"/>
                        <a:ext cx="6477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/>
        </p:nvGraphicFramePr>
        <p:xfrm>
          <a:off x="1142976" y="2714620"/>
          <a:ext cx="6101869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5" name="Формула" r:id="rId6" imgW="3288960" imgH="1193760" progId="Equation.3">
                  <p:embed/>
                </p:oleObj>
              </mc:Choice>
              <mc:Fallback>
                <p:oleObj name="Формула" r:id="rId6" imgW="3288960" imgH="119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714620"/>
                        <a:ext cx="6101869" cy="2214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אלגוריתם איטי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6219855" cy="286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3" y="4214818"/>
            <a:ext cx="623781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714612" y="220790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dirty="0" smtClean="0"/>
              <a:t>1</a:t>
            </a:r>
            <a:endParaRPr lang="en-US" sz="2000" dirty="0"/>
          </a:p>
        </p:txBody>
      </p:sp>
      <p:cxnSp>
        <p:nvCxnSpPr>
          <p:cNvPr id="15" name="מחבר חץ ישר 14"/>
          <p:cNvCxnSpPr/>
          <p:nvPr/>
        </p:nvCxnSpPr>
        <p:spPr>
          <a:xfrm rot="10800000">
            <a:off x="1000100" y="4857760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הרצה לדוגמא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קבוצה 6"/>
          <p:cNvGrpSpPr/>
          <p:nvPr/>
        </p:nvGrpSpPr>
        <p:grpSpPr>
          <a:xfrm>
            <a:off x="2285984" y="1785926"/>
            <a:ext cx="4643469" cy="3242646"/>
            <a:chOff x="2285984" y="1785926"/>
            <a:chExt cx="4643469" cy="3242646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5984" y="1785926"/>
              <a:ext cx="4643469" cy="3242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מלבן 8"/>
            <p:cNvSpPr/>
            <p:nvPr/>
          </p:nvSpPr>
          <p:spPr>
            <a:xfrm>
              <a:off x="2285984" y="1785926"/>
              <a:ext cx="1357322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מלבן 9"/>
            <p:cNvSpPr/>
            <p:nvPr/>
          </p:nvSpPr>
          <p:spPr>
            <a:xfrm>
              <a:off x="5072066" y="1785926"/>
              <a:ext cx="1143008" cy="785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285984" y="4869483"/>
              <a:ext cx="1857388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</a:t>
            </a:r>
            <a:r>
              <a:rPr lang="he-IL" dirty="0" err="1" smtClean="0">
                <a:solidFill>
                  <a:schemeClr val="tx1"/>
                </a:solidFill>
                <a:cs typeface="+mj-cs"/>
              </a:rPr>
              <a:t>דוקוב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מכללה אקדמית אשקלון- תשע"ז-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הרצה לדוגמא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261" y="1714488"/>
            <a:ext cx="786426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10232</TotalTime>
  <Words>1341</Words>
  <Application>Microsoft Office PowerPoint</Application>
  <PresentationFormat>‫הצגה על המסך (4:3)</PresentationFormat>
  <Paragraphs>258</Paragraphs>
  <Slides>35</Slides>
  <Notes>8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35</vt:i4>
      </vt:variant>
    </vt:vector>
  </HeadingPairs>
  <TitlesOfParts>
    <vt:vector size="37" baseType="lpstr">
      <vt:lpstr>ערכת נושא Office</vt:lpstr>
      <vt:lpstr>Формула</vt:lpstr>
      <vt:lpstr>מסלולים קצרים ביותר לכל הזוגות All Pairs Shortest Paths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Elisheva Bonchek-Dokow</cp:lastModifiedBy>
  <cp:revision>989</cp:revision>
  <dcterms:created xsi:type="dcterms:W3CDTF">2014-10-06T00:43:48Z</dcterms:created>
  <dcterms:modified xsi:type="dcterms:W3CDTF">2017-01-22T09:46:32Z</dcterms:modified>
</cp:coreProperties>
</file>