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346" r:id="rId4"/>
    <p:sldId id="345" r:id="rId5"/>
    <p:sldId id="260" r:id="rId6"/>
    <p:sldId id="347" r:id="rId7"/>
    <p:sldId id="349" r:id="rId8"/>
    <p:sldId id="348" r:id="rId9"/>
    <p:sldId id="351" r:id="rId10"/>
    <p:sldId id="350" r:id="rId11"/>
    <p:sldId id="354" r:id="rId12"/>
    <p:sldId id="352" r:id="rId13"/>
    <p:sldId id="353" r:id="rId14"/>
    <p:sldId id="355" r:id="rId15"/>
    <p:sldId id="356" r:id="rId16"/>
    <p:sldId id="358" r:id="rId17"/>
    <p:sldId id="374" r:id="rId18"/>
    <p:sldId id="357" r:id="rId19"/>
    <p:sldId id="359" r:id="rId20"/>
    <p:sldId id="360" r:id="rId21"/>
    <p:sldId id="361" r:id="rId22"/>
    <p:sldId id="362" r:id="rId23"/>
    <p:sldId id="375" r:id="rId24"/>
    <p:sldId id="363" r:id="rId25"/>
    <p:sldId id="376" r:id="rId26"/>
    <p:sldId id="378" r:id="rId27"/>
    <p:sldId id="380" r:id="rId28"/>
    <p:sldId id="381" r:id="rId29"/>
    <p:sldId id="364" r:id="rId30"/>
    <p:sldId id="365" r:id="rId31"/>
    <p:sldId id="366" r:id="rId32"/>
    <p:sldId id="373" r:id="rId33"/>
    <p:sldId id="367" r:id="rId34"/>
    <p:sldId id="368" r:id="rId35"/>
    <p:sldId id="369" r:id="rId36"/>
    <p:sldId id="370" r:id="rId37"/>
    <p:sldId id="371" r:id="rId38"/>
    <p:sldId id="372" r:id="rId3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FFF00"/>
    <a:srgbClr val="000000"/>
    <a:srgbClr val="008000"/>
    <a:srgbClr val="769BC8"/>
    <a:srgbClr val="19F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>
      <p:cViewPr varScale="1">
        <p:scale>
          <a:sx n="81" d="100"/>
          <a:sy n="81" d="100"/>
        </p:scale>
        <p:origin x="151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/>
          <a:lstStyle>
            <a:lvl1pPr algn="r">
              <a:defRPr sz="1300"/>
            </a:lvl1pPr>
          </a:lstStyle>
          <a:p>
            <a:fld id="{2E909FA2-7F68-4734-976E-E3AFF785B780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 anchor="b"/>
          <a:lstStyle>
            <a:lvl1pPr algn="r">
              <a:defRPr sz="1300"/>
            </a:lvl1pPr>
          </a:lstStyle>
          <a:p>
            <a:fld id="{02EDC2A9-1613-49C1-B7B1-AC550B8AA4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50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/>
          <a:lstStyle>
            <a:lvl1pPr algn="r">
              <a:defRPr sz="1300"/>
            </a:lvl1pPr>
          </a:lstStyle>
          <a:p>
            <a:fld id="{26B2B79C-37B9-4CD1-ACE9-F4322064A9CD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99" tIns="49500" rIns="98999" bIns="4950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8999" tIns="49500" rIns="98999" bIns="4950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 anchor="b"/>
          <a:lstStyle>
            <a:lvl1pPr algn="r">
              <a:defRPr sz="1300"/>
            </a:lvl1pPr>
          </a:lstStyle>
          <a:p>
            <a:fld id="{DE7C67CB-0FF0-4447-9381-4F7F532049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0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6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B7C1-8CED-4B5E-A1FC-E2F35216DF9B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9A07-80DC-4BA8-A6E5-7856115FCEE4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0F59-F4D3-4401-A31E-BB7A2A9801C2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1F3B-1679-436C-9B36-FBD29B1B2998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728A-50A2-4387-9DF3-4FF5C4A309A8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8B98-6F90-47C3-A1D6-C20B7189028F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3548-9D83-4FD4-B3FE-0688B4608B38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DB7D-CCE2-4ECF-A0C7-59F9ACCED7B3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A881-6A19-46BA-B372-90A21D78A316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60E2-F511-431B-8EE4-3522CBD3F0BA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CADF-6273-4768-85D9-BFCBEC61064F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9B297-A88A-4E3C-AAF9-DF8EBDF811FE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dirty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dirty="0"/>
              <a:t>תכנות דינמי</a:t>
            </a:r>
            <a:br>
              <a:rPr lang="he-IL" dirty="0"/>
            </a:br>
            <a:r>
              <a:rPr lang="en-US" dirty="0"/>
              <a:t>Dynamic Programming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cs typeface="+mj-cs"/>
              </a:rPr>
              <a:pPr/>
              <a:t>1</a:t>
            </a:fld>
            <a:endParaRPr lang="en-US">
              <a:cs typeface="+mj-cs"/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משולש פסקל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561053"/>
              </p:ext>
            </p:extLst>
          </p:nvPr>
        </p:nvGraphicFramePr>
        <p:xfrm>
          <a:off x="150813" y="4960938"/>
          <a:ext cx="4462462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4" name="Формула" r:id="rId2" imgW="2108160" imgH="761760" progId="Equation.3">
                  <p:embed/>
                </p:oleObj>
              </mc:Choice>
              <mc:Fallback>
                <p:oleObj name="Формула" r:id="rId2" imgW="2108160" imgH="7617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3" y="4960938"/>
                        <a:ext cx="4462462" cy="161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3188" name="Picture 4" descr="triang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07005" y="1422409"/>
            <a:ext cx="4236685" cy="371477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 rot="18682520">
            <a:off x="4648662" y="-8844"/>
            <a:ext cx="20002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k=0</a:t>
            </a:r>
          </a:p>
          <a:p>
            <a:endParaRPr lang="en-US" sz="1200" dirty="0"/>
          </a:p>
          <a:p>
            <a:r>
              <a:rPr lang="en-US" sz="1400" dirty="0"/>
              <a:t>k=1</a:t>
            </a:r>
          </a:p>
          <a:p>
            <a:endParaRPr lang="en-US" sz="1200" dirty="0"/>
          </a:p>
          <a:p>
            <a:r>
              <a:rPr lang="en-US" sz="1400" dirty="0"/>
              <a:t>k=2</a:t>
            </a:r>
          </a:p>
        </p:txBody>
      </p:sp>
      <p:cxnSp>
        <p:nvCxnSpPr>
          <p:cNvPr id="12" name="מחבר חץ ישר 11"/>
          <p:cNvCxnSpPr/>
          <p:nvPr/>
        </p:nvCxnSpPr>
        <p:spPr>
          <a:xfrm rot="5400000">
            <a:off x="4430936" y="1163448"/>
            <a:ext cx="410772" cy="2143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/>
          <p:cNvCxnSpPr/>
          <p:nvPr/>
        </p:nvCxnSpPr>
        <p:spPr>
          <a:xfrm rot="5400000">
            <a:off x="4716688" y="1449200"/>
            <a:ext cx="410772" cy="2143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/>
          <p:cNvCxnSpPr/>
          <p:nvPr/>
        </p:nvCxnSpPr>
        <p:spPr>
          <a:xfrm rot="5400000">
            <a:off x="4931004" y="1752807"/>
            <a:ext cx="410772" cy="2143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43216" y="1432150"/>
            <a:ext cx="852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  n=0</a:t>
            </a:r>
          </a:p>
          <a:p>
            <a:endParaRPr lang="en-US" sz="900" dirty="0"/>
          </a:p>
          <a:p>
            <a:r>
              <a:rPr lang="en-US" sz="1400" dirty="0"/>
              <a:t>    n=1</a:t>
            </a:r>
          </a:p>
          <a:p>
            <a:endParaRPr lang="en-US" sz="800" dirty="0"/>
          </a:p>
          <a:p>
            <a:r>
              <a:rPr lang="en-US" sz="1400" dirty="0"/>
              <a:t>n=2</a:t>
            </a:r>
          </a:p>
        </p:txBody>
      </p:sp>
      <p:cxnSp>
        <p:nvCxnSpPr>
          <p:cNvPr id="20" name="מחבר חץ ישר 19"/>
          <p:cNvCxnSpPr/>
          <p:nvPr/>
        </p:nvCxnSpPr>
        <p:spPr>
          <a:xfrm>
            <a:off x="3671910" y="1636723"/>
            <a:ext cx="428628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חץ ישר 27"/>
          <p:cNvCxnSpPr/>
          <p:nvPr/>
        </p:nvCxnSpPr>
        <p:spPr>
          <a:xfrm>
            <a:off x="3457596" y="1935001"/>
            <a:ext cx="428628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חץ ישר 28"/>
          <p:cNvCxnSpPr/>
          <p:nvPr/>
        </p:nvCxnSpPr>
        <p:spPr>
          <a:xfrm>
            <a:off x="3243282" y="2279665"/>
            <a:ext cx="428628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928662" y="2500306"/>
          <a:ext cx="56515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5" name="Формула" r:id="rId5" imgW="266584" imgH="457002" progId="Equation.3">
                  <p:embed/>
                </p:oleObj>
              </mc:Choice>
              <mc:Fallback>
                <p:oleObj name="Формула" r:id="rId5" imgW="266584" imgH="457002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2500306"/>
                        <a:ext cx="565150" cy="969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10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cxnSp>
        <p:nvCxnSpPr>
          <p:cNvPr id="32" name="מחבר חץ ישר 31"/>
          <p:cNvCxnSpPr/>
          <p:nvPr/>
        </p:nvCxnSpPr>
        <p:spPr>
          <a:xfrm>
            <a:off x="1500166" y="2928934"/>
            <a:ext cx="2643206" cy="10001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7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11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מקדמים בינומיים- תתי בעיות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אליפסה 8"/>
          <p:cNvSpPr/>
          <p:nvPr/>
        </p:nvSpPr>
        <p:spPr>
          <a:xfrm>
            <a:off x="4036215" y="1285860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(7,3)</a:t>
            </a:r>
          </a:p>
        </p:txBody>
      </p:sp>
      <p:sp>
        <p:nvSpPr>
          <p:cNvPr id="13" name="אליפסה 12"/>
          <p:cNvSpPr/>
          <p:nvPr/>
        </p:nvSpPr>
        <p:spPr>
          <a:xfrm>
            <a:off x="1433482" y="2571744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(6,3)</a:t>
            </a:r>
          </a:p>
        </p:txBody>
      </p:sp>
      <p:sp>
        <p:nvSpPr>
          <p:cNvPr id="14" name="אליפסה 13"/>
          <p:cNvSpPr/>
          <p:nvPr/>
        </p:nvSpPr>
        <p:spPr>
          <a:xfrm>
            <a:off x="6067444" y="2571744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(6,2)</a:t>
            </a:r>
          </a:p>
        </p:txBody>
      </p:sp>
      <p:sp>
        <p:nvSpPr>
          <p:cNvPr id="15" name="אליפסה 14"/>
          <p:cNvSpPr/>
          <p:nvPr/>
        </p:nvSpPr>
        <p:spPr>
          <a:xfrm>
            <a:off x="2114520" y="335756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(5,2)</a:t>
            </a:r>
          </a:p>
        </p:txBody>
      </p:sp>
      <p:sp>
        <p:nvSpPr>
          <p:cNvPr id="16" name="אליפסה 15"/>
          <p:cNvSpPr/>
          <p:nvPr/>
        </p:nvSpPr>
        <p:spPr>
          <a:xfrm>
            <a:off x="71406" y="335756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(5,3)</a:t>
            </a:r>
          </a:p>
        </p:txBody>
      </p:sp>
      <p:sp>
        <p:nvSpPr>
          <p:cNvPr id="17" name="אליפסה 16"/>
          <p:cNvSpPr/>
          <p:nvPr/>
        </p:nvSpPr>
        <p:spPr>
          <a:xfrm>
            <a:off x="4600588" y="335756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(5,2)</a:t>
            </a:r>
          </a:p>
        </p:txBody>
      </p:sp>
      <p:sp>
        <p:nvSpPr>
          <p:cNvPr id="18" name="אליפסה 17"/>
          <p:cNvSpPr/>
          <p:nvPr/>
        </p:nvSpPr>
        <p:spPr>
          <a:xfrm>
            <a:off x="6858016" y="335756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(5,1)</a:t>
            </a:r>
          </a:p>
        </p:txBody>
      </p:sp>
      <p:sp>
        <p:nvSpPr>
          <p:cNvPr id="19" name="אליפסה 18"/>
          <p:cNvSpPr/>
          <p:nvPr/>
        </p:nvSpPr>
        <p:spPr>
          <a:xfrm>
            <a:off x="2643174" y="442913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(4,1)</a:t>
            </a:r>
          </a:p>
        </p:txBody>
      </p:sp>
      <p:sp>
        <p:nvSpPr>
          <p:cNvPr id="20" name="אליפסה 19"/>
          <p:cNvSpPr/>
          <p:nvPr/>
        </p:nvSpPr>
        <p:spPr>
          <a:xfrm>
            <a:off x="1500166" y="442913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(4,2)</a:t>
            </a:r>
          </a:p>
        </p:txBody>
      </p:sp>
      <p:sp>
        <p:nvSpPr>
          <p:cNvPr id="21" name="אליפסה 20"/>
          <p:cNvSpPr/>
          <p:nvPr/>
        </p:nvSpPr>
        <p:spPr>
          <a:xfrm>
            <a:off x="5143504" y="442913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(4,1)</a:t>
            </a:r>
          </a:p>
        </p:txBody>
      </p:sp>
      <p:sp>
        <p:nvSpPr>
          <p:cNvPr id="22" name="אליפסה 21"/>
          <p:cNvSpPr/>
          <p:nvPr/>
        </p:nvSpPr>
        <p:spPr>
          <a:xfrm>
            <a:off x="4000496" y="442913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(4,2)</a:t>
            </a:r>
          </a:p>
        </p:txBody>
      </p:sp>
      <p:cxnSp>
        <p:nvCxnSpPr>
          <p:cNvPr id="33" name="מחבר ישר 32"/>
          <p:cNvCxnSpPr>
            <a:stCxn id="9" idx="4"/>
            <a:endCxn id="13" idx="0"/>
          </p:cNvCxnSpPr>
          <p:nvPr/>
        </p:nvCxnSpPr>
        <p:spPr>
          <a:xfrm rot="5400000">
            <a:off x="2913444" y="913188"/>
            <a:ext cx="714380" cy="26027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/>
          <p:cNvCxnSpPr>
            <a:stCxn id="13" idx="4"/>
            <a:endCxn id="16" idx="0"/>
          </p:cNvCxnSpPr>
          <p:nvPr/>
        </p:nvCxnSpPr>
        <p:spPr>
          <a:xfrm rot="5400000">
            <a:off x="1181072" y="2569367"/>
            <a:ext cx="214314" cy="1362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/>
          <p:cNvCxnSpPr>
            <a:stCxn id="9" idx="4"/>
            <a:endCxn id="14" idx="0"/>
          </p:cNvCxnSpPr>
          <p:nvPr/>
        </p:nvCxnSpPr>
        <p:spPr>
          <a:xfrm rot="16200000" flipH="1">
            <a:off x="5230424" y="1198939"/>
            <a:ext cx="714380" cy="20312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3"/>
          <p:cNvCxnSpPr>
            <a:stCxn id="13" idx="4"/>
            <a:endCxn id="15" idx="0"/>
          </p:cNvCxnSpPr>
          <p:nvPr/>
        </p:nvCxnSpPr>
        <p:spPr>
          <a:xfrm rot="16200000" flipH="1">
            <a:off x="2202629" y="2909886"/>
            <a:ext cx="214314" cy="6810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46"/>
          <p:cNvCxnSpPr>
            <a:stCxn id="15" idx="4"/>
            <a:endCxn id="20" idx="0"/>
          </p:cNvCxnSpPr>
          <p:nvPr/>
        </p:nvCxnSpPr>
        <p:spPr>
          <a:xfrm rot="5400000">
            <a:off x="2093095" y="3871922"/>
            <a:ext cx="500066" cy="6143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49"/>
          <p:cNvCxnSpPr>
            <a:stCxn id="15" idx="4"/>
            <a:endCxn id="19" idx="0"/>
          </p:cNvCxnSpPr>
          <p:nvPr/>
        </p:nvCxnSpPr>
        <p:spPr>
          <a:xfrm rot="16200000" flipH="1">
            <a:off x="2664599" y="3914772"/>
            <a:ext cx="500066" cy="5286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/>
          <p:cNvCxnSpPr>
            <a:stCxn id="17" idx="4"/>
            <a:endCxn id="22" idx="0"/>
          </p:cNvCxnSpPr>
          <p:nvPr/>
        </p:nvCxnSpPr>
        <p:spPr>
          <a:xfrm rot="5400000">
            <a:off x="4586294" y="3879053"/>
            <a:ext cx="500066" cy="6000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/>
          <p:cNvCxnSpPr>
            <a:stCxn id="17" idx="4"/>
            <a:endCxn id="21" idx="0"/>
          </p:cNvCxnSpPr>
          <p:nvPr/>
        </p:nvCxnSpPr>
        <p:spPr>
          <a:xfrm rot="16200000" flipH="1">
            <a:off x="5157798" y="3907641"/>
            <a:ext cx="500066" cy="5429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58"/>
          <p:cNvCxnSpPr>
            <a:stCxn id="14" idx="4"/>
            <a:endCxn id="17" idx="0"/>
          </p:cNvCxnSpPr>
          <p:nvPr/>
        </p:nvCxnSpPr>
        <p:spPr>
          <a:xfrm rot="5400000">
            <a:off x="5762644" y="2516977"/>
            <a:ext cx="214314" cy="14668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/>
          <p:cNvCxnSpPr>
            <a:stCxn id="14" idx="4"/>
            <a:endCxn id="18" idx="0"/>
          </p:cNvCxnSpPr>
          <p:nvPr/>
        </p:nvCxnSpPr>
        <p:spPr>
          <a:xfrm rot="16200000" flipH="1">
            <a:off x="6891358" y="2855119"/>
            <a:ext cx="214314" cy="7905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אליפסה 77"/>
          <p:cNvSpPr/>
          <p:nvPr/>
        </p:nvSpPr>
        <p:spPr>
          <a:xfrm>
            <a:off x="2036501" y="3286124"/>
            <a:ext cx="1214446" cy="7143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אליפסה 78"/>
          <p:cNvSpPr/>
          <p:nvPr/>
        </p:nvSpPr>
        <p:spPr>
          <a:xfrm>
            <a:off x="4513385" y="3286124"/>
            <a:ext cx="1214446" cy="7143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 rot="19260424">
            <a:off x="402930" y="5440347"/>
            <a:ext cx="2643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800" dirty="0">
                <a:solidFill>
                  <a:srgbClr val="FF0000"/>
                </a:solidFill>
              </a:rPr>
              <a:t>כפילויות!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39" name="מחבר ישר 38"/>
          <p:cNvCxnSpPr/>
          <p:nvPr/>
        </p:nvCxnSpPr>
        <p:spPr>
          <a:xfrm rot="5400000">
            <a:off x="1443022" y="4943492"/>
            <a:ext cx="500066" cy="6143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/>
          <p:cNvCxnSpPr/>
          <p:nvPr/>
        </p:nvCxnSpPr>
        <p:spPr>
          <a:xfrm rot="16200000" flipH="1">
            <a:off x="2014526" y="4986342"/>
            <a:ext cx="500066" cy="5286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/>
          <p:cNvCxnSpPr/>
          <p:nvPr/>
        </p:nvCxnSpPr>
        <p:spPr>
          <a:xfrm rot="5400000">
            <a:off x="3943352" y="4943492"/>
            <a:ext cx="500066" cy="6143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1"/>
          <p:cNvCxnSpPr/>
          <p:nvPr/>
        </p:nvCxnSpPr>
        <p:spPr>
          <a:xfrm rot="16200000" flipH="1">
            <a:off x="4514856" y="4986342"/>
            <a:ext cx="500066" cy="5286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2"/>
          <p:cNvCxnSpPr/>
          <p:nvPr/>
        </p:nvCxnSpPr>
        <p:spPr>
          <a:xfrm rot="5400000">
            <a:off x="57144" y="3871922"/>
            <a:ext cx="500066" cy="6143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4"/>
          <p:cNvCxnSpPr/>
          <p:nvPr/>
        </p:nvCxnSpPr>
        <p:spPr>
          <a:xfrm rot="16200000" flipH="1">
            <a:off x="628648" y="3914772"/>
            <a:ext cx="500066" cy="5286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78" grpId="0" animBg="1"/>
      <p:bldP spid="79" grpId="0" animBg="1"/>
      <p:bldP spid="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מקדמים בינומיים- פתרון רקורסיבי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743861"/>
              </p:ext>
            </p:extLst>
          </p:nvPr>
        </p:nvGraphicFramePr>
        <p:xfrm>
          <a:off x="773113" y="1235150"/>
          <a:ext cx="4386262" cy="140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5" name="משוואה" r:id="rId2" imgW="2070000" imgH="660240" progId="Equation.3">
                  <p:embed/>
                </p:oleObj>
              </mc:Choice>
              <mc:Fallback>
                <p:oleObj name="משוואה" r:id="rId2" imgW="2070000" imgH="660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1235150"/>
                        <a:ext cx="4386262" cy="1401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29058" y="2957452"/>
            <a:ext cx="4457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/>
              <a:t>זמן ריצה?</a:t>
            </a:r>
            <a:endParaRPr lang="en-US" sz="2000" dirty="0"/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>
          <a:xfrm rot="19662895">
            <a:off x="1953798" y="4780180"/>
            <a:ext cx="198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400" b="1" dirty="0" err="1">
                <a:solidFill>
                  <a:srgbClr val="FF0000"/>
                </a:solidFill>
              </a:rPr>
              <a:t>אקספוננציאלי</a:t>
            </a:r>
            <a:r>
              <a:rPr lang="he-IL" sz="2400" b="1" dirty="0">
                <a:solidFill>
                  <a:srgbClr val="FF0000"/>
                </a:solidFill>
              </a:rPr>
              <a:t>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מקדמים בינומיים- תכנות דינמי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/>
        </p:nvGraphicFramePr>
        <p:xfrm>
          <a:off x="785786" y="1214422"/>
          <a:ext cx="4359275" cy="140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8" name="Формула" r:id="rId2" imgW="2057400" imgH="660400" progId="Equation.3">
                  <p:embed/>
                </p:oleObj>
              </mc:Choice>
              <mc:Fallback>
                <p:oleObj name="Формула" r:id="rId2" imgW="2057400" imgH="660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1214422"/>
                        <a:ext cx="4359275" cy="1401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71736" y="2957452"/>
            <a:ext cx="5815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/>
              <a:t>בונה את משולש פסקל, מלמטה, עד לערך הרצוי.</a:t>
            </a:r>
          </a:p>
          <a:p>
            <a:pPr algn="r" rtl="1"/>
            <a:endParaRPr lang="he-IL" sz="2000" dirty="0"/>
          </a:p>
          <a:p>
            <a:pPr algn="r" rtl="1"/>
            <a:r>
              <a:rPr lang="he-IL" sz="2000" dirty="0"/>
              <a:t>זמן ריצה?</a:t>
            </a:r>
            <a:endParaRPr lang="en-US" sz="2000" dirty="0"/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>
          <a:xfrm rot="19662895">
            <a:off x="1953798" y="4657071"/>
            <a:ext cx="1983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000" b="1" dirty="0">
                <a:solidFill>
                  <a:srgbClr val="FF0000"/>
                </a:solidFill>
              </a:rPr>
              <a:t>?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תכנות דינמי- הרעיון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1604" y="1571612"/>
            <a:ext cx="6958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/>
              <a:t>רקורסיה: </a:t>
            </a:r>
            <a:r>
              <a:rPr lang="en-US" sz="2800" dirty="0"/>
              <a:t>Top-Down</a:t>
            </a:r>
            <a:endParaRPr lang="he-IL" sz="2800" dirty="0"/>
          </a:p>
          <a:p>
            <a:pPr algn="r" rtl="1"/>
            <a:r>
              <a:rPr lang="he-IL" sz="2800" dirty="0"/>
              <a:t>תכנות דינמי: </a:t>
            </a:r>
            <a:r>
              <a:rPr lang="en-US" sz="2800" dirty="0"/>
              <a:t>Bottom-Up</a:t>
            </a:r>
            <a:endParaRPr lang="he-IL" sz="2800" dirty="0"/>
          </a:p>
          <a:p>
            <a:pPr algn="r" rtl="1"/>
            <a:endParaRPr lang="he-IL" sz="2800" dirty="0"/>
          </a:p>
          <a:p>
            <a:pPr algn="r" rtl="1"/>
            <a:r>
              <a:rPr lang="he-IL" sz="2800" dirty="0"/>
              <a:t>כל תת בעיה נפתרת רק פעם אחת!</a:t>
            </a:r>
            <a:endParaRPr lang="en-US" sz="2800" dirty="0"/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תכנות דינמי- לבעיות אופטימיזציה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1604" y="1571612"/>
            <a:ext cx="69580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he-IL" sz="2800" dirty="0"/>
              <a:t>לאפיין את המבנה של פתרון </a:t>
            </a:r>
            <a:r>
              <a:rPr lang="he-IL" sz="2800" dirty="0" err="1"/>
              <a:t>אופטימלי</a:t>
            </a:r>
            <a:endParaRPr lang="he-IL" sz="2800" dirty="0"/>
          </a:p>
          <a:p>
            <a:pPr marL="514350" indent="-514350" algn="r" rtl="1">
              <a:buFont typeface="+mj-lt"/>
              <a:buAutoNum type="arabicPeriod"/>
            </a:pPr>
            <a:endParaRPr lang="he-IL" sz="2800" dirty="0"/>
          </a:p>
          <a:p>
            <a:pPr marL="514350" indent="-514350" algn="r" rtl="1">
              <a:buFont typeface="+mj-lt"/>
              <a:buAutoNum type="arabicPeriod"/>
            </a:pPr>
            <a:r>
              <a:rPr lang="he-IL" sz="2800" dirty="0"/>
              <a:t>להגדיר רקורסיבית פתרון </a:t>
            </a:r>
            <a:r>
              <a:rPr lang="he-IL" sz="2800" dirty="0" err="1"/>
              <a:t>אופטימלי</a:t>
            </a:r>
            <a:endParaRPr lang="he-IL" sz="2800" dirty="0"/>
          </a:p>
          <a:p>
            <a:pPr marL="514350" indent="-514350" algn="r" rtl="1">
              <a:buFont typeface="+mj-lt"/>
              <a:buAutoNum type="arabicPeriod"/>
            </a:pPr>
            <a:endParaRPr lang="he-IL" sz="2800" dirty="0"/>
          </a:p>
          <a:p>
            <a:pPr marL="514350" indent="-514350" algn="r" rtl="1">
              <a:buFont typeface="+mj-lt"/>
              <a:buAutoNum type="arabicPeriod"/>
            </a:pPr>
            <a:r>
              <a:rPr lang="he-IL" sz="2800" dirty="0"/>
              <a:t>לחשב </a:t>
            </a:r>
            <a:r>
              <a:rPr lang="he-IL" sz="2800" b="1" dirty="0"/>
              <a:t>ערך</a:t>
            </a:r>
            <a:r>
              <a:rPr lang="he-IL" sz="2800" dirty="0"/>
              <a:t> פתרון </a:t>
            </a:r>
            <a:r>
              <a:rPr lang="he-IL" sz="2800" dirty="0" err="1"/>
              <a:t>אופטימלי</a:t>
            </a:r>
            <a:r>
              <a:rPr lang="he-IL" sz="2800" dirty="0"/>
              <a:t> מלמטה למעלה</a:t>
            </a:r>
          </a:p>
          <a:p>
            <a:pPr marL="514350" indent="-514350" algn="r" rtl="1">
              <a:buFont typeface="+mj-lt"/>
              <a:buAutoNum type="arabicPeriod"/>
            </a:pPr>
            <a:endParaRPr lang="he-IL" sz="2800" dirty="0"/>
          </a:p>
          <a:p>
            <a:pPr marL="514350" indent="-514350" algn="r" rtl="1">
              <a:buFont typeface="+mj-lt"/>
              <a:buAutoNum type="arabicPeriod"/>
            </a:pPr>
            <a:r>
              <a:rPr lang="he-IL" sz="2800" dirty="0"/>
              <a:t>לבנות </a:t>
            </a:r>
            <a:r>
              <a:rPr lang="he-IL" sz="2800" b="1" dirty="0"/>
              <a:t>פתרון</a:t>
            </a:r>
            <a:r>
              <a:rPr lang="he-IL" sz="2800" dirty="0"/>
              <a:t> </a:t>
            </a:r>
            <a:r>
              <a:rPr lang="he-IL" sz="2800" dirty="0" err="1"/>
              <a:t>אופטימלי</a:t>
            </a:r>
            <a:r>
              <a:rPr lang="he-IL" sz="2800" dirty="0"/>
              <a:t> מתוך המידע המחושב</a:t>
            </a:r>
            <a:endParaRPr lang="en-US" sz="2800" dirty="0"/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Matrix Chain Multiplication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1196752"/>
            <a:ext cx="824729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he-IL" sz="2000" dirty="0"/>
              <a:t>קלט:</a:t>
            </a:r>
          </a:p>
          <a:p>
            <a:pPr marL="514350" indent="-514350" algn="r" rtl="1"/>
            <a:r>
              <a:rPr lang="he-IL" sz="2000" dirty="0"/>
              <a:t>	</a:t>
            </a:r>
            <a:r>
              <a:rPr lang="en-US" sz="2000" dirty="0"/>
              <a:t>n</a:t>
            </a:r>
            <a:r>
              <a:rPr lang="he-IL" sz="2000" dirty="0"/>
              <a:t> מטריצות, </a:t>
            </a:r>
            <a:r>
              <a:rPr lang="en-US" sz="2000" i="1" dirty="0"/>
              <a:t>A</a:t>
            </a:r>
            <a:r>
              <a:rPr lang="en-US" sz="2000" i="1" baseline="-25000" dirty="0"/>
              <a:t>1</a:t>
            </a:r>
            <a:r>
              <a:rPr lang="en-US" sz="2000" i="1" dirty="0"/>
              <a:t>, A</a:t>
            </a:r>
            <a:r>
              <a:rPr lang="en-US" sz="2000" i="1" baseline="-25000" dirty="0"/>
              <a:t>2</a:t>
            </a:r>
            <a:r>
              <a:rPr lang="en-US" sz="2000" i="1" dirty="0"/>
              <a:t>, …, A</a:t>
            </a:r>
            <a:r>
              <a:rPr lang="en-US" sz="2000" i="1" baseline="-25000" dirty="0"/>
              <a:t>n</a:t>
            </a:r>
            <a:r>
              <a:rPr lang="he-IL" sz="2000" dirty="0"/>
              <a:t>,</a:t>
            </a:r>
          </a:p>
          <a:p>
            <a:pPr marL="514350" indent="-514350" algn="r" rtl="1"/>
            <a:r>
              <a:rPr lang="he-IL" sz="2000" dirty="0"/>
              <a:t>	כאשר הסדר של מטריצה </a:t>
            </a:r>
            <a:r>
              <a:rPr lang="en-US" sz="2000" i="1" dirty="0"/>
              <a:t>A</a:t>
            </a:r>
            <a:r>
              <a:rPr lang="en-US" sz="2000" i="1" baseline="-25000" dirty="0"/>
              <a:t>i</a:t>
            </a:r>
            <a:r>
              <a:rPr lang="he-IL" sz="2000" dirty="0"/>
              <a:t> הוא </a:t>
            </a:r>
            <a:r>
              <a:rPr lang="en-US" sz="2000" i="1" dirty="0"/>
              <a:t>d</a:t>
            </a:r>
            <a:r>
              <a:rPr lang="en-US" sz="2000" i="1" baseline="-25000" dirty="0"/>
              <a:t>i-1</a:t>
            </a:r>
            <a:r>
              <a:rPr lang="en-US" sz="2000" i="1" dirty="0">
                <a:sym typeface="Symbol"/>
              </a:rPr>
              <a:t></a:t>
            </a:r>
            <a:r>
              <a:rPr lang="en-US" sz="2000" i="1" dirty="0"/>
              <a:t>d</a:t>
            </a:r>
            <a:r>
              <a:rPr lang="en-US" sz="2000" i="1" baseline="-25000" dirty="0"/>
              <a:t>i</a:t>
            </a:r>
            <a:r>
              <a:rPr lang="he-IL" sz="2000" dirty="0"/>
              <a:t>.</a:t>
            </a:r>
          </a:p>
          <a:p>
            <a:pPr marL="514350" indent="-514350" algn="r" rtl="1"/>
            <a:r>
              <a:rPr lang="he-IL" sz="2000" dirty="0"/>
              <a:t>בפועל, הקלט הוא:</a:t>
            </a:r>
          </a:p>
          <a:p>
            <a:pPr marL="514350" indent="-514350" algn="r" rtl="1"/>
            <a:r>
              <a:rPr lang="he-IL" sz="2000" dirty="0"/>
              <a:t>	</a:t>
            </a:r>
            <a:r>
              <a:rPr lang="en-US" sz="2000" b="1" i="1" dirty="0"/>
              <a:t>d</a:t>
            </a:r>
            <a:r>
              <a:rPr lang="en-US" sz="2000" b="1" i="1" baseline="-25000" dirty="0"/>
              <a:t>0</a:t>
            </a:r>
            <a:r>
              <a:rPr lang="en-US" sz="2000" b="1" i="1" dirty="0"/>
              <a:t>,d</a:t>
            </a:r>
            <a:r>
              <a:rPr lang="en-US" sz="2000" b="1" i="1" baseline="-25000" dirty="0"/>
              <a:t>1</a:t>
            </a:r>
            <a:r>
              <a:rPr lang="en-US" sz="2000" b="1" i="1" dirty="0"/>
              <a:t>,d</a:t>
            </a:r>
            <a:r>
              <a:rPr lang="en-US" sz="2000" b="1" i="1" baseline="-25000" dirty="0"/>
              <a:t>2</a:t>
            </a:r>
            <a:r>
              <a:rPr lang="en-US" sz="2000" b="1" i="1" dirty="0"/>
              <a:t>,…,</a:t>
            </a:r>
            <a:r>
              <a:rPr lang="en-US" sz="2000" b="1" i="1" dirty="0" err="1"/>
              <a:t>d</a:t>
            </a:r>
            <a:r>
              <a:rPr lang="en-US" sz="2000" b="1" i="1" baseline="-25000" dirty="0" err="1"/>
              <a:t>n</a:t>
            </a:r>
            <a:endParaRPr lang="en-US" sz="2000" b="1" i="1" baseline="-25000" dirty="0"/>
          </a:p>
          <a:p>
            <a:pPr marL="514350" indent="-514350" algn="r" rtl="1"/>
            <a:r>
              <a:rPr lang="he-IL" sz="2000" dirty="0"/>
              <a:t>כלומר,תוכן המטריצות עצמן לא מעניין אותנו עבור אלגוריתם זה!</a:t>
            </a:r>
            <a:endParaRPr lang="he-IL" sz="2000" baseline="-25000" dirty="0"/>
          </a:p>
          <a:p>
            <a:pPr marL="514350" indent="-514350" algn="r" rtl="1">
              <a:buFont typeface="+mj-lt"/>
              <a:buAutoNum type="arabicPeriod"/>
            </a:pPr>
            <a:endParaRPr lang="he-IL" sz="2000" dirty="0"/>
          </a:p>
          <a:p>
            <a:pPr marL="514350" indent="-514350" algn="r" rtl="1"/>
            <a:r>
              <a:rPr lang="he-IL" sz="2000" dirty="0"/>
              <a:t>המטרה:</a:t>
            </a:r>
          </a:p>
          <a:p>
            <a:pPr marL="514350" indent="-514350" algn="r" rtl="1"/>
            <a:r>
              <a:rPr lang="he-IL" sz="2000" dirty="0"/>
              <a:t>	לקבוע מיקום סוגריים במכפלה של </a:t>
            </a:r>
            <a:r>
              <a:rPr lang="en-US" sz="2000" i="1" dirty="0"/>
              <a:t>A</a:t>
            </a:r>
            <a:r>
              <a:rPr lang="en-US" sz="2000" i="1" baseline="-25000" dirty="0"/>
              <a:t>1</a:t>
            </a:r>
            <a:r>
              <a:rPr lang="en-US" sz="2000" i="1" dirty="0"/>
              <a:t>A</a:t>
            </a:r>
            <a:r>
              <a:rPr lang="en-US" sz="2000" i="1" baseline="-25000" dirty="0"/>
              <a:t>2</a:t>
            </a:r>
            <a:r>
              <a:rPr lang="en-US" sz="2000" i="1" dirty="0"/>
              <a:t>…A</a:t>
            </a:r>
            <a:r>
              <a:rPr lang="en-US" sz="2000" i="1" baseline="-25000" dirty="0"/>
              <a:t>n</a:t>
            </a:r>
            <a:r>
              <a:rPr lang="he-IL" sz="2000" i="1" baseline="-25000" dirty="0"/>
              <a:t> </a:t>
            </a:r>
            <a:r>
              <a:rPr lang="he-IL" sz="2000" dirty="0"/>
              <a:t>כך שמספר המכפלות </a:t>
            </a:r>
            <a:r>
              <a:rPr lang="he-IL" sz="2000" dirty="0" err="1"/>
              <a:t>הסקלריות</a:t>
            </a:r>
            <a:r>
              <a:rPr lang="he-IL" sz="2000" dirty="0"/>
              <a:t> יהיה </a:t>
            </a:r>
            <a:r>
              <a:rPr lang="he-IL" sz="2000" dirty="0" err="1"/>
              <a:t>מינימלי</a:t>
            </a:r>
            <a:r>
              <a:rPr lang="he-IL" sz="2000" dirty="0"/>
              <a:t>.</a:t>
            </a:r>
          </a:p>
          <a:p>
            <a:pPr marL="514350" indent="-514350" algn="r" rtl="1"/>
            <a:endParaRPr lang="he-IL" sz="2000" dirty="0"/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16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2" name="Picture 5" descr="_config.yml">
            <a:extLst>
              <a:ext uri="{FF2B5EF4-FFF2-40B4-BE49-F238E27FC236}">
                <a16:creationId xmlns:a16="http://schemas.microsoft.com/office/drawing/2014/main" id="{CA47E3BD-0659-AC70-BC0E-A29B881D4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365104"/>
            <a:ext cx="56388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תזכורת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17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graphicFrame>
        <p:nvGraphicFramePr>
          <p:cNvPr id="137219" name="Object 3"/>
          <p:cNvGraphicFramePr>
            <a:graphicFrameLocks noChangeAspect="1"/>
          </p:cNvGraphicFramePr>
          <p:nvPr/>
        </p:nvGraphicFramePr>
        <p:xfrm>
          <a:off x="1763688" y="2420888"/>
          <a:ext cx="6056312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19" name="Формула" r:id="rId2" imgW="2501900" imgH="241300" progId="Equation.3">
                  <p:embed/>
                </p:oleObj>
              </mc:Choice>
              <mc:Fallback>
                <p:oleObj name="Формула" r:id="rId2" imgW="2501900" imgH="2413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420888"/>
                        <a:ext cx="6056312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מלבן 8"/>
          <p:cNvSpPr/>
          <p:nvPr/>
        </p:nvSpPr>
        <p:spPr>
          <a:xfrm>
            <a:off x="827584" y="1340768"/>
            <a:ext cx="77768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r" rtl="1"/>
            <a:r>
              <a:rPr lang="he-IL" sz="2400" dirty="0"/>
              <a:t>	מספר המכפלות </a:t>
            </a:r>
            <a:r>
              <a:rPr lang="he-IL" sz="2400" dirty="0" err="1"/>
              <a:t>הסקלריות</a:t>
            </a:r>
            <a:r>
              <a:rPr lang="he-IL" sz="2400" dirty="0"/>
              <a:t> שצריך לבצע על מנת לחשב את מכפלת המטריצות,</a:t>
            </a:r>
          </a:p>
          <a:p>
            <a:pPr marL="514350" indent="-514350" algn="r" rtl="1"/>
            <a:endParaRPr lang="he-IL" sz="2400" dirty="0"/>
          </a:p>
          <a:p>
            <a:pPr marL="514350" indent="-514350" algn="r" rtl="1"/>
            <a:endParaRPr lang="he-IL" sz="2400" dirty="0"/>
          </a:p>
          <a:p>
            <a:pPr marL="514350" indent="-514350" algn="r" rtl="1"/>
            <a:endParaRPr lang="he-IL" sz="2400" dirty="0"/>
          </a:p>
          <a:p>
            <a:pPr marL="514350" indent="-514350" algn="r" rtl="1"/>
            <a:r>
              <a:rPr lang="he-IL" sz="2400" dirty="0"/>
              <a:t>	 הוא:  </a:t>
            </a:r>
            <a:r>
              <a:rPr lang="en-US" sz="2400" b="1" i="1" dirty="0" err="1"/>
              <a:t>p</a:t>
            </a:r>
            <a:r>
              <a:rPr lang="en-US" sz="2400" b="1" i="1" dirty="0" err="1">
                <a:sym typeface="Mathematica1"/>
              </a:rPr>
              <a:t>·</a:t>
            </a:r>
            <a:r>
              <a:rPr lang="en-US" sz="2400" b="1" i="1" dirty="0" err="1"/>
              <a:t>q</a:t>
            </a:r>
            <a:r>
              <a:rPr lang="en-US" sz="2400" b="1" i="1" dirty="0" err="1">
                <a:sym typeface="Mathematica1"/>
              </a:rPr>
              <a:t>·</a:t>
            </a:r>
            <a:r>
              <a:rPr lang="en-US" sz="2400" b="1" i="1" dirty="0" err="1"/>
              <a:t>r</a:t>
            </a:r>
            <a:r>
              <a:rPr lang="he-IL" sz="2400" i="1" dirty="0"/>
              <a:t>.</a:t>
            </a:r>
            <a:endParaRPr lang="he-IL" sz="2400" dirty="0"/>
          </a:p>
          <a:p>
            <a:pPr marL="514350" indent="-514350" algn="r" rtl="1"/>
            <a:endParaRPr lang="he-IL" sz="2400" dirty="0"/>
          </a:p>
        </p:txBody>
      </p:sp>
      <p:pic>
        <p:nvPicPr>
          <p:cNvPr id="137223" name="Picture 7" descr="figure 7">
            <a:extLst>
              <a:ext uri="{FF2B5EF4-FFF2-40B4-BE49-F238E27FC236}">
                <a16:creationId xmlns:a16="http://schemas.microsoft.com/office/drawing/2014/main" id="{138E111F-4955-E16F-22C4-1EABE4719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851325"/>
            <a:ext cx="57721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Matrix Chain Multiplication</a:t>
            </a:r>
            <a:r>
              <a:rPr lang="he-IL" sz="4400" dirty="0">
                <a:latin typeface="+mj-lt"/>
                <a:ea typeface="+mj-ea"/>
                <a:cs typeface="+mj-cs"/>
              </a:rPr>
              <a:t>- </a:t>
            </a:r>
            <a:r>
              <a:rPr lang="he-IL" sz="4400" dirty="0"/>
              <a:t>דוגמא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1571612"/>
            <a:ext cx="7529594" cy="4688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he-IL" sz="2800" dirty="0"/>
              <a:t>קלט:</a:t>
            </a:r>
          </a:p>
          <a:p>
            <a:pPr marL="514350" indent="-514350" algn="r" rtl="1"/>
            <a:r>
              <a:rPr lang="he-IL" sz="2800" dirty="0"/>
              <a:t>	</a:t>
            </a:r>
            <a:r>
              <a:rPr lang="en-US" sz="2800" dirty="0"/>
              <a:t>3</a:t>
            </a:r>
            <a:r>
              <a:rPr lang="he-IL" sz="2800" dirty="0"/>
              <a:t> מטריצות, </a:t>
            </a:r>
            <a:r>
              <a:rPr lang="en-US" sz="2800" i="1" dirty="0"/>
              <a:t>A</a:t>
            </a:r>
            <a:r>
              <a:rPr lang="en-US" sz="2800" i="1" baseline="-25000" dirty="0"/>
              <a:t>1</a:t>
            </a:r>
            <a:r>
              <a:rPr lang="en-US" sz="2800" i="1" dirty="0"/>
              <a:t>, A</a:t>
            </a:r>
            <a:r>
              <a:rPr lang="en-US" sz="2800" i="1" baseline="-25000" dirty="0"/>
              <a:t>2</a:t>
            </a:r>
            <a:r>
              <a:rPr lang="en-US" sz="2800" i="1" dirty="0"/>
              <a:t>, A</a:t>
            </a:r>
            <a:r>
              <a:rPr lang="en-US" sz="2800" i="1" baseline="-25000" dirty="0"/>
              <a:t>3</a:t>
            </a:r>
            <a:r>
              <a:rPr lang="he-IL" sz="2800" dirty="0"/>
              <a:t>,</a:t>
            </a:r>
          </a:p>
          <a:p>
            <a:pPr marL="514350" indent="-514350" algn="r" rtl="1"/>
            <a:r>
              <a:rPr lang="he-IL" sz="2800" dirty="0"/>
              <a:t>	</a:t>
            </a:r>
            <a:r>
              <a:rPr lang="en-US" sz="2800" i="1" dirty="0"/>
              <a:t>d</a:t>
            </a:r>
            <a:r>
              <a:rPr lang="en-US" sz="2800" i="1" baseline="-25000" dirty="0"/>
              <a:t>0</a:t>
            </a:r>
            <a:r>
              <a:rPr lang="en-US" sz="2800" dirty="0"/>
              <a:t>=2</a:t>
            </a:r>
          </a:p>
          <a:p>
            <a:pPr marL="514350" indent="-514350" algn="r" rtl="1"/>
            <a:r>
              <a:rPr lang="en-US" sz="2800" dirty="0"/>
              <a:t>	</a:t>
            </a:r>
            <a:r>
              <a:rPr lang="en-US" sz="2800" i="1" dirty="0"/>
              <a:t>d</a:t>
            </a:r>
            <a:r>
              <a:rPr lang="en-US" sz="2800" i="1" baseline="-25000" dirty="0"/>
              <a:t>1</a:t>
            </a:r>
            <a:r>
              <a:rPr lang="en-US" sz="2800" dirty="0"/>
              <a:t>=5</a:t>
            </a:r>
          </a:p>
          <a:p>
            <a:pPr marL="514350" indent="-514350" algn="r" rtl="1"/>
            <a:r>
              <a:rPr lang="en-US" sz="2800" dirty="0"/>
              <a:t>	</a:t>
            </a:r>
            <a:r>
              <a:rPr lang="en-US" sz="2800" i="1" dirty="0"/>
              <a:t>d</a:t>
            </a:r>
            <a:r>
              <a:rPr lang="en-US" sz="2800" i="1" baseline="-25000" dirty="0"/>
              <a:t>2</a:t>
            </a:r>
            <a:r>
              <a:rPr lang="en-US" sz="2800" dirty="0"/>
              <a:t>=3</a:t>
            </a:r>
          </a:p>
          <a:p>
            <a:pPr marL="514350" indent="-514350" algn="r" rtl="1"/>
            <a:r>
              <a:rPr lang="en-US" sz="2800" dirty="0"/>
              <a:t>	</a:t>
            </a:r>
            <a:r>
              <a:rPr lang="en-US" sz="2800" i="1" dirty="0"/>
              <a:t>d</a:t>
            </a:r>
            <a:r>
              <a:rPr lang="en-US" sz="2800" i="1" baseline="-25000" dirty="0"/>
              <a:t>3</a:t>
            </a:r>
            <a:r>
              <a:rPr lang="en-US" sz="2800" dirty="0"/>
              <a:t>=4</a:t>
            </a:r>
            <a:endParaRPr lang="he-IL" sz="2800" dirty="0"/>
          </a:p>
          <a:p>
            <a:pPr marL="514350" indent="-514350" algn="r" rtl="1">
              <a:buFont typeface="+mj-lt"/>
              <a:buAutoNum type="arabicPeriod"/>
            </a:pPr>
            <a:endParaRPr lang="he-IL" sz="2800" dirty="0"/>
          </a:p>
          <a:p>
            <a:pPr marL="514350" indent="-514350" algn="r" rtl="1"/>
            <a:r>
              <a:rPr lang="he-IL" sz="2800" dirty="0"/>
              <a:t>שתי האפשרויות:</a:t>
            </a:r>
          </a:p>
          <a:p>
            <a:pPr marL="514350" indent="-514350" algn="r" rtl="1">
              <a:buFont typeface="Arial" pitchFamily="34" charset="0"/>
              <a:buChar char="•"/>
            </a:pPr>
            <a:r>
              <a:rPr lang="he-IL" sz="2800" i="1" dirty="0"/>
              <a:t>	</a:t>
            </a:r>
            <a:r>
              <a:rPr lang="en-US" sz="2800" i="1" dirty="0"/>
              <a:t>A</a:t>
            </a:r>
            <a:r>
              <a:rPr lang="en-US" sz="2800" i="1" baseline="-25000" dirty="0"/>
              <a:t>1</a:t>
            </a:r>
            <a:r>
              <a:rPr lang="en-US" sz="2800" i="1" dirty="0"/>
              <a:t>(A</a:t>
            </a:r>
            <a:r>
              <a:rPr lang="en-US" sz="2800" i="1" baseline="-25000" dirty="0"/>
              <a:t>2</a:t>
            </a:r>
            <a:r>
              <a:rPr lang="en-US" sz="2800" i="1" dirty="0"/>
              <a:t>A</a:t>
            </a:r>
            <a:r>
              <a:rPr lang="en-US" sz="2800" i="1" baseline="-25000" dirty="0"/>
              <a:t>3</a:t>
            </a:r>
            <a:r>
              <a:rPr lang="en-US" sz="2800" i="1" dirty="0"/>
              <a:t>)</a:t>
            </a:r>
            <a:r>
              <a:rPr lang="he-IL" sz="2800" dirty="0"/>
              <a:t>: מספר המכפלות </a:t>
            </a:r>
            <a:r>
              <a:rPr lang="he-IL" sz="2800" dirty="0" err="1"/>
              <a:t>הסקלריות</a:t>
            </a:r>
            <a:r>
              <a:rPr lang="he-IL" sz="2800" dirty="0"/>
              <a:t> </a:t>
            </a:r>
            <a:r>
              <a:rPr lang="en-US" sz="2800" dirty="0"/>
              <a:t>60+40=100</a:t>
            </a:r>
          </a:p>
          <a:p>
            <a:pPr marL="514350" indent="-514350" algn="r" rtl="1">
              <a:buFont typeface="Arial" pitchFamily="34" charset="0"/>
              <a:buChar char="•"/>
            </a:pPr>
            <a:r>
              <a:rPr lang="en-US" sz="2800" i="1" dirty="0"/>
              <a:t>	(A</a:t>
            </a:r>
            <a:r>
              <a:rPr lang="en-US" sz="2800" i="1" baseline="-25000" dirty="0"/>
              <a:t>1</a:t>
            </a:r>
            <a:r>
              <a:rPr lang="en-US" sz="2800" i="1" dirty="0"/>
              <a:t>A</a:t>
            </a:r>
            <a:r>
              <a:rPr lang="en-US" sz="2800" i="1" baseline="-25000" dirty="0"/>
              <a:t>2</a:t>
            </a:r>
            <a:r>
              <a:rPr lang="en-US" sz="2800" i="1" dirty="0"/>
              <a:t>)A</a:t>
            </a:r>
            <a:r>
              <a:rPr lang="en-US" sz="2800" i="1" baseline="-25000" dirty="0"/>
              <a:t>3</a:t>
            </a:r>
            <a:r>
              <a:rPr lang="he-IL" sz="2800" dirty="0"/>
              <a:t>: מספר המכפלות </a:t>
            </a:r>
            <a:r>
              <a:rPr lang="he-IL" sz="2800" dirty="0" err="1"/>
              <a:t>הסקלריות</a:t>
            </a:r>
            <a:r>
              <a:rPr lang="he-IL" sz="2800" dirty="0"/>
              <a:t> </a:t>
            </a:r>
            <a:r>
              <a:rPr lang="en-US" sz="2800" dirty="0"/>
              <a:t>30+24=54</a:t>
            </a:r>
          </a:p>
          <a:p>
            <a:pPr marL="514350" indent="-514350" algn="r" rtl="1"/>
            <a:endParaRPr lang="he-IL" sz="2800" i="1" baseline="-25000" dirty="0"/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18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הערות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1571612"/>
            <a:ext cx="75295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he-IL" sz="2800" dirty="0"/>
              <a:t>	כפל מטריצות הוא אסוציאטיבי (אבל לא קומוטטיבי!), 	לכן אפשר למקם את הסוגריים כרצוננו, ולמזער את 	כמות החישובים הנדרשים.</a:t>
            </a:r>
          </a:p>
          <a:p>
            <a:pPr marL="514350" indent="-514350" algn="r" rtl="1">
              <a:buFont typeface="+mj-lt"/>
              <a:buAutoNum type="arabicPeriod"/>
            </a:pPr>
            <a:endParaRPr lang="he-IL" sz="2800" dirty="0"/>
          </a:p>
          <a:p>
            <a:pPr marL="514350" indent="-514350" algn="r" rtl="1">
              <a:buFont typeface="+mj-lt"/>
              <a:buAutoNum type="arabicPeriod"/>
            </a:pPr>
            <a:r>
              <a:rPr lang="he-IL" sz="2800" dirty="0"/>
              <a:t>	המטרה היא </a:t>
            </a:r>
            <a:r>
              <a:rPr lang="he-IL" sz="2800" b="1" dirty="0"/>
              <a:t>לא</a:t>
            </a:r>
            <a:r>
              <a:rPr lang="he-IL" sz="2800" dirty="0"/>
              <a:t> להכפיל את המטריצות, אלא </a:t>
            </a:r>
            <a:r>
              <a:rPr lang="he-IL" sz="2800" b="1" dirty="0"/>
              <a:t>רק</a:t>
            </a:r>
            <a:r>
              <a:rPr lang="he-IL" sz="2800" dirty="0"/>
              <a:t> לחשב 	את מיקום הסוגריים </a:t>
            </a:r>
            <a:r>
              <a:rPr lang="he-IL" sz="2800" dirty="0" err="1"/>
              <a:t>האופטימלי</a:t>
            </a:r>
            <a:r>
              <a:rPr lang="he-IL" sz="2800" dirty="0"/>
              <a:t>.</a:t>
            </a:r>
          </a:p>
          <a:p>
            <a:pPr marL="514350" indent="-514350" algn="r" rtl="1"/>
            <a:r>
              <a:rPr lang="he-IL" sz="2800" dirty="0"/>
              <a:t>		כלומר, הפלט הוא לא תוצאת ההכפלה, אלא מיקום 	סוגריים.</a:t>
            </a:r>
            <a:endParaRPr lang="he-IL" sz="2800" i="1" baseline="-25000" dirty="0"/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19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תכנות דינמי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1428736"/>
            <a:ext cx="78581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dirty="0">
                <a:cs typeface="+mj-cs"/>
              </a:rPr>
              <a:t>עוד שיטה בה משתמשים בפתרונות של </a:t>
            </a:r>
            <a:r>
              <a:rPr lang="he-IL" sz="2400" b="1" dirty="0">
                <a:cs typeface="+mj-cs"/>
              </a:rPr>
              <a:t>תתי בעיות </a:t>
            </a:r>
            <a:r>
              <a:rPr lang="he-IL" sz="2400" dirty="0">
                <a:cs typeface="+mj-cs"/>
              </a:rPr>
              <a:t>כדי לפתור את הבעיה.</a:t>
            </a:r>
          </a:p>
          <a:p>
            <a:pPr algn="r" rtl="1"/>
            <a:endParaRPr lang="he-IL" sz="2400" dirty="0">
              <a:cs typeface="+mj-cs"/>
            </a:endParaRPr>
          </a:p>
          <a:p>
            <a:pPr algn="r" rtl="1"/>
            <a:r>
              <a:rPr lang="he-IL" sz="2400" dirty="0"/>
              <a:t>משתמשים בה לפתרון בעיות </a:t>
            </a:r>
            <a:r>
              <a:rPr lang="he-IL" sz="2400" b="1" dirty="0"/>
              <a:t>אופטימיזציה</a:t>
            </a:r>
            <a:r>
              <a:rPr lang="he-IL" sz="2400" dirty="0"/>
              <a:t> (אבל לא רק).</a:t>
            </a:r>
          </a:p>
          <a:p>
            <a:pPr algn="r" rtl="1"/>
            <a:endParaRPr lang="he-IL" sz="2400" dirty="0">
              <a:cs typeface="+mj-cs"/>
            </a:endParaRPr>
          </a:p>
          <a:p>
            <a:pPr algn="r" rtl="1"/>
            <a:endParaRPr lang="he-IL" sz="2400" dirty="0"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1. אפיון המבנה של פתרון </a:t>
            </a:r>
            <a:r>
              <a:rPr lang="he-IL" sz="4400" dirty="0" err="1">
                <a:latin typeface="+mj-lt"/>
                <a:ea typeface="+mj-ea"/>
                <a:cs typeface="+mj-cs"/>
              </a:rPr>
              <a:t>אופטימלי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1571612"/>
            <a:ext cx="75295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he-IL" sz="2800" dirty="0"/>
              <a:t>	נסמן ב- </a:t>
            </a:r>
            <a:r>
              <a:rPr lang="en-US" sz="2800" i="1" dirty="0"/>
              <a:t>m(</a:t>
            </a:r>
            <a:r>
              <a:rPr lang="en-US" sz="2800" i="1" dirty="0" err="1"/>
              <a:t>i,j</a:t>
            </a:r>
            <a:r>
              <a:rPr lang="en-US" sz="2800" i="1" dirty="0"/>
              <a:t>)</a:t>
            </a:r>
            <a:r>
              <a:rPr lang="he-IL" sz="2800" dirty="0"/>
              <a:t> את מספר המכפלות </a:t>
            </a:r>
            <a:r>
              <a:rPr lang="he-IL" sz="2800" dirty="0" err="1"/>
              <a:t>הסקלריות</a:t>
            </a:r>
            <a:r>
              <a:rPr lang="he-IL" sz="2800" dirty="0"/>
              <a:t> </a:t>
            </a:r>
            <a:r>
              <a:rPr lang="he-IL" sz="2800" dirty="0" err="1"/>
              <a:t>האופטימלי</a:t>
            </a:r>
            <a:r>
              <a:rPr lang="he-IL" sz="2800" dirty="0"/>
              <a:t> הנדרשות על מנת לחשב את מכפלת </a:t>
            </a:r>
            <a:r>
              <a:rPr lang="en-US" sz="2800" i="1" dirty="0"/>
              <a:t>A</a:t>
            </a:r>
            <a:r>
              <a:rPr lang="en-US" sz="2800" i="1" baseline="-25000" dirty="0"/>
              <a:t>i</a:t>
            </a:r>
            <a:r>
              <a:rPr lang="en-US" sz="2800" i="1" dirty="0"/>
              <a:t>…</a:t>
            </a:r>
            <a:r>
              <a:rPr lang="en-US" sz="2800" i="1" dirty="0" err="1"/>
              <a:t>A</a:t>
            </a:r>
            <a:r>
              <a:rPr lang="en-US" sz="2800" i="1" baseline="-25000" dirty="0" err="1"/>
              <a:t>j</a:t>
            </a:r>
            <a:r>
              <a:rPr lang="he-IL" sz="2800" dirty="0"/>
              <a:t>.</a:t>
            </a:r>
          </a:p>
          <a:p>
            <a:pPr marL="514350" indent="-514350" algn="r" rtl="1"/>
            <a:endParaRPr lang="he-IL" sz="2800" dirty="0"/>
          </a:p>
          <a:p>
            <a:pPr marL="514350" indent="-514350" algn="r" rtl="1"/>
            <a:r>
              <a:rPr lang="he-IL" sz="2800" dirty="0"/>
              <a:t>	</a:t>
            </a: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20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graphicFrame>
        <p:nvGraphicFramePr>
          <p:cNvPr id="120835" name="Object 3"/>
          <p:cNvGraphicFramePr>
            <a:graphicFrameLocks noChangeAspect="1"/>
          </p:cNvGraphicFramePr>
          <p:nvPr/>
        </p:nvGraphicFramePr>
        <p:xfrm>
          <a:off x="484188" y="3009900"/>
          <a:ext cx="80867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7" name="Формула" r:id="rId2" imgW="3340100" imgH="660400" progId="Equation.3">
                  <p:embed/>
                </p:oleObj>
              </mc:Choice>
              <mc:Fallback>
                <p:oleObj name="Формула" r:id="rId2" imgW="3340100" imgH="660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3009900"/>
                        <a:ext cx="8086725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2. הגדרת פתרון </a:t>
            </a:r>
            <a:r>
              <a:rPr lang="he-IL" sz="4400" dirty="0" err="1">
                <a:latin typeface="+mj-lt"/>
                <a:ea typeface="+mj-ea"/>
                <a:cs typeface="+mj-cs"/>
              </a:rPr>
              <a:t>אופטימלי</a:t>
            </a:r>
            <a:r>
              <a:rPr lang="he-IL" sz="4400" dirty="0">
                <a:latin typeface="+mj-lt"/>
                <a:ea typeface="+mj-ea"/>
                <a:cs typeface="+mj-cs"/>
              </a:rPr>
              <a:t> רקורסיבית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21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500034" y="1571612"/>
            <a:ext cx="78581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MCM(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==j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min=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  for k=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Symbol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 to j-1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    y=MCM(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Symbol"/>
              </a:rPr>
              <a:t>i,k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)+MCM(k+1,j)+d</a:t>
            </a:r>
            <a:r>
              <a:rPr lang="en-US" sz="2400" baseline="-25000" dirty="0">
                <a:latin typeface="Courier New" pitchFamily="49" charset="0"/>
                <a:cs typeface="Courier New" pitchFamily="49" charset="0"/>
                <a:sym typeface="Symbol"/>
              </a:rPr>
              <a:t>i-1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d</a:t>
            </a:r>
            <a:r>
              <a:rPr lang="en-US" sz="2400" baseline="-25000" dirty="0">
                <a:latin typeface="Courier New" pitchFamily="49" charset="0"/>
                <a:cs typeface="Courier New" pitchFamily="49" charset="0"/>
                <a:sym typeface="Symbol"/>
              </a:rPr>
              <a:t>k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d</a:t>
            </a:r>
            <a:r>
              <a:rPr lang="en-US" sz="2400" baseline="-25000" dirty="0">
                <a:latin typeface="Courier New" pitchFamily="49" charset="0"/>
                <a:cs typeface="Courier New" pitchFamily="49" charset="0"/>
                <a:sym typeface="Symbol"/>
              </a:rPr>
              <a:t>j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    if y&lt;min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      min=y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  return min</a:t>
            </a:r>
          </a:p>
          <a:p>
            <a:pPr algn="r" rtl="1"/>
            <a:endParaRPr lang="en-US" sz="2400" dirty="0">
              <a:latin typeface="Courier New" pitchFamily="49" charset="0"/>
              <a:cs typeface="+mj-cs"/>
              <a:sym typeface="Mathematica1"/>
            </a:endParaRPr>
          </a:p>
          <a:p>
            <a:pPr algn="r" rtl="1"/>
            <a:r>
              <a:rPr lang="he-IL" sz="2400" dirty="0">
                <a:latin typeface="Courier New" pitchFamily="49" charset="0"/>
                <a:cs typeface="+mj-cs"/>
                <a:sym typeface="Mathematica1"/>
              </a:rPr>
              <a:t>נוסחת נסיגה לזמן הריצה: </a:t>
            </a:r>
          </a:p>
          <a:p>
            <a:pPr algn="r" rtl="1"/>
            <a:endParaRPr lang="he-IL" sz="2400" dirty="0">
              <a:latin typeface="Courier New" pitchFamily="49" charset="0"/>
              <a:cs typeface="+mj-cs"/>
              <a:sym typeface="Mathematica1"/>
            </a:endParaRPr>
          </a:p>
          <a:p>
            <a:pPr algn="r" rtl="1"/>
            <a:endParaRPr lang="en-US" sz="2400" dirty="0">
              <a:latin typeface="Courier New" pitchFamily="49" charset="0"/>
              <a:cs typeface="+mj-cs"/>
            </a:endParaRPr>
          </a:p>
        </p:txBody>
      </p:sp>
      <p:sp>
        <p:nvSpPr>
          <p:cNvPr id="12" name="מלבן מעוגל 11"/>
          <p:cNvSpPr/>
          <p:nvPr/>
        </p:nvSpPr>
        <p:spPr>
          <a:xfrm>
            <a:off x="428596" y="1428736"/>
            <a:ext cx="6215106" cy="3500462"/>
          </a:xfrm>
          <a:prstGeom prst="roundRect">
            <a:avLst>
              <a:gd name="adj" fmla="val 9133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1860" name="Object 4"/>
          <p:cNvGraphicFramePr>
            <a:graphicFrameLocks noChangeAspect="1"/>
          </p:cNvGraphicFramePr>
          <p:nvPr/>
        </p:nvGraphicFramePr>
        <p:xfrm>
          <a:off x="642910" y="5214950"/>
          <a:ext cx="4572032" cy="1016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2" name="Формула" r:id="rId2" imgW="1943100" imgH="431800" progId="Equation.3">
                  <p:embed/>
                </p:oleObj>
              </mc:Choice>
              <mc:Fallback>
                <p:oleObj name="Формула" r:id="rId2" imgW="1943100" imgH="431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5214950"/>
                        <a:ext cx="4572032" cy="10165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433315"/>
              </p:ext>
            </p:extLst>
          </p:nvPr>
        </p:nvGraphicFramePr>
        <p:xfrm>
          <a:off x="414338" y="1282700"/>
          <a:ext cx="8291512" cy="439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6" name="Формула" r:id="rId2" imgW="3377880" imgH="1790640" progId="Equation.3">
                  <p:embed/>
                </p:oleObj>
              </mc:Choice>
              <mc:Fallback>
                <p:oleObj name="Формула" r:id="rId2" imgW="3377880" imgH="1790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8" y="1282700"/>
                        <a:ext cx="8291512" cy="439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זמן הריצה של הפתרון הרקורסיבי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 rot="19662895">
            <a:off x="7190927" y="5902410"/>
            <a:ext cx="198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400" b="1" dirty="0" err="1">
                <a:solidFill>
                  <a:srgbClr val="FF0000"/>
                </a:solidFill>
              </a:rPr>
              <a:t>אקספוננציאלי</a:t>
            </a:r>
            <a:r>
              <a:rPr lang="he-IL" sz="2400" b="1" dirty="0">
                <a:solidFill>
                  <a:srgbClr val="FF0000"/>
                </a:solidFill>
              </a:rPr>
              <a:t>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86ED-88E3-0E2A-8AFF-AA1B9DA3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E652E-31A7-1647-7A73-48C0118A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pt-BR" sz="18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2 x 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pt-BR" sz="18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3 x 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pt-BR" sz="18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5 x 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pt-BR" sz="18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2 x 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pt-BR" sz="18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4 x 3</a:t>
            </a:r>
          </a:p>
          <a:p>
            <a:endParaRPr lang="en-IL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6E3CE-E88A-DDB0-98EE-6E484131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60D36-C6A2-09EB-D0DB-CA55C60D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A7DE88-51F2-9417-D46F-4A47427F0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24" y="3789040"/>
            <a:ext cx="7411751" cy="12961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7D7410-88A9-9607-03E1-AFD0533DD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417638"/>
            <a:ext cx="2410161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99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000" dirty="0">
                <a:latin typeface="+mj-lt"/>
                <a:ea typeface="+mj-ea"/>
                <a:cs typeface="+mj-cs"/>
              </a:rPr>
              <a:t>3. חישוב ערך פתרון </a:t>
            </a:r>
            <a:r>
              <a:rPr lang="he-IL" sz="4000" dirty="0" err="1">
                <a:latin typeface="+mj-lt"/>
                <a:ea typeface="+mj-ea"/>
                <a:cs typeface="+mj-cs"/>
              </a:rPr>
              <a:t>אופטימלי</a:t>
            </a:r>
            <a:r>
              <a:rPr lang="he-IL" sz="4000" dirty="0">
                <a:latin typeface="+mj-lt"/>
                <a:ea typeface="+mj-ea"/>
                <a:cs typeface="+mj-cs"/>
              </a:rPr>
              <a:t> מלמטה למעלה</a:t>
            </a:r>
            <a:endParaRPr lang="en-US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1571612"/>
            <a:ext cx="75295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he-IL" sz="2800" dirty="0"/>
              <a:t>נחשב את הערכים </a:t>
            </a:r>
            <a:r>
              <a:rPr lang="en-US" sz="2800" i="1" dirty="0"/>
              <a:t>m(</a:t>
            </a:r>
            <a:r>
              <a:rPr lang="en-US" sz="2800" i="1" dirty="0" err="1"/>
              <a:t>i,j</a:t>
            </a:r>
            <a:r>
              <a:rPr lang="en-US" sz="2800" i="1" dirty="0"/>
              <a:t>)</a:t>
            </a:r>
            <a:r>
              <a:rPr lang="he-IL" sz="2800" dirty="0"/>
              <a:t> מלמטה למעלה</a:t>
            </a:r>
          </a:p>
          <a:p>
            <a:pPr marL="514350" indent="-514350" algn="r" rtl="1"/>
            <a:r>
              <a:rPr lang="he-IL" sz="2800" dirty="0"/>
              <a:t>(מהאלכסון הראשי, כלפי מעלה)</a:t>
            </a:r>
          </a:p>
          <a:p>
            <a:pPr marL="514350" indent="-514350" algn="r" rtl="1"/>
            <a:r>
              <a:rPr lang="he-IL" sz="2800" dirty="0"/>
              <a:t>ונשמור במטריצה.</a:t>
            </a:r>
          </a:p>
          <a:p>
            <a:pPr marL="514350" indent="-514350" algn="r" rtl="1"/>
            <a:endParaRPr lang="he-IL" sz="2800" dirty="0"/>
          </a:p>
          <a:p>
            <a:pPr marL="514350" indent="-514350" algn="r" rtl="1"/>
            <a:r>
              <a:rPr lang="he-IL" sz="2800" dirty="0"/>
              <a:t>קודם נחשב </a:t>
            </a:r>
            <a:r>
              <a:rPr lang="en-US" sz="2800" i="1" dirty="0"/>
              <a:t>m(</a:t>
            </a:r>
            <a:r>
              <a:rPr lang="en-US" sz="2800" i="1" dirty="0" err="1"/>
              <a:t>i,i</a:t>
            </a:r>
            <a:r>
              <a:rPr lang="en-US" sz="2800" i="1" dirty="0"/>
              <a:t>)</a:t>
            </a:r>
            <a:r>
              <a:rPr lang="he-IL" sz="2800" dirty="0"/>
              <a:t> לכל </a:t>
            </a:r>
            <a:r>
              <a:rPr lang="en-US" sz="2800" i="1" dirty="0" err="1"/>
              <a:t>i</a:t>
            </a:r>
            <a:r>
              <a:rPr lang="he-IL" sz="2800" i="1" dirty="0"/>
              <a:t> </a:t>
            </a:r>
            <a:r>
              <a:rPr lang="he-IL" sz="2800" dirty="0"/>
              <a:t>עד</a:t>
            </a:r>
            <a:r>
              <a:rPr lang="he-IL" sz="2800" i="1" dirty="0"/>
              <a:t> </a:t>
            </a:r>
            <a:r>
              <a:rPr lang="en-US" sz="2800" i="1" dirty="0"/>
              <a:t>n</a:t>
            </a:r>
            <a:r>
              <a:rPr lang="he-IL" sz="2800" i="1" dirty="0"/>
              <a:t>.</a:t>
            </a:r>
            <a:endParaRPr lang="en-US" sz="2800" i="1" dirty="0"/>
          </a:p>
          <a:p>
            <a:pPr marL="514350" indent="-514350" algn="r" rtl="1"/>
            <a:r>
              <a:rPr lang="he-IL" sz="2800" dirty="0"/>
              <a:t>אחר כך </a:t>
            </a:r>
            <a:r>
              <a:rPr lang="en-US" sz="2800" i="1" dirty="0"/>
              <a:t>m(i,i+1)</a:t>
            </a:r>
            <a:r>
              <a:rPr lang="he-IL" sz="2800" i="1" dirty="0"/>
              <a:t> </a:t>
            </a:r>
            <a:r>
              <a:rPr lang="he-IL" sz="2800" dirty="0"/>
              <a:t>לכל</a:t>
            </a:r>
            <a:r>
              <a:rPr lang="he-IL" sz="2800" i="1" dirty="0"/>
              <a:t> </a:t>
            </a:r>
            <a:r>
              <a:rPr lang="en-US" sz="2800" i="1" dirty="0" err="1"/>
              <a:t>i</a:t>
            </a:r>
            <a:r>
              <a:rPr lang="he-IL" sz="2800" i="1" dirty="0"/>
              <a:t> </a:t>
            </a:r>
            <a:r>
              <a:rPr lang="he-IL" sz="2800" dirty="0"/>
              <a:t>עד</a:t>
            </a:r>
            <a:r>
              <a:rPr lang="he-IL" sz="2800" i="1" dirty="0"/>
              <a:t> </a:t>
            </a:r>
            <a:r>
              <a:rPr lang="en-US" sz="2800" i="1" dirty="0"/>
              <a:t>n-1</a:t>
            </a:r>
            <a:r>
              <a:rPr lang="he-IL" sz="2800" i="1" dirty="0"/>
              <a:t>.</a:t>
            </a:r>
          </a:p>
          <a:p>
            <a:pPr marL="514350" indent="-514350" algn="r" rtl="1"/>
            <a:r>
              <a:rPr lang="he-IL" sz="2800" dirty="0"/>
              <a:t>אחר כך </a:t>
            </a:r>
            <a:r>
              <a:rPr lang="en-US" sz="2800" i="1" dirty="0"/>
              <a:t>m(i,i+2)</a:t>
            </a:r>
            <a:r>
              <a:rPr lang="he-IL" sz="2800" i="1" dirty="0"/>
              <a:t> </a:t>
            </a:r>
            <a:r>
              <a:rPr lang="he-IL" sz="2800" dirty="0"/>
              <a:t>לכל</a:t>
            </a:r>
            <a:r>
              <a:rPr lang="he-IL" sz="2800" i="1" dirty="0"/>
              <a:t> </a:t>
            </a:r>
            <a:r>
              <a:rPr lang="en-US" sz="2800" i="1" dirty="0" err="1"/>
              <a:t>i</a:t>
            </a:r>
            <a:r>
              <a:rPr lang="he-IL" sz="2800" i="1" dirty="0"/>
              <a:t> </a:t>
            </a:r>
            <a:r>
              <a:rPr lang="he-IL" sz="2800" dirty="0"/>
              <a:t>עד</a:t>
            </a:r>
            <a:r>
              <a:rPr lang="he-IL" sz="2800" i="1" dirty="0"/>
              <a:t> </a:t>
            </a:r>
            <a:r>
              <a:rPr lang="en-US" sz="2800" i="1" dirty="0"/>
              <a:t>n-2</a:t>
            </a:r>
            <a:r>
              <a:rPr lang="he-IL" sz="2800" i="1" dirty="0"/>
              <a:t>.</a:t>
            </a:r>
          </a:p>
          <a:p>
            <a:pPr marL="514350" indent="-514350" algn="r" rtl="1"/>
            <a:r>
              <a:rPr lang="he-IL" sz="2800" i="1" dirty="0"/>
              <a:t>...</a:t>
            </a:r>
          </a:p>
          <a:p>
            <a:pPr marL="514350" indent="-514350" algn="r" rtl="1"/>
            <a:r>
              <a:rPr lang="he-IL" sz="2800" dirty="0"/>
              <a:t>עד</a:t>
            </a:r>
            <a:r>
              <a:rPr lang="he-IL" sz="2800" i="1" dirty="0"/>
              <a:t> </a:t>
            </a:r>
            <a:r>
              <a:rPr lang="en-US" sz="2800" i="1" dirty="0"/>
              <a:t>m(</a:t>
            </a:r>
            <a:r>
              <a:rPr lang="en-US" sz="2800" i="1" dirty="0" err="1"/>
              <a:t>i,n</a:t>
            </a:r>
            <a:r>
              <a:rPr lang="en-US" sz="2800" i="1" dirty="0"/>
              <a:t>)</a:t>
            </a:r>
            <a:r>
              <a:rPr lang="he-IL" sz="2800" i="1" dirty="0"/>
              <a:t>, </a:t>
            </a:r>
            <a:r>
              <a:rPr lang="he-IL" sz="2800" dirty="0"/>
              <a:t>עבור</a:t>
            </a:r>
            <a:r>
              <a:rPr lang="he-IL" sz="2800" i="1" dirty="0"/>
              <a:t> </a:t>
            </a:r>
            <a:r>
              <a:rPr lang="en-US" sz="2800" i="1" dirty="0" err="1"/>
              <a:t>i</a:t>
            </a:r>
            <a:r>
              <a:rPr lang="en-US" sz="2800" i="1" dirty="0"/>
              <a:t>=1</a:t>
            </a:r>
            <a:r>
              <a:rPr lang="he-IL" sz="2800" i="1" dirty="0"/>
              <a:t>.</a:t>
            </a: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/>
        </p:nvGraphicFramePr>
        <p:xfrm>
          <a:off x="500034" y="3344866"/>
          <a:ext cx="3292492" cy="2227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27" name="Формула" r:id="rId2" imgW="1727200" imgH="1168400" progId="Equation.3">
                  <p:embed/>
                </p:oleObj>
              </mc:Choice>
              <mc:Fallback>
                <p:oleObj name="Формула" r:id="rId2" imgW="1727200" imgH="1168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3344866"/>
                        <a:ext cx="3292492" cy="22272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מלבן מעוגל 10"/>
          <p:cNvSpPr/>
          <p:nvPr/>
        </p:nvSpPr>
        <p:spPr>
          <a:xfrm rot="2036609">
            <a:off x="287290" y="4346783"/>
            <a:ext cx="3863562" cy="330865"/>
          </a:xfrm>
          <a:prstGeom prst="roundRect">
            <a:avLst>
              <a:gd name="adj" fmla="val 50000"/>
            </a:avLst>
          </a:prstGeom>
          <a:solidFill>
            <a:srgbClr val="FFFF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לבן מעוגל 11"/>
          <p:cNvSpPr/>
          <p:nvPr/>
        </p:nvSpPr>
        <p:spPr>
          <a:xfrm rot="2036609">
            <a:off x="1011657" y="4182289"/>
            <a:ext cx="3110226" cy="330865"/>
          </a:xfrm>
          <a:prstGeom prst="roundRect">
            <a:avLst>
              <a:gd name="adj" fmla="val 50000"/>
            </a:avLst>
          </a:prstGeom>
          <a:solidFill>
            <a:srgbClr val="FFFF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לבן מעוגל 12"/>
          <p:cNvSpPr/>
          <p:nvPr/>
        </p:nvSpPr>
        <p:spPr>
          <a:xfrm rot="2036609">
            <a:off x="1612899" y="3969976"/>
            <a:ext cx="2476555" cy="330865"/>
          </a:xfrm>
          <a:prstGeom prst="roundRect">
            <a:avLst>
              <a:gd name="adj" fmla="val 50000"/>
            </a:avLst>
          </a:prstGeom>
          <a:solidFill>
            <a:srgbClr val="FFFF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מלבן מעוגל 13"/>
          <p:cNvSpPr/>
          <p:nvPr/>
        </p:nvSpPr>
        <p:spPr>
          <a:xfrm rot="2036609">
            <a:off x="2984099" y="3518745"/>
            <a:ext cx="985241" cy="330865"/>
          </a:xfrm>
          <a:prstGeom prst="roundRect">
            <a:avLst>
              <a:gd name="adj" fmla="val 50000"/>
            </a:avLst>
          </a:prstGeom>
          <a:solidFill>
            <a:srgbClr val="FF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1" animBg="1"/>
      <p:bldP spid="13" grpId="2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4AF9-2B2A-B585-D8EC-8EE17982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</a:t>
            </a:r>
            <a:endParaRPr lang="en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27A38-485F-EC58-94B0-06854301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C8C79-D847-C459-885E-E6CF3E16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0AF87F6-4E8B-8213-E222-ADA49F0EB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576996"/>
              </p:ext>
            </p:extLst>
          </p:nvPr>
        </p:nvGraphicFramePr>
        <p:xfrm>
          <a:off x="2319029" y="1417638"/>
          <a:ext cx="4968550" cy="4176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3710">
                  <a:extLst>
                    <a:ext uri="{9D8B030D-6E8A-4147-A177-3AD203B41FA5}">
                      <a16:colId xmlns:a16="http://schemas.microsoft.com/office/drawing/2014/main" val="1656609276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274459940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1724109557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2123167855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3432732354"/>
                    </a:ext>
                  </a:extLst>
                </a:gridCol>
              </a:tblGrid>
              <a:tr h="8352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m</a:t>
                      </a:r>
                      <a:r>
                        <a:rPr lang="en-US" sz="2800" baseline="-25000" dirty="0" err="1"/>
                        <a:t>i,k</a:t>
                      </a: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m</a:t>
                      </a:r>
                      <a:r>
                        <a:rPr lang="en-US" sz="2800" baseline="-25000" dirty="0" err="1"/>
                        <a:t>i,j</a:t>
                      </a: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969559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k+1,j</a:t>
                      </a: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64908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95428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91196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2063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D3DD7C5-E2EA-6D44-2BA4-55B81A345C96}"/>
              </a:ext>
            </a:extLst>
          </p:cNvPr>
          <p:cNvSpPr txBox="1"/>
          <p:nvPr/>
        </p:nvSpPr>
        <p:spPr>
          <a:xfrm>
            <a:off x="539552" y="2996952"/>
            <a:ext cx="131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k=</a:t>
            </a:r>
            <a:r>
              <a:rPr lang="en-US" sz="2800" dirty="0" err="1"/>
              <a:t>i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3902690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4AF9-2B2A-B585-D8EC-8EE17982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</a:t>
            </a:r>
            <a:endParaRPr lang="en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27A38-485F-EC58-94B0-06854301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C8C79-D847-C459-885E-E6CF3E16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0AF87F6-4E8B-8213-E222-ADA49F0EB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702648"/>
              </p:ext>
            </p:extLst>
          </p:nvPr>
        </p:nvGraphicFramePr>
        <p:xfrm>
          <a:off x="2319029" y="1417638"/>
          <a:ext cx="4968550" cy="4176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3710">
                  <a:extLst>
                    <a:ext uri="{9D8B030D-6E8A-4147-A177-3AD203B41FA5}">
                      <a16:colId xmlns:a16="http://schemas.microsoft.com/office/drawing/2014/main" val="1656609276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274459940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1724109557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2123167855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3432732354"/>
                    </a:ext>
                  </a:extLst>
                </a:gridCol>
              </a:tblGrid>
              <a:tr h="835293"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m</a:t>
                      </a:r>
                      <a:r>
                        <a:rPr lang="en-US" sz="2800" baseline="-25000" dirty="0" err="1"/>
                        <a:t>i,k</a:t>
                      </a: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m</a:t>
                      </a:r>
                      <a:r>
                        <a:rPr lang="en-US" sz="2800" baseline="-25000" dirty="0" err="1"/>
                        <a:t>i,j</a:t>
                      </a: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969559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64908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k+1,j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95428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91196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2063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421435-2237-0048-08FE-A7807855004F}"/>
              </a:ext>
            </a:extLst>
          </p:cNvPr>
          <p:cNvSpPr txBox="1"/>
          <p:nvPr/>
        </p:nvSpPr>
        <p:spPr>
          <a:xfrm>
            <a:off x="539552" y="2996952"/>
            <a:ext cx="131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k=i+1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4282383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4AF9-2B2A-B585-D8EC-8EE17982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</a:t>
            </a:r>
            <a:endParaRPr lang="en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27A38-485F-EC58-94B0-06854301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C8C79-D847-C459-885E-E6CF3E16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0AF87F6-4E8B-8213-E222-ADA49F0EB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35434"/>
              </p:ext>
            </p:extLst>
          </p:nvPr>
        </p:nvGraphicFramePr>
        <p:xfrm>
          <a:off x="2319029" y="1417638"/>
          <a:ext cx="4968550" cy="4176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3710">
                  <a:extLst>
                    <a:ext uri="{9D8B030D-6E8A-4147-A177-3AD203B41FA5}">
                      <a16:colId xmlns:a16="http://schemas.microsoft.com/office/drawing/2014/main" val="1656609276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274459940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1724109557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2123167855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3432732354"/>
                    </a:ext>
                  </a:extLst>
                </a:gridCol>
              </a:tblGrid>
              <a:tr h="835293"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m</a:t>
                      </a:r>
                      <a:r>
                        <a:rPr lang="en-US" sz="2800" baseline="-25000" dirty="0" err="1"/>
                        <a:t>i,k</a:t>
                      </a: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m</a:t>
                      </a:r>
                      <a:r>
                        <a:rPr lang="en-US" sz="2800" baseline="-25000" dirty="0" err="1"/>
                        <a:t>i,j</a:t>
                      </a: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969559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64908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95428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k+1,j</a:t>
                      </a: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91196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2063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973949-DBEE-30E5-67D6-3BABD2DA4B56}"/>
              </a:ext>
            </a:extLst>
          </p:cNvPr>
          <p:cNvSpPr txBox="1"/>
          <p:nvPr/>
        </p:nvSpPr>
        <p:spPr>
          <a:xfrm>
            <a:off x="539552" y="2996952"/>
            <a:ext cx="131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k=i+2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3535199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4AF9-2B2A-B585-D8EC-8EE17982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</a:t>
            </a:r>
            <a:endParaRPr lang="en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27A38-485F-EC58-94B0-06854301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C8C79-D847-C459-885E-E6CF3E16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0AF87F6-4E8B-8213-E222-ADA49F0EB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906969"/>
              </p:ext>
            </p:extLst>
          </p:nvPr>
        </p:nvGraphicFramePr>
        <p:xfrm>
          <a:off x="2319029" y="1417638"/>
          <a:ext cx="4968550" cy="4176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3710">
                  <a:extLst>
                    <a:ext uri="{9D8B030D-6E8A-4147-A177-3AD203B41FA5}">
                      <a16:colId xmlns:a16="http://schemas.microsoft.com/office/drawing/2014/main" val="1656609276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274459940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1724109557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2123167855"/>
                    </a:ext>
                  </a:extLst>
                </a:gridCol>
                <a:gridCol w="993710">
                  <a:extLst>
                    <a:ext uri="{9D8B030D-6E8A-4147-A177-3AD203B41FA5}">
                      <a16:colId xmlns:a16="http://schemas.microsoft.com/office/drawing/2014/main" val="3432732354"/>
                    </a:ext>
                  </a:extLst>
                </a:gridCol>
              </a:tblGrid>
              <a:tr h="835293"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m</a:t>
                      </a:r>
                      <a:r>
                        <a:rPr lang="en-US" sz="2800" baseline="-25000" dirty="0" err="1"/>
                        <a:t>i,k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m</a:t>
                      </a:r>
                      <a:r>
                        <a:rPr lang="en-US" sz="2800" baseline="-25000" dirty="0" err="1"/>
                        <a:t>i,j</a:t>
                      </a: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969559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64908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95428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800" dirty="0"/>
                        <a:t>0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sz="28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91196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</a:t>
                      </a:r>
                      <a:r>
                        <a:rPr lang="en-US" sz="2800" baseline="-25000" dirty="0"/>
                        <a:t>k+1,j</a:t>
                      </a:r>
                      <a:endParaRPr lang="en-IL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2063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7EA22D1-DA62-0416-72E6-9BD749F8A055}"/>
              </a:ext>
            </a:extLst>
          </p:cNvPr>
          <p:cNvSpPr txBox="1"/>
          <p:nvPr/>
        </p:nvSpPr>
        <p:spPr>
          <a:xfrm>
            <a:off x="539552" y="2996952"/>
            <a:ext cx="131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k=j-1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29704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דוגמא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1571612"/>
            <a:ext cx="752959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he-IL" sz="2800" i="1" dirty="0"/>
              <a:t>	</a:t>
            </a:r>
            <a:r>
              <a:rPr lang="en-US" sz="2400" i="1" dirty="0"/>
              <a:t>d</a:t>
            </a:r>
            <a:r>
              <a:rPr lang="en-US" sz="2400" i="1" baseline="-25000" dirty="0"/>
              <a:t>0</a:t>
            </a:r>
            <a:r>
              <a:rPr lang="en-US" sz="2400" dirty="0"/>
              <a:t>=2</a:t>
            </a:r>
          </a:p>
          <a:p>
            <a:pPr marL="514350" indent="-514350" algn="r" rtl="1"/>
            <a:r>
              <a:rPr lang="en-US" sz="2400" dirty="0"/>
              <a:t>	</a:t>
            </a:r>
            <a:r>
              <a:rPr lang="en-US" sz="2400" i="1" dirty="0"/>
              <a:t>d</a:t>
            </a:r>
            <a:r>
              <a:rPr lang="en-US" sz="2400" i="1" baseline="-25000" dirty="0"/>
              <a:t>1</a:t>
            </a:r>
            <a:r>
              <a:rPr lang="en-US" sz="2400" dirty="0"/>
              <a:t>=5</a:t>
            </a:r>
          </a:p>
          <a:p>
            <a:pPr marL="514350" indent="-514350" algn="r" rtl="1"/>
            <a:r>
              <a:rPr lang="en-US" sz="2400" dirty="0"/>
              <a:t>	</a:t>
            </a:r>
            <a:r>
              <a:rPr lang="en-US" sz="2400" i="1" dirty="0"/>
              <a:t>d</a:t>
            </a:r>
            <a:r>
              <a:rPr lang="en-US" sz="2400" i="1" baseline="-25000" dirty="0"/>
              <a:t>2</a:t>
            </a:r>
            <a:r>
              <a:rPr lang="en-US" sz="2400" dirty="0"/>
              <a:t>=3</a:t>
            </a:r>
          </a:p>
          <a:p>
            <a:pPr marL="514350" indent="-514350" algn="r" rtl="1"/>
            <a:r>
              <a:rPr lang="en-US" sz="2400" dirty="0"/>
              <a:t>	</a:t>
            </a:r>
            <a:r>
              <a:rPr lang="en-US" sz="2400" i="1" dirty="0"/>
              <a:t>d</a:t>
            </a:r>
            <a:r>
              <a:rPr lang="en-US" sz="2400" i="1" baseline="-25000" dirty="0"/>
              <a:t>3</a:t>
            </a:r>
            <a:r>
              <a:rPr lang="en-US" sz="2400" dirty="0"/>
              <a:t>=4</a:t>
            </a:r>
            <a:endParaRPr lang="he-IL" sz="2800" dirty="0"/>
          </a:p>
          <a:p>
            <a:pPr marL="514350" indent="-514350" algn="r" rtl="1"/>
            <a:endParaRPr lang="he-IL" sz="2800" dirty="0"/>
          </a:p>
          <a:p>
            <a:pPr marL="514350" indent="-514350" algn="r" rtl="1"/>
            <a:r>
              <a:rPr lang="he-IL" sz="2800" dirty="0"/>
              <a:t>	</a:t>
            </a: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29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428736"/>
            <a:ext cx="2428892" cy="3722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357158" y="5072074"/>
          <a:ext cx="6159514" cy="1218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4" name="Формула" r:id="rId3" imgW="3340100" imgH="660400" progId="Equation.3">
                  <p:embed/>
                </p:oleObj>
              </mc:Choice>
              <mc:Fallback>
                <p:oleObj name="Формула" r:id="rId3" imgW="3340100" imgH="660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5072074"/>
                        <a:ext cx="6159514" cy="12188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תכנות דינמי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1428736"/>
            <a:ext cx="785818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he-IL" sz="2400" dirty="0">
              <a:cs typeface="+mj-cs"/>
            </a:endParaRPr>
          </a:p>
          <a:p>
            <a:pPr algn="r" rtl="1"/>
            <a:r>
              <a:rPr lang="he-IL" sz="2400" dirty="0">
                <a:cs typeface="+mj-cs"/>
              </a:rPr>
              <a:t>מתאימה לבעיות בהן:</a:t>
            </a:r>
          </a:p>
          <a:p>
            <a:pPr lvl="2" algn="r" rtl="1">
              <a:buFont typeface="Arial" pitchFamily="34" charset="0"/>
              <a:buChar char="•"/>
            </a:pPr>
            <a:r>
              <a:rPr lang="he-IL" sz="2400" dirty="0"/>
              <a:t>תכונת </a:t>
            </a:r>
            <a:r>
              <a:rPr lang="he-IL" sz="2400" dirty="0" err="1"/>
              <a:t>התת</a:t>
            </a:r>
            <a:r>
              <a:rPr lang="he-IL" sz="2400" dirty="0"/>
              <a:t>-מבנה </a:t>
            </a:r>
            <a:r>
              <a:rPr lang="he-IL" sz="2400" dirty="0" err="1"/>
              <a:t>האופטימלי</a:t>
            </a:r>
            <a:r>
              <a:rPr lang="he-IL" sz="2400" dirty="0"/>
              <a:t> </a:t>
            </a:r>
            <a:r>
              <a:rPr lang="he-IL" sz="2800" b="1" dirty="0">
                <a:solidFill>
                  <a:srgbClr val="008000"/>
                </a:solidFill>
              </a:rPr>
              <a:t>כן</a:t>
            </a:r>
            <a:r>
              <a:rPr lang="he-IL" sz="2800" dirty="0"/>
              <a:t> </a:t>
            </a:r>
            <a:r>
              <a:rPr lang="he-IL" sz="2400" dirty="0"/>
              <a:t>מתקיימת</a:t>
            </a:r>
          </a:p>
          <a:p>
            <a:pPr lvl="2" algn="r" rtl="1">
              <a:buFont typeface="Arial" pitchFamily="34" charset="0"/>
              <a:buChar char="•"/>
            </a:pPr>
            <a:r>
              <a:rPr lang="he-IL" sz="2400" dirty="0">
                <a:cs typeface="+mj-cs"/>
              </a:rPr>
              <a:t>תכונת הבחירה החמדנית </a:t>
            </a:r>
            <a:r>
              <a:rPr lang="he-IL" sz="2800" b="1" dirty="0">
                <a:solidFill>
                  <a:srgbClr val="FF0000"/>
                </a:solidFill>
                <a:cs typeface="+mj-cs"/>
              </a:rPr>
              <a:t>לא</a:t>
            </a:r>
            <a:r>
              <a:rPr lang="he-IL" sz="2400" dirty="0">
                <a:cs typeface="+mj-cs"/>
              </a:rPr>
              <a:t> מתקיימת</a:t>
            </a:r>
          </a:p>
          <a:p>
            <a:pPr algn="r" rtl="1"/>
            <a:endParaRPr lang="he-IL" sz="2400" dirty="0">
              <a:cs typeface="+mj-cs"/>
            </a:endParaRPr>
          </a:p>
          <a:p>
            <a:pPr algn="r" rtl="1"/>
            <a:r>
              <a:rPr lang="he-IL" sz="2400" dirty="0">
                <a:cs typeface="+mj-cs"/>
              </a:rPr>
              <a:t>נראה דוגמאות:</a:t>
            </a:r>
          </a:p>
          <a:p>
            <a:pPr lvl="2" algn="r" rtl="1">
              <a:buFont typeface="Arial" pitchFamily="34" charset="0"/>
              <a:buChar char="•"/>
            </a:pPr>
            <a:r>
              <a:rPr lang="he-IL" sz="2400" dirty="0">
                <a:cs typeface="+mj-cs"/>
              </a:rPr>
              <a:t>חישוב האיבר ה-</a:t>
            </a:r>
            <a:r>
              <a:rPr lang="en-US" sz="2400" dirty="0">
                <a:cs typeface="+mj-cs"/>
              </a:rPr>
              <a:t>n</a:t>
            </a:r>
            <a:r>
              <a:rPr lang="he-IL" sz="2400" dirty="0">
                <a:cs typeface="+mj-cs"/>
              </a:rPr>
              <a:t> בסדרת </a:t>
            </a:r>
            <a:r>
              <a:rPr lang="he-IL" sz="2400" dirty="0" err="1">
                <a:cs typeface="+mj-cs"/>
              </a:rPr>
              <a:t>פיבונצ'י</a:t>
            </a:r>
            <a:endParaRPr lang="he-IL" sz="2400" dirty="0">
              <a:cs typeface="+mj-cs"/>
            </a:endParaRPr>
          </a:p>
          <a:p>
            <a:pPr lvl="2" algn="r" rtl="1">
              <a:buFont typeface="Arial" pitchFamily="34" charset="0"/>
              <a:buChar char="•"/>
            </a:pPr>
            <a:r>
              <a:rPr lang="he-IL" sz="2400" dirty="0">
                <a:cs typeface="+mj-cs"/>
              </a:rPr>
              <a:t>חישוב מקדמים בינומיים</a:t>
            </a:r>
          </a:p>
          <a:p>
            <a:pPr lvl="2" algn="r" rtl="1">
              <a:buFont typeface="Arial" pitchFamily="34" charset="0"/>
              <a:buChar char="•"/>
            </a:pPr>
            <a:r>
              <a:rPr lang="he-IL" sz="2400" dirty="0">
                <a:cs typeface="+mj-cs"/>
              </a:rPr>
              <a:t>מציאת תת-סדרה משותפת ארוכה ביותר- </a:t>
            </a:r>
            <a:r>
              <a:rPr lang="en-US" sz="2400" dirty="0">
                <a:cs typeface="+mj-cs"/>
              </a:rPr>
              <a:t>LCS</a:t>
            </a:r>
            <a:endParaRPr lang="he-IL" sz="2400" dirty="0">
              <a:cs typeface="+mj-cs"/>
            </a:endParaRPr>
          </a:p>
          <a:p>
            <a:pPr lvl="2" algn="r" rtl="1">
              <a:buFont typeface="Arial" pitchFamily="34" charset="0"/>
              <a:buChar char="•"/>
            </a:pPr>
            <a:r>
              <a:rPr lang="he-IL" sz="2400" dirty="0">
                <a:cs typeface="+mj-cs"/>
              </a:rPr>
              <a:t>קביעת סדר הכפלת מטריצות- </a:t>
            </a:r>
            <a:r>
              <a:rPr lang="en-US" sz="2400" dirty="0">
                <a:cs typeface="+mj-cs"/>
              </a:rPr>
              <a:t>Matrix Chain Multiplication</a:t>
            </a:r>
            <a:endParaRPr lang="he-IL" sz="2400" dirty="0">
              <a:cs typeface="+mj-cs"/>
            </a:endParaRPr>
          </a:p>
          <a:p>
            <a:pPr lvl="2" algn="r" rtl="1">
              <a:buFont typeface="Arial" pitchFamily="34" charset="0"/>
              <a:buChar char="•"/>
            </a:pPr>
            <a:r>
              <a:rPr lang="he-IL" sz="2400" dirty="0">
                <a:cs typeface="+mj-cs"/>
              </a:rPr>
              <a:t>בעיית התרמיל בשלמים- </a:t>
            </a:r>
            <a:r>
              <a:rPr lang="en-US" sz="2400" dirty="0">
                <a:cs typeface="+mj-cs"/>
              </a:rPr>
              <a:t>Integer Knapsack</a:t>
            </a:r>
            <a:endParaRPr lang="he-IL" sz="2400" dirty="0">
              <a:cs typeface="+mj-cs"/>
            </a:endParaRPr>
          </a:p>
          <a:p>
            <a:pPr lvl="2" algn="r" rtl="1">
              <a:buFont typeface="Arial" pitchFamily="34" charset="0"/>
              <a:buChar char="•"/>
            </a:pPr>
            <a:r>
              <a:rPr lang="he-IL" sz="2400" dirty="0">
                <a:cs typeface="+mj-cs"/>
              </a:rPr>
              <a:t>חישוב ההסתברות לניצחון ב</a:t>
            </a:r>
            <a:r>
              <a:rPr lang="en-US" sz="2400" dirty="0">
                <a:cs typeface="+mj-cs"/>
              </a:rPr>
              <a:t>World Series</a:t>
            </a:r>
            <a:endParaRPr lang="he-IL" sz="2400" dirty="0">
              <a:cs typeface="+mj-cs"/>
            </a:endParaRPr>
          </a:p>
        </p:txBody>
      </p:sp>
      <p:sp>
        <p:nvSpPr>
          <p:cNvPr id="7" name="סוגר מסולסל ימני 6"/>
          <p:cNvSpPr/>
          <p:nvPr/>
        </p:nvSpPr>
        <p:spPr>
          <a:xfrm>
            <a:off x="7358082" y="4572008"/>
            <a:ext cx="285752" cy="1000132"/>
          </a:xfrm>
          <a:prstGeom prst="rightBrace">
            <a:avLst>
              <a:gd name="adj1" fmla="val 33718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7597688">
            <a:off x="7328434" y="488740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b="1" dirty="0">
                <a:solidFill>
                  <a:srgbClr val="4F81BD"/>
                </a:solidFill>
              </a:rPr>
              <a:t>אופטימיזציה</a:t>
            </a:r>
            <a:endParaRPr lang="en-US" b="1" dirty="0">
              <a:solidFill>
                <a:srgbClr val="4F81B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-71462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האלגוריתם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30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214282" y="500042"/>
            <a:ext cx="785818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MCM(d)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n=length(d)-1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=1 to n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  m[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i,i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]=0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=2 to n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=1 to n-len+1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    j=i+len-1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    m[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]=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      for k=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Symbol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 to j-1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        q=m[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Symbol"/>
              </a:rPr>
              <a:t>i,k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]+m[k+1,j]+d</a:t>
            </a:r>
            <a:r>
              <a:rPr lang="en-US" sz="2400" baseline="-25000" dirty="0">
                <a:latin typeface="Courier New" pitchFamily="49" charset="0"/>
                <a:cs typeface="Courier New" pitchFamily="49" charset="0"/>
                <a:sym typeface="Symbol"/>
              </a:rPr>
              <a:t>i-1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d</a:t>
            </a:r>
            <a:r>
              <a:rPr lang="en-US" sz="2400" baseline="-25000" dirty="0">
                <a:latin typeface="Courier New" pitchFamily="49" charset="0"/>
                <a:cs typeface="Courier New" pitchFamily="49" charset="0"/>
                <a:sym typeface="Symbol"/>
              </a:rPr>
              <a:t>k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d</a:t>
            </a:r>
            <a:r>
              <a:rPr lang="en-US" sz="2400" baseline="-25000" dirty="0">
                <a:latin typeface="Courier New" pitchFamily="49" charset="0"/>
                <a:cs typeface="Courier New" pitchFamily="49" charset="0"/>
                <a:sym typeface="Symbol"/>
              </a:rPr>
              <a:t>j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        if q&lt;m[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Symbol"/>
              </a:rPr>
              <a:t>i,j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]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          m[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Symbol"/>
              </a:rPr>
              <a:t>i,j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]=q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          s[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Symbol"/>
              </a:rPr>
              <a:t>i,j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]=k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  return 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Symbol"/>
              </a:rPr>
              <a:t>m,s</a:t>
            </a:r>
            <a:endParaRPr lang="he-IL" sz="2400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pPr algn="r" rtl="1"/>
            <a:r>
              <a:rPr lang="he-IL" sz="2400" dirty="0">
                <a:latin typeface="Courier New" pitchFamily="49" charset="0"/>
                <a:cs typeface="+mj-cs"/>
                <a:sym typeface="Symbol"/>
              </a:rPr>
              <a:t>מה זמן הריצה?</a:t>
            </a:r>
          </a:p>
          <a:p>
            <a:pPr algn="r" rtl="1"/>
            <a:r>
              <a:rPr lang="he-IL" sz="2400" dirty="0">
                <a:latin typeface="Courier New" pitchFamily="49" charset="0"/>
                <a:cs typeface="+mj-cs"/>
                <a:sym typeface="Symbol"/>
              </a:rPr>
              <a:t>כמה מקום?</a:t>
            </a:r>
            <a:endParaRPr lang="en-US" sz="2400" dirty="0">
              <a:latin typeface="Courier New" pitchFamily="49" charset="0"/>
              <a:cs typeface="+mj-cs"/>
            </a:endParaRPr>
          </a:p>
        </p:txBody>
      </p:sp>
      <p:sp>
        <p:nvSpPr>
          <p:cNvPr id="10" name="מלבן מעוגל 9"/>
          <p:cNvSpPr/>
          <p:nvPr/>
        </p:nvSpPr>
        <p:spPr>
          <a:xfrm>
            <a:off x="142844" y="357166"/>
            <a:ext cx="6215106" cy="5393713"/>
          </a:xfrm>
          <a:prstGeom prst="roundRect">
            <a:avLst>
              <a:gd name="adj" fmla="val 4786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662895">
            <a:off x="4277013" y="4994210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400" b="1" dirty="0" err="1">
                <a:solidFill>
                  <a:srgbClr val="FF0000"/>
                </a:solidFill>
              </a:rPr>
              <a:t>פולינומיאלי</a:t>
            </a:r>
            <a:r>
              <a:rPr lang="he-IL" sz="2400" b="1" dirty="0">
                <a:solidFill>
                  <a:srgbClr val="FF0000"/>
                </a:solidFill>
              </a:rPr>
              <a:t>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>
            <a:off x="500034" y="2928934"/>
            <a:ext cx="60007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PrintMCM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s,i,j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==j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  print “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A”</a:t>
            </a:r>
            <a:r>
              <a:rPr lang="en-US" sz="2400" baseline="-250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2400" baseline="-250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  print “(“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PrintMCM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s,i,s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PrintMCM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s,s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]+1,j)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  print “)”</a:t>
            </a: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000" dirty="0">
                <a:latin typeface="+mj-lt"/>
                <a:ea typeface="+mj-ea"/>
                <a:cs typeface="+mj-cs"/>
              </a:rPr>
              <a:t>4. בניית פתרון </a:t>
            </a:r>
            <a:r>
              <a:rPr lang="he-IL" sz="4000" dirty="0" err="1">
                <a:latin typeface="+mj-lt"/>
                <a:ea typeface="+mj-ea"/>
                <a:cs typeface="+mj-cs"/>
              </a:rPr>
              <a:t>אופטימלי</a:t>
            </a:r>
            <a:r>
              <a:rPr lang="he-IL" sz="4000" dirty="0">
                <a:latin typeface="+mj-lt"/>
                <a:ea typeface="+mj-ea"/>
                <a:cs typeface="+mj-cs"/>
              </a:rPr>
              <a:t> מתוך המידע המחושב</a:t>
            </a:r>
            <a:endParaRPr lang="en-US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1571612"/>
            <a:ext cx="7529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he-IL" sz="2800" dirty="0"/>
              <a:t>	נכתוב אלגוריתם רקורסיבי המדפיס את סדרת המטריצות עם סוגריים במקומות </a:t>
            </a:r>
            <a:r>
              <a:rPr lang="he-IL" sz="2800" dirty="0" err="1"/>
              <a:t>האופטימליים</a:t>
            </a:r>
            <a:r>
              <a:rPr lang="he-IL" sz="2800" dirty="0"/>
              <a:t> שנקבעו במערך </a:t>
            </a:r>
            <a:r>
              <a:rPr lang="en-US" sz="2800" dirty="0"/>
              <a:t>s</a:t>
            </a:r>
            <a:r>
              <a:rPr lang="he-IL" sz="2800" dirty="0"/>
              <a:t>:</a:t>
            </a: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31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9" name="מלבן מעוגל 8"/>
          <p:cNvSpPr/>
          <p:nvPr/>
        </p:nvSpPr>
        <p:spPr>
          <a:xfrm>
            <a:off x="428596" y="2786057"/>
            <a:ext cx="6215106" cy="3250573"/>
          </a:xfrm>
          <a:prstGeom prst="roundRect">
            <a:avLst>
              <a:gd name="adj" fmla="val 4786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000" dirty="0">
                <a:latin typeface="+mj-lt"/>
                <a:ea typeface="+mj-ea"/>
                <a:cs typeface="+mj-cs"/>
              </a:rPr>
              <a:t>דוגמא</a:t>
            </a:r>
            <a:endParaRPr lang="en-US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1571612"/>
            <a:ext cx="752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en-US" sz="2800" dirty="0"/>
              <a:t>d=[30,35,15,5,10,20,25]</a:t>
            </a:r>
            <a:endParaRPr lang="he-IL" sz="2800" dirty="0"/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World Series Odds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0100" y="1571612"/>
            <a:ext cx="75295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he-IL" sz="2800" dirty="0"/>
              <a:t>	שתי קבוצות, </a:t>
            </a:r>
            <a:r>
              <a:rPr lang="en-US" sz="2800" dirty="0"/>
              <a:t>A</a:t>
            </a:r>
            <a:r>
              <a:rPr lang="he-IL" sz="2800" dirty="0"/>
              <a:t>,</a:t>
            </a:r>
            <a:r>
              <a:rPr lang="en-US" sz="2800" dirty="0"/>
              <a:t>B</a:t>
            </a:r>
            <a:r>
              <a:rPr lang="he-IL" sz="2800" dirty="0"/>
              <a:t>, משחקות זו מול זו, סדרת משחקים. הראשונה לנצח </a:t>
            </a:r>
            <a:r>
              <a:rPr lang="en-US" sz="2800" dirty="0"/>
              <a:t>n</a:t>
            </a:r>
            <a:r>
              <a:rPr lang="he-IL" sz="2800" dirty="0"/>
              <a:t> משחקים, היא המנצחת.</a:t>
            </a:r>
          </a:p>
          <a:p>
            <a:pPr marL="514350" indent="-514350" algn="r" rtl="1"/>
            <a:r>
              <a:rPr lang="he-IL" sz="2800" dirty="0"/>
              <a:t>	בכל משחק, ההסתברות של כל אחת לנצח, היא </a:t>
            </a:r>
            <a:r>
              <a:rPr lang="en-US" sz="2800" dirty="0"/>
              <a:t>0.5</a:t>
            </a:r>
            <a:r>
              <a:rPr lang="he-IL" sz="2800" dirty="0"/>
              <a:t>.</a:t>
            </a:r>
          </a:p>
          <a:p>
            <a:pPr marL="514350" indent="-514350" algn="r" rtl="1"/>
            <a:endParaRPr lang="he-IL" sz="2800" dirty="0"/>
          </a:p>
          <a:p>
            <a:pPr marL="514350" indent="-514350" algn="r" rtl="1"/>
            <a:r>
              <a:rPr lang="he-IL" sz="2800" dirty="0"/>
              <a:t>המטרה:</a:t>
            </a:r>
          </a:p>
          <a:p>
            <a:pPr marL="514350" indent="-514350" algn="r" rtl="1"/>
            <a:r>
              <a:rPr lang="he-IL" sz="2800" dirty="0"/>
              <a:t>	לחשב את ההסתברות ש</a:t>
            </a:r>
            <a:r>
              <a:rPr lang="en-US" sz="2800" dirty="0"/>
              <a:t>A</a:t>
            </a:r>
            <a:r>
              <a:rPr lang="he-IL" sz="2800" dirty="0"/>
              <a:t> תנצח.</a:t>
            </a:r>
          </a:p>
          <a:p>
            <a:pPr marL="514350" indent="-514350" algn="r" rtl="1"/>
            <a:endParaRPr lang="he-IL" sz="2800" dirty="0"/>
          </a:p>
          <a:p>
            <a:pPr marL="514350" indent="-514350" algn="r" rtl="1"/>
            <a:r>
              <a:rPr lang="he-IL" sz="2800" dirty="0"/>
              <a:t>הערה: זאת </a:t>
            </a:r>
            <a:r>
              <a:rPr lang="he-IL" sz="2800" b="1" dirty="0"/>
              <a:t>לא </a:t>
            </a:r>
            <a:r>
              <a:rPr lang="he-IL" sz="2800" dirty="0"/>
              <a:t>בעיית אופטימיזציה!</a:t>
            </a: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פורמליזציה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1571612"/>
            <a:ext cx="75295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he-IL" sz="2800" dirty="0"/>
              <a:t>	בכל שלב בסדרת המשחקים, נסמן:</a:t>
            </a:r>
          </a:p>
          <a:p>
            <a:pPr marL="514350" indent="-514350" algn="r" rtl="1"/>
            <a:r>
              <a:rPr lang="he-IL" sz="2800" dirty="0"/>
              <a:t>	</a:t>
            </a:r>
            <a:r>
              <a:rPr lang="en-US" sz="2800" dirty="0" err="1"/>
              <a:t>i</a:t>
            </a:r>
            <a:r>
              <a:rPr lang="he-IL" sz="2800" dirty="0"/>
              <a:t>- מספר המשחקים ש</a:t>
            </a:r>
            <a:r>
              <a:rPr lang="en-US" sz="2800" dirty="0"/>
              <a:t>A</a:t>
            </a:r>
            <a:r>
              <a:rPr lang="he-IL" sz="2800" dirty="0"/>
              <a:t> צריכה עוד לנצח על מנת לנצח בסדרה.</a:t>
            </a:r>
          </a:p>
          <a:p>
            <a:pPr marL="514350" indent="-514350" algn="r" rtl="1"/>
            <a:r>
              <a:rPr lang="he-IL" sz="2800" dirty="0"/>
              <a:t>	</a:t>
            </a:r>
            <a:r>
              <a:rPr lang="en-US" sz="2800" dirty="0"/>
              <a:t>j</a:t>
            </a:r>
            <a:r>
              <a:rPr lang="he-IL" sz="2800" dirty="0"/>
              <a:t>- מספר המשחקים ש</a:t>
            </a:r>
            <a:r>
              <a:rPr lang="en-US" sz="2800" dirty="0"/>
              <a:t>B</a:t>
            </a:r>
            <a:r>
              <a:rPr lang="he-IL" sz="2800" dirty="0"/>
              <a:t> צריכה עוד לנצח על מנת לנצח בסדרה.</a:t>
            </a:r>
          </a:p>
          <a:p>
            <a:pPr marL="514350" indent="-514350" algn="r" rtl="1"/>
            <a:r>
              <a:rPr lang="he-IL" sz="2800" dirty="0"/>
              <a:t>	</a:t>
            </a:r>
            <a:r>
              <a:rPr lang="en-US" sz="2800" dirty="0"/>
              <a:t>p(</a:t>
            </a:r>
            <a:r>
              <a:rPr lang="en-US" sz="2800" dirty="0" err="1"/>
              <a:t>i,j</a:t>
            </a:r>
            <a:r>
              <a:rPr lang="en-US" sz="2800" dirty="0"/>
              <a:t>)</a:t>
            </a:r>
            <a:r>
              <a:rPr lang="he-IL" sz="2800" dirty="0"/>
              <a:t>- ההסתברות ש</a:t>
            </a:r>
            <a:r>
              <a:rPr lang="en-US" sz="2800" dirty="0"/>
              <a:t>A</a:t>
            </a:r>
            <a:r>
              <a:rPr lang="he-IL" sz="2800" dirty="0"/>
              <a:t> תנצח בסדרה, אם היא צריכה עוד </a:t>
            </a:r>
            <a:r>
              <a:rPr lang="en-US" sz="2800" dirty="0" err="1"/>
              <a:t>i</a:t>
            </a:r>
            <a:r>
              <a:rPr lang="he-IL" sz="2800" dirty="0"/>
              <a:t> משחקים על מנת לנצח, ו</a:t>
            </a:r>
            <a:r>
              <a:rPr lang="en-US" sz="2800" dirty="0"/>
              <a:t>B</a:t>
            </a:r>
            <a:r>
              <a:rPr lang="he-IL" sz="2800" dirty="0"/>
              <a:t> צריכה עוד </a:t>
            </a:r>
            <a:r>
              <a:rPr lang="en-US" sz="2800" dirty="0"/>
              <a:t>j</a:t>
            </a:r>
            <a:r>
              <a:rPr lang="he-IL" sz="2800" dirty="0"/>
              <a:t> משחקים על מנת לנצח.</a:t>
            </a:r>
          </a:p>
          <a:p>
            <a:pPr marL="514350" indent="-514350" algn="r" rtl="1"/>
            <a:r>
              <a:rPr lang="he-IL" sz="2800" dirty="0"/>
              <a:t>המטרה:</a:t>
            </a:r>
          </a:p>
          <a:p>
            <a:pPr marL="514350" indent="-514350" algn="r" rtl="1"/>
            <a:r>
              <a:rPr lang="he-IL" sz="2800" dirty="0"/>
              <a:t>	לחשב את </a:t>
            </a:r>
            <a:r>
              <a:rPr lang="en-US" sz="2800" dirty="0"/>
              <a:t>p(</a:t>
            </a:r>
            <a:r>
              <a:rPr lang="en-US" sz="2800" dirty="0" err="1"/>
              <a:t>n,n</a:t>
            </a:r>
            <a:r>
              <a:rPr lang="en-US" sz="2800" dirty="0"/>
              <a:t>)</a:t>
            </a:r>
            <a:r>
              <a:rPr lang="he-IL" sz="2800" dirty="0"/>
              <a:t>.</a:t>
            </a: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מבנה הבעיה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/>
        </p:nvGraphicFramePr>
        <p:xfrm>
          <a:off x="785786" y="2000240"/>
          <a:ext cx="7583530" cy="178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76" name="Формула" r:id="rId2" imgW="3022600" imgH="711200" progId="Equation.3">
                  <p:embed/>
                </p:oleObj>
              </mc:Choice>
              <mc:Fallback>
                <p:oleObj name="Формула" r:id="rId2" imgW="3022600" imgH="71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2000240"/>
                        <a:ext cx="7583530" cy="1784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פתרון רקורסיבי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36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6075" y="1857364"/>
            <a:ext cx="5543313" cy="1938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000100" y="4714884"/>
            <a:ext cx="752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he-IL" sz="2800" dirty="0"/>
              <a:t>	מהו זמן הריצה?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פתרון תכנות דינמי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37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4714884"/>
            <a:ext cx="752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he-IL" sz="2800" dirty="0"/>
              <a:t>	מהו זמן הריצה?</a:t>
            </a:r>
          </a:p>
        </p:txBody>
      </p:sp>
      <p:grpSp>
        <p:nvGrpSpPr>
          <p:cNvPr id="12" name="קבוצה 11"/>
          <p:cNvGrpSpPr/>
          <p:nvPr/>
        </p:nvGrpSpPr>
        <p:grpSpPr>
          <a:xfrm>
            <a:off x="571472" y="1142984"/>
            <a:ext cx="4900636" cy="3509098"/>
            <a:chOff x="571472" y="1142984"/>
            <a:chExt cx="4900636" cy="3509098"/>
          </a:xfrm>
        </p:grpSpPr>
        <p:pic>
          <p:nvPicPr>
            <p:cNvPr id="133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1472" y="1142984"/>
              <a:ext cx="4900636" cy="3509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מלבן 9"/>
            <p:cNvSpPr/>
            <p:nvPr/>
          </p:nvSpPr>
          <p:spPr>
            <a:xfrm>
              <a:off x="3643306" y="1142984"/>
              <a:ext cx="1819648" cy="2286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מלבן 10"/>
            <p:cNvSpPr/>
            <p:nvPr/>
          </p:nvSpPr>
          <p:spPr>
            <a:xfrm>
              <a:off x="2714612" y="4143380"/>
              <a:ext cx="2643206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דוגמא </a:t>
            </a:r>
            <a:r>
              <a:rPr lang="en-US" sz="4400" dirty="0">
                <a:latin typeface="+mj-lt"/>
                <a:ea typeface="+mj-ea"/>
                <a:cs typeface="+mj-cs"/>
              </a:rPr>
              <a:t>n=4</a:t>
            </a:r>
          </a:p>
        </p:txBody>
      </p:sp>
      <p:sp>
        <p:nvSpPr>
          <p:cNvPr id="30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38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4714884"/>
            <a:ext cx="752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/>
            <a:r>
              <a:rPr lang="he-IL" sz="2800" dirty="0"/>
              <a:t>	מהי התשובה הסופית?</a:t>
            </a:r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7852" y="1500174"/>
            <a:ext cx="2821861" cy="262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285984" y="1202280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0       1         2       3        4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14546" y="785794"/>
            <a:ext cx="419104" cy="333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      0</a:t>
            </a:r>
          </a:p>
          <a:p>
            <a:pPr>
              <a:lnSpc>
                <a:spcPct val="200000"/>
              </a:lnSpc>
            </a:pPr>
            <a:r>
              <a:rPr lang="en-US" b="1" dirty="0"/>
              <a:t>1         2       3        4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סדרת </a:t>
            </a:r>
            <a:r>
              <a:rPr lang="he-IL" sz="4400" dirty="0" err="1">
                <a:latin typeface="+mj-lt"/>
                <a:ea typeface="+mj-ea"/>
                <a:cs typeface="+mj-cs"/>
              </a:rPr>
              <a:t>פיבונצ'י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/>
        </p:nvGraphicFramePr>
        <p:xfrm>
          <a:off x="428596" y="1357298"/>
          <a:ext cx="5357850" cy="969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2" name="Формула" r:id="rId2" imgW="2527300" imgH="457200" progId="Equation.3">
                  <p:embed/>
                </p:oleObj>
              </mc:Choice>
              <mc:Fallback>
                <p:oleObj name="Формула" r:id="rId2" imgW="252730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1357298"/>
                        <a:ext cx="5357850" cy="9692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7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err="1">
                <a:latin typeface="+mj-lt"/>
                <a:ea typeface="+mj-ea"/>
                <a:cs typeface="+mj-cs"/>
              </a:rPr>
              <a:t>פיבונצ'י</a:t>
            </a:r>
            <a:r>
              <a:rPr lang="he-IL" sz="4400" dirty="0">
                <a:latin typeface="+mj-lt"/>
                <a:ea typeface="+mj-ea"/>
                <a:cs typeface="+mj-cs"/>
              </a:rPr>
              <a:t>- הפרד ומשול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500034" y="1571612"/>
            <a:ext cx="78581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Fib(n)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if n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Mathematica1"/>
              </a:rPr>
              <a:t>1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Mathematica1"/>
              </a:rPr>
              <a:t>    return n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Mathematica1"/>
              </a:rPr>
              <a:t>  return Fib(n-1)+Fib(n-2)</a:t>
            </a:r>
            <a:endParaRPr lang="he-IL" sz="2400" dirty="0">
              <a:latin typeface="Courier New" pitchFamily="49" charset="0"/>
              <a:cs typeface="Courier New" pitchFamily="49" charset="0"/>
              <a:sym typeface="Mathematica1"/>
            </a:endParaRPr>
          </a:p>
          <a:p>
            <a:pPr algn="l"/>
            <a:endParaRPr lang="he-IL" sz="2400" dirty="0">
              <a:latin typeface="Courier New" pitchFamily="49" charset="0"/>
              <a:cs typeface="Courier New" pitchFamily="49" charset="0"/>
              <a:sym typeface="Mathematica1"/>
            </a:endParaRPr>
          </a:p>
          <a:p>
            <a:pPr algn="r" rtl="1"/>
            <a:endParaRPr lang="en-US" sz="2400" dirty="0">
              <a:latin typeface="Courier New" pitchFamily="49" charset="0"/>
              <a:cs typeface="+mj-cs"/>
              <a:sym typeface="Mathematica1"/>
            </a:endParaRPr>
          </a:p>
          <a:p>
            <a:pPr algn="r" rtl="1"/>
            <a:r>
              <a:rPr lang="he-IL" sz="2400" dirty="0">
                <a:latin typeface="Courier New" pitchFamily="49" charset="0"/>
                <a:cs typeface="+mj-cs"/>
                <a:sym typeface="Mathematica1"/>
              </a:rPr>
              <a:t>נוסחת נסיגה לזמן הריצה:</a:t>
            </a:r>
          </a:p>
          <a:p>
            <a:pPr algn="r" rtl="1"/>
            <a:endParaRPr lang="he-IL" sz="2400" dirty="0">
              <a:latin typeface="Courier New" pitchFamily="49" charset="0"/>
              <a:cs typeface="+mj-cs"/>
              <a:sym typeface="Mathematica1"/>
            </a:endParaRPr>
          </a:p>
          <a:p>
            <a:pPr algn="r" rtl="1"/>
            <a:endParaRPr lang="en-US" sz="2400" dirty="0">
              <a:latin typeface="Courier New" pitchFamily="49" charset="0"/>
              <a:cs typeface="+mj-cs"/>
            </a:endParaRPr>
          </a:p>
        </p:txBody>
      </p:sp>
      <p:graphicFrame>
        <p:nvGraphicFramePr>
          <p:cNvPr id="11" name="אובייקט 10"/>
          <p:cNvGraphicFramePr>
            <a:graphicFrameLocks noChangeAspect="1"/>
          </p:cNvGraphicFramePr>
          <p:nvPr/>
        </p:nvGraphicFramePr>
        <p:xfrm>
          <a:off x="500034" y="3786190"/>
          <a:ext cx="4598821" cy="507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7" name="Формула" r:id="rId2" imgW="1841500" imgH="203200" progId="Equation.3">
                  <p:embed/>
                </p:oleObj>
              </mc:Choice>
              <mc:Fallback>
                <p:oleObj name="Формула" r:id="rId2" imgW="1841500" imgH="203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3786190"/>
                        <a:ext cx="4598821" cy="5074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מלבן מעוגל 11"/>
          <p:cNvSpPr/>
          <p:nvPr/>
        </p:nvSpPr>
        <p:spPr>
          <a:xfrm>
            <a:off x="428596" y="1428736"/>
            <a:ext cx="5072098" cy="192882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7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6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err="1">
                <a:latin typeface="+mj-lt"/>
                <a:ea typeface="+mj-ea"/>
                <a:cs typeface="+mj-cs"/>
              </a:rPr>
              <a:t>פיבונצ'י</a:t>
            </a:r>
            <a:r>
              <a:rPr lang="he-IL" sz="4400" dirty="0">
                <a:latin typeface="+mj-lt"/>
                <a:ea typeface="+mj-ea"/>
                <a:cs typeface="+mj-cs"/>
              </a:rPr>
              <a:t>- תתי בעיות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אליפסה 8"/>
          <p:cNvSpPr/>
          <p:nvPr/>
        </p:nvSpPr>
        <p:spPr>
          <a:xfrm>
            <a:off x="4036215" y="1285860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Fib(5)</a:t>
            </a:r>
          </a:p>
        </p:txBody>
      </p:sp>
      <p:sp>
        <p:nvSpPr>
          <p:cNvPr id="13" name="אליפסה 12"/>
          <p:cNvSpPr/>
          <p:nvPr/>
        </p:nvSpPr>
        <p:spPr>
          <a:xfrm>
            <a:off x="1433482" y="2571744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14" name="אליפסה 13"/>
          <p:cNvSpPr/>
          <p:nvPr/>
        </p:nvSpPr>
        <p:spPr>
          <a:xfrm>
            <a:off x="6067444" y="2571744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15" name="אליפסה 14"/>
          <p:cNvSpPr/>
          <p:nvPr/>
        </p:nvSpPr>
        <p:spPr>
          <a:xfrm>
            <a:off x="2114520" y="335756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6" name="אליפסה 15"/>
          <p:cNvSpPr/>
          <p:nvPr/>
        </p:nvSpPr>
        <p:spPr>
          <a:xfrm>
            <a:off x="71406" y="335756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אליפסה 16"/>
          <p:cNvSpPr/>
          <p:nvPr/>
        </p:nvSpPr>
        <p:spPr>
          <a:xfrm>
            <a:off x="4600588" y="335756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8" name="אליפסה 17"/>
          <p:cNvSpPr/>
          <p:nvPr/>
        </p:nvSpPr>
        <p:spPr>
          <a:xfrm>
            <a:off x="6858016" y="335756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19" name="אליפסה 18"/>
          <p:cNvSpPr/>
          <p:nvPr/>
        </p:nvSpPr>
        <p:spPr>
          <a:xfrm>
            <a:off x="2643174" y="442913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20" name="אליפסה 19"/>
          <p:cNvSpPr/>
          <p:nvPr/>
        </p:nvSpPr>
        <p:spPr>
          <a:xfrm>
            <a:off x="1500166" y="442913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1" name="אליפסה 20"/>
          <p:cNvSpPr/>
          <p:nvPr/>
        </p:nvSpPr>
        <p:spPr>
          <a:xfrm>
            <a:off x="5143504" y="442913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22" name="אליפסה 21"/>
          <p:cNvSpPr/>
          <p:nvPr/>
        </p:nvSpPr>
        <p:spPr>
          <a:xfrm>
            <a:off x="4000496" y="442913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8" name="אליפסה 27"/>
          <p:cNvSpPr/>
          <p:nvPr/>
        </p:nvSpPr>
        <p:spPr>
          <a:xfrm>
            <a:off x="7472370" y="442913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29" name="אליפסה 28"/>
          <p:cNvSpPr/>
          <p:nvPr/>
        </p:nvSpPr>
        <p:spPr>
          <a:xfrm>
            <a:off x="6286512" y="442913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30" name="אליפסה 29"/>
          <p:cNvSpPr/>
          <p:nvPr/>
        </p:nvSpPr>
        <p:spPr>
          <a:xfrm>
            <a:off x="8001024" y="550070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31" name="אליפסה 30"/>
          <p:cNvSpPr/>
          <p:nvPr/>
        </p:nvSpPr>
        <p:spPr>
          <a:xfrm>
            <a:off x="6858016" y="5500702"/>
            <a:ext cx="1071570" cy="571504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cxnSp>
        <p:nvCxnSpPr>
          <p:cNvPr id="33" name="מחבר ישר 32"/>
          <p:cNvCxnSpPr>
            <a:stCxn id="9" idx="4"/>
            <a:endCxn id="13" idx="0"/>
          </p:cNvCxnSpPr>
          <p:nvPr/>
        </p:nvCxnSpPr>
        <p:spPr>
          <a:xfrm rot="5400000">
            <a:off x="2913444" y="913188"/>
            <a:ext cx="714380" cy="26027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/>
          <p:cNvCxnSpPr>
            <a:stCxn id="13" idx="4"/>
            <a:endCxn id="16" idx="0"/>
          </p:cNvCxnSpPr>
          <p:nvPr/>
        </p:nvCxnSpPr>
        <p:spPr>
          <a:xfrm rot="5400000">
            <a:off x="1181072" y="2569367"/>
            <a:ext cx="214314" cy="1362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/>
          <p:cNvCxnSpPr>
            <a:stCxn id="9" idx="4"/>
            <a:endCxn id="14" idx="0"/>
          </p:cNvCxnSpPr>
          <p:nvPr/>
        </p:nvCxnSpPr>
        <p:spPr>
          <a:xfrm rot="16200000" flipH="1">
            <a:off x="5230424" y="1198939"/>
            <a:ext cx="714380" cy="20312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3"/>
          <p:cNvCxnSpPr>
            <a:stCxn id="13" idx="4"/>
            <a:endCxn id="15" idx="0"/>
          </p:cNvCxnSpPr>
          <p:nvPr/>
        </p:nvCxnSpPr>
        <p:spPr>
          <a:xfrm rot="16200000" flipH="1">
            <a:off x="2202629" y="2909886"/>
            <a:ext cx="214314" cy="6810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46"/>
          <p:cNvCxnSpPr>
            <a:stCxn id="15" idx="4"/>
            <a:endCxn id="20" idx="0"/>
          </p:cNvCxnSpPr>
          <p:nvPr/>
        </p:nvCxnSpPr>
        <p:spPr>
          <a:xfrm rot="5400000">
            <a:off x="2093095" y="3871922"/>
            <a:ext cx="500066" cy="6143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49"/>
          <p:cNvCxnSpPr>
            <a:stCxn id="15" idx="4"/>
            <a:endCxn id="19" idx="0"/>
          </p:cNvCxnSpPr>
          <p:nvPr/>
        </p:nvCxnSpPr>
        <p:spPr>
          <a:xfrm rot="16200000" flipH="1">
            <a:off x="2664599" y="3914772"/>
            <a:ext cx="500066" cy="5286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/>
          <p:cNvCxnSpPr>
            <a:stCxn id="17" idx="4"/>
            <a:endCxn id="22" idx="0"/>
          </p:cNvCxnSpPr>
          <p:nvPr/>
        </p:nvCxnSpPr>
        <p:spPr>
          <a:xfrm rot="5400000">
            <a:off x="4586294" y="3879053"/>
            <a:ext cx="500066" cy="6000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/>
          <p:cNvCxnSpPr>
            <a:stCxn id="17" idx="4"/>
            <a:endCxn id="21" idx="0"/>
          </p:cNvCxnSpPr>
          <p:nvPr/>
        </p:nvCxnSpPr>
        <p:spPr>
          <a:xfrm rot="16200000" flipH="1">
            <a:off x="5157798" y="3907641"/>
            <a:ext cx="500066" cy="5429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58"/>
          <p:cNvCxnSpPr>
            <a:stCxn id="14" idx="4"/>
            <a:endCxn id="17" idx="0"/>
          </p:cNvCxnSpPr>
          <p:nvPr/>
        </p:nvCxnSpPr>
        <p:spPr>
          <a:xfrm rot="5400000">
            <a:off x="5762644" y="2516977"/>
            <a:ext cx="214314" cy="14668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/>
          <p:cNvCxnSpPr>
            <a:stCxn id="14" idx="4"/>
            <a:endCxn id="18" idx="0"/>
          </p:cNvCxnSpPr>
          <p:nvPr/>
        </p:nvCxnSpPr>
        <p:spPr>
          <a:xfrm rot="16200000" flipH="1">
            <a:off x="6891358" y="2855119"/>
            <a:ext cx="214314" cy="7905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4"/>
          <p:cNvCxnSpPr>
            <a:stCxn id="29" idx="0"/>
            <a:endCxn id="18" idx="4"/>
          </p:cNvCxnSpPr>
          <p:nvPr/>
        </p:nvCxnSpPr>
        <p:spPr>
          <a:xfrm rot="5400000" flipH="1" flipV="1">
            <a:off x="6858016" y="3893347"/>
            <a:ext cx="500066" cy="5715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67"/>
          <p:cNvCxnSpPr>
            <a:stCxn id="28" idx="0"/>
            <a:endCxn id="18" idx="4"/>
          </p:cNvCxnSpPr>
          <p:nvPr/>
        </p:nvCxnSpPr>
        <p:spPr>
          <a:xfrm rot="16200000" flipV="1">
            <a:off x="7450945" y="3871922"/>
            <a:ext cx="500066" cy="6143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0"/>
          <p:cNvCxnSpPr>
            <a:stCxn id="28" idx="4"/>
            <a:endCxn id="31" idx="0"/>
          </p:cNvCxnSpPr>
          <p:nvPr/>
        </p:nvCxnSpPr>
        <p:spPr>
          <a:xfrm rot="5400000">
            <a:off x="7450945" y="4943492"/>
            <a:ext cx="500066" cy="6143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/>
          <p:cNvCxnSpPr>
            <a:stCxn id="28" idx="4"/>
            <a:endCxn id="30" idx="0"/>
          </p:cNvCxnSpPr>
          <p:nvPr/>
        </p:nvCxnSpPr>
        <p:spPr>
          <a:xfrm rot="16200000" flipH="1">
            <a:off x="8022449" y="4986342"/>
            <a:ext cx="500066" cy="5286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אליפסה 77"/>
          <p:cNvSpPr/>
          <p:nvPr/>
        </p:nvSpPr>
        <p:spPr>
          <a:xfrm>
            <a:off x="2036501" y="3286124"/>
            <a:ext cx="1214446" cy="7143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אליפסה 78"/>
          <p:cNvSpPr/>
          <p:nvPr/>
        </p:nvSpPr>
        <p:spPr>
          <a:xfrm>
            <a:off x="4513385" y="3286124"/>
            <a:ext cx="1214446" cy="7143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אליפסה 79"/>
          <p:cNvSpPr/>
          <p:nvPr/>
        </p:nvSpPr>
        <p:spPr>
          <a:xfrm>
            <a:off x="7394351" y="4357694"/>
            <a:ext cx="1214446" cy="7143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 rot="19260424">
            <a:off x="402930" y="5440347"/>
            <a:ext cx="2643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800" dirty="0">
                <a:solidFill>
                  <a:srgbClr val="FF0000"/>
                </a:solidFill>
              </a:rPr>
              <a:t>כפילויות!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9" name="אליפסה 38"/>
          <p:cNvSpPr/>
          <p:nvPr/>
        </p:nvSpPr>
        <p:spPr>
          <a:xfrm>
            <a:off x="1357290" y="2500306"/>
            <a:ext cx="1214446" cy="71438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אליפסה 39"/>
          <p:cNvSpPr/>
          <p:nvPr/>
        </p:nvSpPr>
        <p:spPr>
          <a:xfrm>
            <a:off x="6786578" y="3286124"/>
            <a:ext cx="1214446" cy="71438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8" grpId="0" animBg="1"/>
      <p:bldP spid="29" grpId="0" animBg="1"/>
      <p:bldP spid="30" grpId="0" animBg="1"/>
      <p:bldP spid="31" grpId="0" animBg="1"/>
      <p:bldP spid="78" grpId="0" animBg="1"/>
      <p:bldP spid="79" grpId="0" animBg="1"/>
      <p:bldP spid="80" grpId="0" animBg="1"/>
      <p:bldP spid="81" grpId="0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7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7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err="1">
                <a:latin typeface="+mj-lt"/>
                <a:ea typeface="+mj-ea"/>
                <a:cs typeface="+mj-cs"/>
              </a:rPr>
              <a:t>פיבונצ'י</a:t>
            </a:r>
            <a:r>
              <a:rPr lang="he-IL" sz="4400" dirty="0">
                <a:latin typeface="+mj-lt"/>
                <a:ea typeface="+mj-ea"/>
                <a:cs typeface="+mj-cs"/>
              </a:rPr>
              <a:t>- פתרון נוסחת הנסיגה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1" name="אובייקט 10"/>
          <p:cNvGraphicFramePr>
            <a:graphicFrameLocks noChangeAspect="1"/>
          </p:cNvGraphicFramePr>
          <p:nvPr/>
        </p:nvGraphicFramePr>
        <p:xfrm>
          <a:off x="285720" y="1357298"/>
          <a:ext cx="6273834" cy="4686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4" name="Формула" r:id="rId2" imgW="2552700" imgH="1905000" progId="Equation.3">
                  <p:embed/>
                </p:oleObj>
              </mc:Choice>
              <mc:Fallback>
                <p:oleObj name="Формула" r:id="rId2" imgW="2552700" imgH="1905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1357298"/>
                        <a:ext cx="6273834" cy="46866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 rot="19662895">
            <a:off x="1953798" y="5396534"/>
            <a:ext cx="198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400" b="1" dirty="0" err="1">
                <a:solidFill>
                  <a:srgbClr val="FF0000"/>
                </a:solidFill>
              </a:rPr>
              <a:t>אקספוננציאלי</a:t>
            </a:r>
            <a:r>
              <a:rPr lang="he-IL" sz="2400" b="1" dirty="0">
                <a:solidFill>
                  <a:srgbClr val="FF0000"/>
                </a:solidFill>
              </a:rPr>
              <a:t>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7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8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err="1">
                <a:latin typeface="+mj-lt"/>
                <a:ea typeface="+mj-ea"/>
                <a:cs typeface="+mj-cs"/>
              </a:rPr>
              <a:t>פיבונצ'י</a:t>
            </a:r>
            <a:r>
              <a:rPr lang="he-IL" sz="4400" dirty="0">
                <a:latin typeface="+mj-lt"/>
                <a:ea typeface="+mj-ea"/>
                <a:cs typeface="+mj-cs"/>
              </a:rPr>
              <a:t>- תכנות דינמי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500034" y="1571612"/>
            <a:ext cx="78581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Fib(n)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f[0]=0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</a:rPr>
              <a:t>  f[1]=1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Mathematica1"/>
              </a:rPr>
              <a:t> 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Mathematica1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Mathematica1"/>
              </a:rPr>
              <a:t>=2 to n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Mathematica1"/>
              </a:rPr>
              <a:t>    f[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Mathematica1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Mathematica1"/>
              </a:rPr>
              <a:t>]=f[i-1]+f[i-2]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Mathematica1"/>
              </a:rPr>
              <a:t>  return f[n]</a:t>
            </a:r>
            <a:endParaRPr lang="he-IL" sz="2400" dirty="0">
              <a:latin typeface="Courier New" pitchFamily="49" charset="0"/>
              <a:cs typeface="Courier New" pitchFamily="49" charset="0"/>
              <a:sym typeface="Mathematica1"/>
            </a:endParaRPr>
          </a:p>
          <a:p>
            <a:pPr algn="r" rtl="1"/>
            <a:endParaRPr lang="en-US" sz="2400" dirty="0">
              <a:latin typeface="Courier New" pitchFamily="49" charset="0"/>
              <a:cs typeface="+mj-cs"/>
              <a:sym typeface="Mathematica1"/>
            </a:endParaRPr>
          </a:p>
          <a:p>
            <a:pPr algn="r" rtl="1"/>
            <a:r>
              <a:rPr lang="he-IL" sz="2400" dirty="0">
                <a:latin typeface="Courier New" pitchFamily="49" charset="0"/>
                <a:cs typeface="+mj-cs"/>
                <a:sym typeface="Mathematica1"/>
              </a:rPr>
              <a:t>זמן הריצה?</a:t>
            </a:r>
          </a:p>
          <a:p>
            <a:pPr algn="r" rtl="1"/>
            <a:endParaRPr lang="he-IL" sz="2400" dirty="0">
              <a:latin typeface="Courier New" pitchFamily="49" charset="0"/>
              <a:cs typeface="+mj-cs"/>
              <a:sym typeface="Mathematica1"/>
            </a:endParaRPr>
          </a:p>
          <a:p>
            <a:pPr algn="r" rtl="1"/>
            <a:endParaRPr lang="en-US" sz="2400" dirty="0">
              <a:latin typeface="Courier New" pitchFamily="49" charset="0"/>
              <a:cs typeface="+mj-cs"/>
            </a:endParaRPr>
          </a:p>
        </p:txBody>
      </p:sp>
      <p:sp>
        <p:nvSpPr>
          <p:cNvPr id="12" name="מלבן מעוגל 11"/>
          <p:cNvSpPr/>
          <p:nvPr/>
        </p:nvSpPr>
        <p:spPr>
          <a:xfrm>
            <a:off x="428596" y="1428736"/>
            <a:ext cx="5072098" cy="2571768"/>
          </a:xfrm>
          <a:prstGeom prst="roundRect">
            <a:avLst>
              <a:gd name="adj" fmla="val 13822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662895">
            <a:off x="1974557" y="5468256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400" b="1" dirty="0" err="1">
                <a:solidFill>
                  <a:srgbClr val="FF0000"/>
                </a:solidFill>
              </a:rPr>
              <a:t>לינארי</a:t>
            </a:r>
            <a:r>
              <a:rPr lang="he-IL" sz="2400" b="1" dirty="0">
                <a:solidFill>
                  <a:srgbClr val="FF0000"/>
                </a:solidFill>
              </a:rPr>
              <a:t>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9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>
                <a:latin typeface="+mj-lt"/>
                <a:ea typeface="+mj-ea"/>
                <a:cs typeface="+mj-cs"/>
              </a:rPr>
              <a:t>מקדמים בינומיים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/>
        </p:nvGraphicFramePr>
        <p:xfrm>
          <a:off x="1392238" y="1316029"/>
          <a:ext cx="2287587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2" name="Формула" r:id="rId2" imgW="1079500" imgH="457200" progId="Equation.3">
                  <p:embed/>
                </p:oleObj>
              </mc:Choice>
              <mc:Fallback>
                <p:oleObj name="Формула" r:id="rId2" imgW="1079500" imgH="457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1316029"/>
                        <a:ext cx="2287587" cy="96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71538" y="2786058"/>
            <a:ext cx="72866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/>
              <a:t>שימושים:</a:t>
            </a:r>
          </a:p>
          <a:p>
            <a:pPr algn="r" rtl="1"/>
            <a:endParaRPr lang="he-IL" sz="2000" dirty="0"/>
          </a:p>
          <a:p>
            <a:pPr algn="r" rtl="1">
              <a:buFont typeface="Arial" pitchFamily="34" charset="0"/>
              <a:buChar char="•"/>
            </a:pPr>
            <a:r>
              <a:rPr lang="he-IL" sz="2000" dirty="0" err="1"/>
              <a:t>קומיבנטוריקה</a:t>
            </a:r>
            <a:r>
              <a:rPr lang="he-IL" sz="2000" dirty="0"/>
              <a:t>: מספר האפשרויות לבחור </a:t>
            </a:r>
            <a:r>
              <a:rPr lang="en-US" sz="2000" dirty="0"/>
              <a:t>k</a:t>
            </a:r>
            <a:r>
              <a:rPr lang="he-IL" sz="2000" dirty="0"/>
              <a:t> עצמים מתוך </a:t>
            </a:r>
            <a:r>
              <a:rPr lang="en-US" sz="2000" dirty="0"/>
              <a:t>n</a:t>
            </a:r>
            <a:r>
              <a:rPr lang="he-IL" sz="2000" dirty="0"/>
              <a:t> עצמים, ללא חשיבות לסדר ביניהם.</a:t>
            </a:r>
          </a:p>
          <a:p>
            <a:pPr algn="r" rtl="1">
              <a:buFont typeface="Arial" pitchFamily="34" charset="0"/>
              <a:buChar char="•"/>
            </a:pPr>
            <a:endParaRPr lang="he-IL" sz="2000" dirty="0"/>
          </a:p>
          <a:p>
            <a:pPr algn="r" rtl="1">
              <a:buFont typeface="Arial" pitchFamily="34" charset="0"/>
              <a:buChar char="•"/>
            </a:pPr>
            <a:r>
              <a:rPr lang="he-IL" sz="2000" dirty="0"/>
              <a:t>אלגברה: </a:t>
            </a:r>
            <a:endParaRPr lang="en-US" sz="2000" dirty="0"/>
          </a:p>
        </p:txBody>
      </p:sp>
      <p:graphicFrame>
        <p:nvGraphicFramePr>
          <p:cNvPr id="111619" name="Object 3"/>
          <p:cNvGraphicFramePr>
            <a:graphicFrameLocks noChangeAspect="1"/>
          </p:cNvGraphicFramePr>
          <p:nvPr/>
        </p:nvGraphicFramePr>
        <p:xfrm>
          <a:off x="4429124" y="4143380"/>
          <a:ext cx="2714644" cy="858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3" name="Формула" r:id="rId4" imgW="1447800" imgH="457200" progId="Equation.3">
                  <p:embed/>
                </p:oleObj>
              </mc:Choice>
              <mc:Fallback>
                <p:oleObj name="Формула" r:id="rId4" imgW="1447800" imgH="457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4" y="4143380"/>
                        <a:ext cx="2714644" cy="8580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התאמה אישית 1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9134</TotalTime>
  <Words>1820</Words>
  <Application>Microsoft Office PowerPoint</Application>
  <PresentationFormat>On-screen Show (4:3)</PresentationFormat>
  <Paragraphs>351</Paragraphs>
  <Slides>38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Courier New</vt:lpstr>
      <vt:lpstr>Times New Roman</vt:lpstr>
      <vt:lpstr>ערכת נושא Office</vt:lpstr>
      <vt:lpstr>Формула</vt:lpstr>
      <vt:lpstr>משוואה</vt:lpstr>
      <vt:lpstr>תכנות דינמי Dynamic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דוגמא</vt:lpstr>
      <vt:lpstr>PowerPoint Presentation</vt:lpstr>
      <vt:lpstr>דוגמא</vt:lpstr>
      <vt:lpstr>דוגמא</vt:lpstr>
      <vt:lpstr>דוגמא</vt:lpstr>
      <vt:lpstr>דוגמא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אלגוריתמים 1</dc:title>
  <dc:creator>User</dc:creator>
  <cp:lastModifiedBy>Boris Levant</cp:lastModifiedBy>
  <cp:revision>871</cp:revision>
  <dcterms:created xsi:type="dcterms:W3CDTF">2014-10-06T00:43:48Z</dcterms:created>
  <dcterms:modified xsi:type="dcterms:W3CDTF">2022-12-12T21:04:15Z</dcterms:modified>
</cp:coreProperties>
</file>