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5" r:id="rId30"/>
    <p:sldId id="286" r:id="rId31"/>
    <p:sldId id="287" r:id="rId32"/>
    <p:sldId id="288" r:id="rId33"/>
    <p:sldId id="291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4F81BD"/>
    <a:srgbClr val="769BC8"/>
    <a:srgbClr val="19F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395" tIns="45698" rIns="91395" bIns="456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395" tIns="45698" rIns="91395" bIns="45698" rtlCol="0"/>
          <a:lstStyle>
            <a:lvl1pPr algn="r">
              <a:defRPr sz="1200"/>
            </a:lvl1pPr>
          </a:lstStyle>
          <a:p>
            <a:fld id="{2E909FA2-7F68-4734-976E-E3AFF785B780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395" tIns="45698" rIns="91395" bIns="456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395" tIns="45698" rIns="91395" bIns="45698" rtlCol="0" anchor="b"/>
          <a:lstStyle>
            <a:lvl1pPr algn="r">
              <a:defRPr sz="12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7200"/>
          </a:xfrm>
          <a:prstGeom prst="rect">
            <a:avLst/>
          </a:prstGeom>
        </p:spPr>
        <p:txBody>
          <a:bodyPr vert="horz" lIns="91395" tIns="45698" rIns="91395" bIns="4569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7200"/>
          </a:xfrm>
          <a:prstGeom prst="rect">
            <a:avLst/>
          </a:prstGeom>
        </p:spPr>
        <p:txBody>
          <a:bodyPr vert="horz" lIns="91395" tIns="45698" rIns="91395" bIns="45698" rtlCol="0"/>
          <a:lstStyle>
            <a:lvl1pPr algn="r">
              <a:defRPr sz="1200"/>
            </a:lvl1pPr>
          </a:lstStyle>
          <a:p>
            <a:fld id="{26B2B79C-37B9-4CD1-ACE9-F4322064A9CD}" type="datetimeFigureOut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5" tIns="45698" rIns="91395" bIns="45698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395" tIns="45698" rIns="91395" bIns="45698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7200"/>
          </a:xfrm>
          <a:prstGeom prst="rect">
            <a:avLst/>
          </a:prstGeom>
        </p:spPr>
        <p:txBody>
          <a:bodyPr vert="horz" lIns="91395" tIns="45698" rIns="91395" bIns="4569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7200"/>
          </a:xfrm>
          <a:prstGeom prst="rect">
            <a:avLst/>
          </a:prstGeom>
        </p:spPr>
        <p:txBody>
          <a:bodyPr vert="horz" lIns="91395" tIns="45698" rIns="91395" bIns="45698" rtlCol="0" anchor="b"/>
          <a:lstStyle>
            <a:lvl1pPr algn="r">
              <a:defRPr sz="12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6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Aaa,aaaaa</a:t>
            </a:r>
            <a:endParaRPr lang="en-US" dirty="0" smtClean="0"/>
          </a:p>
          <a:p>
            <a:r>
              <a:rPr lang="en-US" dirty="0" err="1" smtClean="0"/>
              <a:t>Ba,babbbbb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en-US" dirty="0" smtClean="0"/>
              <a:t>Pattern Matching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504812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חישוב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פונקציית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תחיליות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Prefix Function-</a:t>
            </a:r>
            <a:r>
              <a:rPr lang="el-GR" sz="4400" dirty="0" smtClean="0">
                <a:latin typeface="Times New Roman"/>
                <a:ea typeface="+mj-ea"/>
                <a:cs typeface="Times New Roman"/>
              </a:rPr>
              <a:t>π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1751476"/>
            <a:ext cx="84296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>
                <a:latin typeface="+mj-lt"/>
              </a:rPr>
              <a:t>בכמה נקפיץ?</a:t>
            </a:r>
          </a:p>
          <a:p>
            <a:pPr algn="r" rtl="1"/>
            <a:endParaRPr lang="he-IL" sz="2000" dirty="0" smtClean="0">
              <a:latin typeface="+mj-lt"/>
            </a:endParaRPr>
          </a:p>
          <a:p>
            <a:pPr algn="r" rtl="1"/>
            <a:r>
              <a:rPr lang="he-IL" sz="2000" dirty="0" smtClean="0">
                <a:latin typeface="+mj-lt"/>
              </a:rPr>
              <a:t>אם בהיסט </a:t>
            </a:r>
            <a:r>
              <a:rPr lang="en-US" sz="2000" dirty="0" smtClean="0">
                <a:latin typeface="+mj-lt"/>
              </a:rPr>
              <a:t>s</a:t>
            </a:r>
            <a:r>
              <a:rPr lang="he-IL" sz="2000" dirty="0" smtClean="0">
                <a:latin typeface="+mj-lt"/>
              </a:rPr>
              <a:t> מתקיים </a:t>
            </a:r>
            <a:r>
              <a:rPr lang="en-US" sz="2000" dirty="0" smtClean="0">
                <a:latin typeface="+mj-lt"/>
              </a:rPr>
              <a:t>P[1…q] = </a:t>
            </a:r>
            <a:r>
              <a:rPr lang="en-US" sz="2000" dirty="0" smtClean="0"/>
              <a:t>T[s+1…</a:t>
            </a:r>
            <a:r>
              <a:rPr lang="en-US" sz="2000" dirty="0" err="1" smtClean="0"/>
              <a:t>s+q</a:t>
            </a:r>
            <a:r>
              <a:rPr lang="en-US" sz="2000" dirty="0" smtClean="0"/>
              <a:t>]</a:t>
            </a:r>
            <a:endParaRPr lang="he-IL" sz="2000" dirty="0" smtClean="0">
              <a:latin typeface="+mj-lt"/>
            </a:endParaRPr>
          </a:p>
          <a:p>
            <a:pPr algn="r" rtl="1"/>
            <a:r>
              <a:rPr lang="he-IL" sz="2000" dirty="0" smtClean="0">
                <a:latin typeface="+mj-lt"/>
              </a:rPr>
              <a:t>נשאל מהו ההיסט הקטן ביותר </a:t>
            </a:r>
            <a:r>
              <a:rPr lang="en-US" sz="2000" dirty="0" smtClean="0">
                <a:latin typeface="+mj-lt"/>
              </a:rPr>
              <a:t>s’&gt;s</a:t>
            </a:r>
            <a:r>
              <a:rPr lang="he-IL" sz="2000" dirty="0" smtClean="0">
                <a:latin typeface="+mj-lt"/>
              </a:rPr>
              <a:t> כך שיתקיים </a:t>
            </a:r>
            <a:r>
              <a:rPr lang="en-US" sz="2000" dirty="0" smtClean="0"/>
              <a:t>P[1…k] = T[s’+1…</a:t>
            </a:r>
            <a:r>
              <a:rPr lang="en-US" sz="2000" dirty="0" err="1" smtClean="0"/>
              <a:t>s’+k</a:t>
            </a:r>
            <a:r>
              <a:rPr lang="en-US" sz="2000" dirty="0" smtClean="0"/>
              <a:t>]</a:t>
            </a:r>
            <a:r>
              <a:rPr lang="he-IL" sz="2000" dirty="0" smtClean="0"/>
              <a:t>,</a:t>
            </a:r>
          </a:p>
          <a:p>
            <a:pPr algn="r" rtl="1"/>
            <a:r>
              <a:rPr lang="he-IL" sz="2000" dirty="0" smtClean="0">
                <a:latin typeface="+mj-lt"/>
              </a:rPr>
              <a:t>כאשר </a:t>
            </a:r>
            <a:r>
              <a:rPr lang="en-US" sz="2000" dirty="0" err="1" smtClean="0">
                <a:latin typeface="+mj-lt"/>
              </a:rPr>
              <a:t>s’+k</a:t>
            </a:r>
            <a:r>
              <a:rPr lang="en-US" sz="2000" dirty="0" smtClean="0">
                <a:latin typeface="+mj-lt"/>
              </a:rPr>
              <a:t>=</a:t>
            </a:r>
            <a:r>
              <a:rPr lang="en-US" sz="2000" dirty="0" err="1" smtClean="0">
                <a:latin typeface="+mj-lt"/>
              </a:rPr>
              <a:t>s+q</a:t>
            </a:r>
            <a:r>
              <a:rPr lang="he-IL" sz="2000" dirty="0" smtClean="0">
                <a:latin typeface="+mj-lt"/>
              </a:rPr>
              <a:t>.</a:t>
            </a:r>
          </a:p>
          <a:p>
            <a:pPr algn="r" rtl="1"/>
            <a:endParaRPr lang="he-IL" sz="2000" dirty="0" smtClean="0">
              <a:latin typeface="+mj-lt"/>
            </a:endParaRPr>
          </a:p>
          <a:p>
            <a:pPr algn="r" rtl="1"/>
            <a:r>
              <a:rPr lang="he-IL" sz="2000" dirty="0" smtClean="0">
                <a:latin typeface="+mj-lt"/>
              </a:rPr>
              <a:t>בהיסט </a:t>
            </a:r>
            <a:r>
              <a:rPr lang="en-US" sz="2000" dirty="0" smtClean="0">
                <a:latin typeface="+mj-lt"/>
              </a:rPr>
              <a:t>s’</a:t>
            </a:r>
            <a:r>
              <a:rPr lang="he-IL" sz="2000" dirty="0" smtClean="0">
                <a:latin typeface="+mj-lt"/>
              </a:rPr>
              <a:t>, אין צורך להשוות את </a:t>
            </a:r>
            <a:r>
              <a:rPr lang="en-US" sz="2000" dirty="0" smtClean="0">
                <a:latin typeface="+mj-lt"/>
              </a:rPr>
              <a:t>k</a:t>
            </a:r>
            <a:r>
              <a:rPr lang="he-IL" sz="2000" dirty="0" smtClean="0">
                <a:latin typeface="+mj-lt"/>
              </a:rPr>
              <a:t> התווים הראשונים, כי ידוע כבר שהם תואמים.</a:t>
            </a:r>
          </a:p>
          <a:p>
            <a:pPr algn="r" rtl="1"/>
            <a:endParaRPr lang="he-IL" sz="2000" dirty="0" smtClean="0">
              <a:latin typeface="+mj-lt"/>
            </a:endParaRPr>
          </a:p>
          <a:p>
            <a:pPr algn="r" rtl="1"/>
            <a:r>
              <a:rPr lang="he-IL" sz="2000" dirty="0" smtClean="0">
                <a:latin typeface="+mj-lt"/>
              </a:rPr>
              <a:t>בדוגמא: </a:t>
            </a:r>
            <a:r>
              <a:rPr lang="en-US" sz="2000" dirty="0" smtClean="0">
                <a:latin typeface="+mj-lt"/>
              </a:rPr>
              <a:t>s=11</a:t>
            </a:r>
            <a:r>
              <a:rPr lang="he-IL" sz="2000" dirty="0" smtClean="0">
                <a:latin typeface="+mj-lt"/>
              </a:rPr>
              <a:t>, </a:t>
            </a:r>
            <a:r>
              <a:rPr lang="en-US" sz="2000" dirty="0" smtClean="0">
                <a:latin typeface="+mj-lt"/>
              </a:rPr>
              <a:t>q=6</a:t>
            </a:r>
            <a:r>
              <a:rPr lang="he-IL" sz="2000" dirty="0" smtClean="0">
                <a:latin typeface="+mj-lt"/>
              </a:rPr>
              <a:t>, </a:t>
            </a:r>
            <a:r>
              <a:rPr lang="en-US" sz="2000" dirty="0" smtClean="0"/>
              <a:t>s’=15</a:t>
            </a:r>
            <a:r>
              <a:rPr lang="he-IL" sz="2000" dirty="0" smtClean="0"/>
              <a:t>, </a:t>
            </a:r>
            <a:r>
              <a:rPr lang="en-US" sz="2000" dirty="0" smtClean="0"/>
              <a:t>k=2</a:t>
            </a:r>
            <a:r>
              <a:rPr lang="he-IL" sz="2000" dirty="0" smtClean="0"/>
              <a:t>.</a:t>
            </a:r>
            <a:endParaRPr lang="he-IL" sz="2000" dirty="0" smtClean="0">
              <a:latin typeface="+mj-lt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428596" y="4930750"/>
          <a:ext cx="7215238" cy="625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60053"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he-IL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8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9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10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18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19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20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21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22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23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01"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טבלה 15"/>
          <p:cNvGraphicFramePr>
            <a:graphicFrameLocks noGrp="1"/>
          </p:cNvGraphicFramePr>
          <p:nvPr/>
        </p:nvGraphicFramePr>
        <p:xfrm>
          <a:off x="3891480" y="5829765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504812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חישוב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פונקציית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תחיליות</a:t>
            </a: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Prefix Function-</a:t>
            </a:r>
            <a:r>
              <a:rPr lang="el-GR" sz="4400" dirty="0" smtClean="0">
                <a:latin typeface="Times New Roman"/>
                <a:ea typeface="+mj-ea"/>
                <a:cs typeface="Times New Roman"/>
              </a:rPr>
              <a:t>π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282" y="1785926"/>
            <a:ext cx="84296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err="1" smtClean="0">
                <a:latin typeface="+mj-lt"/>
              </a:rPr>
              <a:t>בהנתן</a:t>
            </a:r>
            <a:r>
              <a:rPr lang="he-IL" sz="2400" dirty="0" smtClean="0">
                <a:latin typeface="+mj-lt"/>
              </a:rPr>
              <a:t> המחרוזת </a:t>
            </a:r>
            <a:r>
              <a:rPr lang="en-US" sz="2400" dirty="0" smtClean="0">
                <a:latin typeface="+mj-lt"/>
              </a:rPr>
              <a:t>P</a:t>
            </a:r>
            <a:r>
              <a:rPr lang="he-IL" sz="2400" dirty="0" smtClean="0">
                <a:latin typeface="+mj-lt"/>
              </a:rPr>
              <a:t>, לכל </a:t>
            </a:r>
            <a:r>
              <a:rPr lang="en-US" sz="2400" dirty="0" smtClean="0">
                <a:latin typeface="+mj-lt"/>
              </a:rPr>
              <a:t>q</a:t>
            </a:r>
            <a:r>
              <a:rPr lang="he-IL" sz="2400" dirty="0" smtClean="0">
                <a:latin typeface="+mj-lt"/>
              </a:rPr>
              <a:t> נחשב את </a:t>
            </a:r>
            <a:r>
              <a:rPr lang="en-US" sz="2400" dirty="0" smtClean="0">
                <a:latin typeface="Times New Roman"/>
                <a:cs typeface="Times New Roman"/>
              </a:rPr>
              <a:t>π(q)=k</a:t>
            </a:r>
            <a:r>
              <a:rPr lang="he-IL" sz="2400" dirty="0" smtClean="0">
                <a:latin typeface="Times New Roman"/>
                <a:cs typeface="Times New Roman"/>
              </a:rPr>
              <a:t>:</a:t>
            </a:r>
          </a:p>
          <a:p>
            <a:pPr algn="r" rtl="1"/>
            <a:endParaRPr lang="he-IL" sz="2400" dirty="0" smtClean="0">
              <a:latin typeface="Times New Roman"/>
              <a:cs typeface="Times New Roman"/>
            </a:endParaRPr>
          </a:p>
          <a:p>
            <a:pPr algn="r" rtl="1"/>
            <a:endParaRPr lang="he-IL" sz="2400" dirty="0" smtClean="0">
              <a:latin typeface="Times New Roman"/>
              <a:cs typeface="Times New Roman"/>
            </a:endParaRPr>
          </a:p>
          <a:p>
            <a:pPr algn="r" rtl="1"/>
            <a:endParaRPr lang="he-IL" sz="2400" dirty="0" smtClean="0">
              <a:latin typeface="Times New Roman"/>
              <a:cs typeface="Times New Roman"/>
            </a:endParaRPr>
          </a:p>
          <a:p>
            <a:pPr algn="r" rtl="1"/>
            <a:r>
              <a:rPr lang="he-IL" sz="2400" dirty="0" smtClean="0">
                <a:latin typeface="Times New Roman"/>
                <a:cs typeface="Times New Roman"/>
              </a:rPr>
              <a:t>בדוגמא:</a:t>
            </a:r>
          </a:p>
          <a:p>
            <a:pPr algn="r" rtl="1"/>
            <a:endParaRPr lang="he-IL" sz="2400" dirty="0" smtClean="0">
              <a:latin typeface="Times New Roman"/>
              <a:cs typeface="Times New Roman"/>
            </a:endParaRPr>
          </a:p>
          <a:p>
            <a:pPr algn="r" rtl="1"/>
            <a:endParaRPr lang="he-IL" sz="2400" dirty="0" smtClean="0">
              <a:latin typeface="+mj-lt"/>
            </a:endParaRPr>
          </a:p>
        </p:txBody>
      </p:sp>
      <p:graphicFrame>
        <p:nvGraphicFramePr>
          <p:cNvPr id="16" name="טבלה 15"/>
          <p:cNvGraphicFramePr>
            <a:graphicFrameLocks noGrp="1"/>
          </p:cNvGraphicFramePr>
          <p:nvPr/>
        </p:nvGraphicFramePr>
        <p:xfrm>
          <a:off x="428596" y="4071942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5072066" y="2357430"/>
          <a:ext cx="35067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7" name="Формула" r:id="rId3" imgW="1714500" imgH="279400" progId="Equation.3">
                  <p:embed/>
                </p:oleObj>
              </mc:Choice>
              <mc:Fallback>
                <p:oleObj name="Формула" r:id="rId3" imgW="1714500" imgH="279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2357430"/>
                        <a:ext cx="350678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טבלה 11"/>
          <p:cNvGraphicFramePr>
            <a:graphicFrameLocks noGrp="1"/>
          </p:cNvGraphicFramePr>
          <p:nvPr/>
        </p:nvGraphicFramePr>
        <p:xfrm>
          <a:off x="3071802" y="3214686"/>
          <a:ext cx="121444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9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π(q)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 מעוגל 18"/>
          <p:cNvSpPr/>
          <p:nvPr/>
        </p:nvSpPr>
        <p:spPr>
          <a:xfrm>
            <a:off x="357158" y="1285860"/>
            <a:ext cx="8358246" cy="3286148"/>
          </a:xfrm>
          <a:prstGeom prst="roundRect">
            <a:avLst>
              <a:gd name="adj" fmla="val 8157"/>
            </a:avLst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158" y="1352496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COMPUTE-PREFIX-FUNCTION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[1]=0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k=0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 q=2 to m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while k&gt;0 and P[k+1]</a:t>
            </a:r>
            <a:r>
              <a:rPr lang="en-US" sz="2000" dirty="0" smtClean="0">
                <a:latin typeface="Courier New"/>
                <a:cs typeface="Courier New"/>
              </a:rPr>
              <a:t>≠P[q]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		k=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if P[k+1]=P[q]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k++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 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[q]=k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14290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פסאודוקוד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לחישוב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פונקציית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התחיליות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20" name="טבלה 19"/>
          <p:cNvGraphicFramePr>
            <a:graphicFrameLocks noGrp="1"/>
          </p:cNvGraphicFramePr>
          <p:nvPr/>
        </p:nvGraphicFramePr>
        <p:xfrm>
          <a:off x="500034" y="5143512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טבלה 8"/>
          <p:cNvGraphicFramePr>
            <a:graphicFrameLocks noGrp="1"/>
          </p:cNvGraphicFramePr>
          <p:nvPr/>
        </p:nvGraphicFramePr>
        <p:xfrm>
          <a:off x="2824073" y="5143512"/>
          <a:ext cx="24985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571868" y="4786322"/>
            <a:ext cx="492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 smtClean="0"/>
              <a:t>דוגמאות:</a:t>
            </a:r>
            <a:endParaRPr lang="en-US" dirty="0"/>
          </a:p>
        </p:txBody>
      </p:sp>
      <p:graphicFrame>
        <p:nvGraphicFramePr>
          <p:cNvPr id="11" name="טבלה 10"/>
          <p:cNvGraphicFramePr>
            <a:graphicFrameLocks noGrp="1"/>
          </p:cNvGraphicFramePr>
          <p:nvPr/>
        </p:nvGraphicFramePr>
        <p:xfrm>
          <a:off x="5429256" y="5143512"/>
          <a:ext cx="249857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232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8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 מעוגל 18"/>
          <p:cNvSpPr/>
          <p:nvPr/>
        </p:nvSpPr>
        <p:spPr>
          <a:xfrm>
            <a:off x="357158" y="1285860"/>
            <a:ext cx="8358246" cy="3286148"/>
          </a:xfrm>
          <a:prstGeom prst="roundRect">
            <a:avLst>
              <a:gd name="adj" fmla="val 8157"/>
            </a:avLst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158" y="1357860"/>
            <a:ext cx="828680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COMPUTE-PREFIX-FUNCTION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(P)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[1]=0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k=0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 q=2 to m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while k&gt;0 and P[k+1]</a:t>
            </a:r>
            <a:r>
              <a:rPr lang="en-US" sz="2000" dirty="0" smtClean="0">
                <a:latin typeface="Courier New"/>
                <a:cs typeface="Courier New"/>
              </a:rPr>
              <a:t>≠P[q]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		k=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[k]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if P[k+1]=P[q]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k++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[q]=k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sz="2000" dirty="0" smtClean="0">
                <a:latin typeface="Courier New" pitchFamily="49" charset="0"/>
              </a:rPr>
              <a:t>בעזרת </a:t>
            </a:r>
            <a:r>
              <a:rPr lang="en-US" sz="2000" dirty="0" smtClean="0">
                <a:latin typeface="+mj-lt"/>
              </a:rPr>
              <a:t>Amortized Analysis</a:t>
            </a:r>
            <a:r>
              <a:rPr lang="he-IL" sz="2000" dirty="0" smtClean="0">
                <a:latin typeface="+mj-lt"/>
              </a:rPr>
              <a:t> אפשר להוכיח שהלולאה הפנימית רצה </a:t>
            </a:r>
            <a:r>
              <a:rPr lang="en-US" sz="2000" dirty="0" smtClean="0">
                <a:latin typeface="+mj-lt"/>
              </a:rPr>
              <a:t>O(1)</a:t>
            </a:r>
            <a:r>
              <a:rPr lang="he-IL" sz="2000" dirty="0" smtClean="0">
                <a:latin typeface="+mj-lt"/>
              </a:rPr>
              <a:t> פעמים,</a:t>
            </a:r>
          </a:p>
          <a:p>
            <a:pPr algn="r" rtl="1"/>
            <a:r>
              <a:rPr lang="he-IL" sz="2000" dirty="0" smtClean="0">
                <a:latin typeface="+mj-lt"/>
              </a:rPr>
              <a:t>ולכן בסך </a:t>
            </a:r>
            <a:r>
              <a:rPr lang="he-IL" sz="2000" dirty="0" err="1" smtClean="0">
                <a:latin typeface="+mj-lt"/>
              </a:rPr>
              <a:t>הכל</a:t>
            </a:r>
            <a:r>
              <a:rPr lang="he-IL" sz="2000" dirty="0" smtClean="0">
                <a:latin typeface="+mj-lt"/>
              </a:rPr>
              <a:t> זמן הריצה של </a:t>
            </a:r>
            <a:r>
              <a:rPr lang="he-IL" sz="2000" dirty="0" err="1" smtClean="0">
                <a:latin typeface="+mj-lt"/>
              </a:rPr>
              <a:t>הפוקנציה</a:t>
            </a:r>
            <a:r>
              <a:rPr lang="he-IL" sz="2000" dirty="0" smtClean="0">
                <a:latin typeface="+mj-lt"/>
              </a:rPr>
              <a:t> הוא </a:t>
            </a:r>
            <a:r>
              <a:rPr lang="el-GR" sz="2000" b="1" dirty="0" smtClean="0">
                <a:solidFill>
                  <a:srgbClr val="C00000"/>
                </a:solidFill>
              </a:rPr>
              <a:t>Θ</a:t>
            </a:r>
            <a:r>
              <a:rPr lang="en-US" sz="2000" b="1" dirty="0" smtClean="0">
                <a:solidFill>
                  <a:srgbClr val="C00000"/>
                </a:solidFill>
              </a:rPr>
              <a:t>(m)</a:t>
            </a:r>
            <a:r>
              <a:rPr lang="he-IL" sz="2000" dirty="0" smtClean="0"/>
              <a:t>.</a:t>
            </a:r>
            <a:endParaRPr lang="en-US" sz="2000" dirty="0" smtClean="0">
              <a:latin typeface="+mj-lt"/>
            </a:endParaRPr>
          </a:p>
          <a:p>
            <a:pPr algn="r" rtl="1"/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14290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000" dirty="0" smtClean="0">
                <a:latin typeface="+mj-lt"/>
                <a:ea typeface="+mj-ea"/>
                <a:cs typeface="+mj-cs"/>
              </a:rPr>
              <a:t>ניתוח זמן ריצה של חישוב </a:t>
            </a:r>
            <a:r>
              <a:rPr lang="he-IL" sz="4000" dirty="0" err="1" smtClean="0">
                <a:latin typeface="+mj-lt"/>
                <a:ea typeface="+mj-ea"/>
                <a:cs typeface="+mj-cs"/>
              </a:rPr>
              <a:t>פונקציית</a:t>
            </a:r>
            <a:r>
              <a:rPr lang="he-IL" sz="4000" dirty="0" smtClean="0">
                <a:latin typeface="+mj-lt"/>
                <a:ea typeface="+mj-ea"/>
                <a:cs typeface="+mj-cs"/>
              </a:rPr>
              <a:t> התחיליות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357158" y="1352496"/>
            <a:ext cx="8572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KNUTH-MORRIS-PRATT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(T,P)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=COMPUTE-PREFIX-FUNCTION(P)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q=0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 to n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while q&gt;0 and P[q+1]</a:t>
            </a:r>
            <a:r>
              <a:rPr lang="en-US" sz="2000" dirty="0" smtClean="0">
                <a:latin typeface="Courier New"/>
                <a:cs typeface="Courier New"/>
              </a:rPr>
              <a:t>≠T[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		q=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[q]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if P[q+1]=T[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q++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if q=m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print “Pattern occurs with shift”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-m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q=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[q]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מלבן מעוגל 18"/>
          <p:cNvSpPr/>
          <p:nvPr/>
        </p:nvSpPr>
        <p:spPr>
          <a:xfrm>
            <a:off x="357158" y="1285860"/>
            <a:ext cx="8572560" cy="3714776"/>
          </a:xfrm>
          <a:prstGeom prst="roundRect">
            <a:avLst>
              <a:gd name="adj" fmla="val 8157"/>
            </a:avLst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14290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פסאודוקוד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ל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KMP</a:t>
            </a:r>
            <a:endParaRPr lang="he-IL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>
          <a:xfrm rot="1573124">
            <a:off x="4801300" y="245210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dirty="0" smtClean="0">
                <a:solidFill>
                  <a:srgbClr val="0070C0"/>
                </a:solidFill>
              </a:rPr>
              <a:t>הקפצה- אם מצאנו אי התאמה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1" name="מחבר חץ ישר 10"/>
          <p:cNvCxnSpPr/>
          <p:nvPr/>
        </p:nvCxnSpPr>
        <p:spPr>
          <a:xfrm rot="10800000" flipV="1">
            <a:off x="4214810" y="3000372"/>
            <a:ext cx="3000396" cy="7143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573124">
            <a:off x="-127890" y="4452372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dirty="0" smtClean="0">
                <a:solidFill>
                  <a:srgbClr val="0070C0"/>
                </a:solidFill>
              </a:rPr>
              <a:t>הקפצה- אם מצאנו התאמה מלאה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4" name="מחבר חץ ישר 13"/>
          <p:cNvCxnSpPr/>
          <p:nvPr/>
        </p:nvCxnSpPr>
        <p:spPr>
          <a:xfrm>
            <a:off x="2143108" y="4572008"/>
            <a:ext cx="928694" cy="1588"/>
          </a:xfrm>
          <a:prstGeom prst="straightConnector1">
            <a:avLst/>
          </a:prstGeom>
          <a:ln w="381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מלבן מעוגל 18"/>
          <p:cNvSpPr/>
          <p:nvPr/>
        </p:nvSpPr>
        <p:spPr>
          <a:xfrm>
            <a:off x="357158" y="1285860"/>
            <a:ext cx="8572560" cy="3714776"/>
          </a:xfrm>
          <a:prstGeom prst="roundRect">
            <a:avLst>
              <a:gd name="adj" fmla="val 8157"/>
            </a:avLst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7158" y="1352496"/>
            <a:ext cx="8572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KNUTH-MORRIS-PRATT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(T,P)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=COMPUTE-PREFIX-FUNCTION(P)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q=0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=1 to n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while q&gt;0 and P[q+1]</a:t>
            </a:r>
            <a:r>
              <a:rPr lang="en-US" sz="2000" dirty="0" smtClean="0">
                <a:latin typeface="Courier New"/>
                <a:cs typeface="Courier New"/>
              </a:rPr>
              <a:t>≠T[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		q=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[q]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if P[q+1]=T[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q++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if q=m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print “Pattern occurs with shift”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-m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q=</a:t>
            </a:r>
            <a:r>
              <a:rPr lang="el-GR" sz="2000" dirty="0" smtClean="0">
                <a:latin typeface="Courier New" pitchFamily="49" charset="0"/>
                <a:cs typeface="Courier New" pitchFamily="49" charset="0"/>
              </a:rPr>
              <a:t>π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[q]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14290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ניתוח זמן ריצה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KMP</a:t>
            </a:r>
            <a:endParaRPr lang="he-IL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2" name="מלבן 11"/>
          <p:cNvSpPr/>
          <p:nvPr/>
        </p:nvSpPr>
        <p:spPr>
          <a:xfrm>
            <a:off x="500034" y="5214950"/>
            <a:ext cx="8286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000" dirty="0" smtClean="0">
                <a:latin typeface="Courier New" pitchFamily="49" charset="0"/>
              </a:rPr>
              <a:t>בעזרת </a:t>
            </a:r>
            <a:r>
              <a:rPr lang="en-US" sz="2000" dirty="0" smtClean="0"/>
              <a:t>Amortized Analysis</a:t>
            </a:r>
            <a:r>
              <a:rPr lang="he-IL" sz="2000" dirty="0" smtClean="0"/>
              <a:t> אפשר להוכיח שהלולאה הפנימית רצה </a:t>
            </a:r>
            <a:r>
              <a:rPr lang="en-US" sz="2000" dirty="0" smtClean="0"/>
              <a:t>O(1)</a:t>
            </a:r>
            <a:r>
              <a:rPr lang="he-IL" sz="2000" dirty="0" smtClean="0"/>
              <a:t> פעמים,</a:t>
            </a:r>
          </a:p>
          <a:p>
            <a:pPr algn="r" rtl="1"/>
            <a:r>
              <a:rPr lang="he-IL" sz="2000" dirty="0" smtClean="0"/>
              <a:t>ולכן בסך </a:t>
            </a:r>
            <a:r>
              <a:rPr lang="he-IL" sz="2000" dirty="0" err="1" smtClean="0"/>
              <a:t>הכל</a:t>
            </a:r>
            <a:r>
              <a:rPr lang="he-IL" sz="2000" dirty="0" smtClean="0"/>
              <a:t> זמן הריצה של </a:t>
            </a:r>
            <a:r>
              <a:rPr lang="he-IL" sz="2000" dirty="0" err="1" smtClean="0"/>
              <a:t>הפוקנציה</a:t>
            </a:r>
            <a:r>
              <a:rPr lang="he-IL" sz="2000" dirty="0" smtClean="0"/>
              <a:t> הוא </a:t>
            </a:r>
            <a:r>
              <a:rPr lang="el-GR" sz="2000" b="1" dirty="0" smtClean="0">
                <a:solidFill>
                  <a:srgbClr val="C00000"/>
                </a:solidFill>
              </a:rPr>
              <a:t>Θ</a:t>
            </a:r>
            <a:r>
              <a:rPr lang="en-US" sz="2000" b="1" dirty="0" smtClean="0">
                <a:solidFill>
                  <a:srgbClr val="C00000"/>
                </a:solidFill>
              </a:rPr>
              <a:t>(n)</a:t>
            </a:r>
            <a:r>
              <a:rPr lang="he-IL" sz="2000" dirty="0" smtClean="0"/>
              <a:t>.</a:t>
            </a:r>
          </a:p>
          <a:p>
            <a:pPr algn="r" rtl="1"/>
            <a:r>
              <a:rPr lang="he-IL" sz="2000" dirty="0" smtClean="0"/>
              <a:t>בסך </a:t>
            </a:r>
            <a:r>
              <a:rPr lang="he-IL" sz="2000" dirty="0" err="1" smtClean="0"/>
              <a:t>הכל</a:t>
            </a:r>
            <a:r>
              <a:rPr lang="he-IL" sz="2000" dirty="0" smtClean="0"/>
              <a:t>, עם העיבוד המקדים, נקבל </a:t>
            </a:r>
            <a:r>
              <a:rPr lang="el-GR" sz="2000" b="1" dirty="0" smtClean="0">
                <a:solidFill>
                  <a:srgbClr val="C00000"/>
                </a:solidFill>
              </a:rPr>
              <a:t>Θ</a:t>
            </a: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000" b="1" dirty="0" err="1" smtClean="0">
                <a:solidFill>
                  <a:srgbClr val="C00000"/>
                </a:solidFill>
              </a:rPr>
              <a:t>m+n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14290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נוספת 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KMP</a:t>
            </a:r>
            <a:endParaRPr lang="he-IL" sz="44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500034" y="1428736"/>
          <a:ext cx="5333002" cy="625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60053"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he-IL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8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9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10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01"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טבלה 8"/>
          <p:cNvGraphicFramePr>
            <a:graphicFrameLocks noGrp="1"/>
          </p:cNvGraphicFramePr>
          <p:nvPr/>
        </p:nvGraphicFramePr>
        <p:xfrm>
          <a:off x="500034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טבלה 10"/>
          <p:cNvGraphicFramePr>
            <a:graphicFrameLocks noGrp="1"/>
          </p:cNvGraphicFramePr>
          <p:nvPr/>
        </p:nvGraphicFramePr>
        <p:xfrm>
          <a:off x="571472" y="3286124"/>
          <a:ext cx="121444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957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π(q)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957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3" name="טבלה 12"/>
          <p:cNvGraphicFramePr>
            <a:graphicFrameLocks noGrp="1"/>
          </p:cNvGraphicFramePr>
          <p:nvPr/>
        </p:nvGraphicFramePr>
        <p:xfrm>
          <a:off x="1137760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1463897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טבלה 14"/>
          <p:cNvGraphicFramePr>
            <a:graphicFrameLocks noGrp="1"/>
          </p:cNvGraphicFramePr>
          <p:nvPr/>
        </p:nvGraphicFramePr>
        <p:xfrm>
          <a:off x="2094990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טבלה 15"/>
          <p:cNvGraphicFramePr>
            <a:graphicFrameLocks noGrp="1"/>
          </p:cNvGraphicFramePr>
          <p:nvPr/>
        </p:nvGraphicFramePr>
        <p:xfrm>
          <a:off x="2410228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טבלה 16"/>
          <p:cNvGraphicFramePr>
            <a:graphicFrameLocks noGrp="1"/>
          </p:cNvGraphicFramePr>
          <p:nvPr/>
        </p:nvGraphicFramePr>
        <p:xfrm>
          <a:off x="3046750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טבלה 19"/>
          <p:cNvGraphicFramePr>
            <a:graphicFrameLocks noGrp="1"/>
          </p:cNvGraphicFramePr>
          <p:nvPr/>
        </p:nvGraphicFramePr>
        <p:xfrm>
          <a:off x="3675138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טבלה 20"/>
          <p:cNvGraphicFramePr>
            <a:graphicFrameLocks noGrp="1"/>
          </p:cNvGraphicFramePr>
          <p:nvPr/>
        </p:nvGraphicFramePr>
        <p:xfrm>
          <a:off x="3990376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טבלה 21"/>
          <p:cNvGraphicFramePr>
            <a:graphicFrameLocks noGrp="1"/>
          </p:cNvGraphicFramePr>
          <p:nvPr/>
        </p:nvGraphicFramePr>
        <p:xfrm>
          <a:off x="4631290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טבלה 22"/>
          <p:cNvGraphicFramePr>
            <a:graphicFrameLocks noGrp="1"/>
          </p:cNvGraphicFramePr>
          <p:nvPr/>
        </p:nvGraphicFramePr>
        <p:xfrm>
          <a:off x="4946528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טבלה 23"/>
          <p:cNvGraphicFramePr>
            <a:graphicFrameLocks noGrp="1"/>
          </p:cNvGraphicFramePr>
          <p:nvPr/>
        </p:nvGraphicFramePr>
        <p:xfrm>
          <a:off x="5224188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5518924" y="2357430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הפתרון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Boyer-Moore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(BM)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566810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latin typeface="+mj-lt"/>
              </a:rPr>
              <a:t>גם כאן, הרעיון הוא לעשות שימוש במידע הטמון בתוך המחרוזת </a:t>
            </a:r>
            <a:r>
              <a:rPr lang="en-US" sz="2400" dirty="0" smtClean="0">
                <a:latin typeface="+mj-lt"/>
              </a:rPr>
              <a:t>P</a:t>
            </a:r>
            <a:r>
              <a:rPr lang="he-IL" sz="2400" dirty="0" smtClean="0">
                <a:latin typeface="+mj-lt"/>
              </a:rPr>
              <a:t>, ולא לבדוק שוב תווים ב</a:t>
            </a:r>
            <a:r>
              <a:rPr lang="en-US" sz="2400" dirty="0" smtClean="0">
                <a:latin typeface="+mj-lt"/>
              </a:rPr>
              <a:t>T</a:t>
            </a:r>
            <a:r>
              <a:rPr lang="he-IL" sz="2400" dirty="0" smtClean="0">
                <a:latin typeface="+mj-lt"/>
              </a:rPr>
              <a:t> שכבר מצאנו בהם התאמה.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ההקפצות בדרך כלל יהיו גדולות יותר, כך שבמקום לבדוק את כל </a:t>
            </a:r>
            <a:r>
              <a:rPr lang="en-US" sz="2400" dirty="0" smtClean="0">
                <a:latin typeface="+mj-lt"/>
              </a:rPr>
              <a:t>n</a:t>
            </a:r>
            <a:r>
              <a:rPr lang="he-IL" sz="2400" dirty="0" smtClean="0">
                <a:latin typeface="+mj-lt"/>
              </a:rPr>
              <a:t> התווים של </a:t>
            </a:r>
            <a:r>
              <a:rPr lang="en-US" sz="2400" dirty="0" smtClean="0">
                <a:latin typeface="+mj-lt"/>
              </a:rPr>
              <a:t>T</a:t>
            </a:r>
            <a:r>
              <a:rPr lang="he-IL" sz="2400" dirty="0" smtClean="0">
                <a:latin typeface="+mj-lt"/>
              </a:rPr>
              <a:t>, נוכל לפעמים לבדוק פחות.</a:t>
            </a:r>
          </a:p>
          <a:p>
            <a:pPr algn="r" rtl="1"/>
            <a:r>
              <a:rPr lang="he-IL" sz="2400" dirty="0" smtClean="0">
                <a:latin typeface="+mj-lt"/>
              </a:rPr>
              <a:t>כלומר, בממוצע, הזמן הוא </a:t>
            </a:r>
            <a:r>
              <a:rPr lang="he-IL" sz="2400" b="1" dirty="0" smtClean="0">
                <a:solidFill>
                  <a:schemeClr val="accent1"/>
                </a:solidFill>
                <a:latin typeface="+mj-lt"/>
              </a:rPr>
              <a:t>תת-ליניארי</a:t>
            </a:r>
            <a:r>
              <a:rPr lang="he-IL" sz="2400" dirty="0" smtClean="0">
                <a:latin typeface="+mj-lt"/>
              </a:rPr>
              <a:t>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שיטה זו היא הפרקטית והיעילה ביותר, ומשמשת כאשר: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latin typeface="+mj-lt"/>
              </a:rPr>
              <a:t>הא"ב גדול (שימושים בשפה טבעית)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latin typeface="+mj-lt"/>
              </a:rPr>
              <a:t>המחרוזת לחיפוש היא גדולה (יישומים בביו-</a:t>
            </a:r>
            <a:r>
              <a:rPr lang="he-IL" sz="2400" dirty="0" err="1" smtClean="0">
                <a:latin typeface="+mj-lt"/>
              </a:rPr>
              <a:t>אינפורמטיקה</a:t>
            </a:r>
            <a:r>
              <a:rPr lang="he-IL" sz="2400" dirty="0" smtClean="0">
                <a:latin typeface="+mj-lt"/>
              </a:rPr>
              <a:t>)</a:t>
            </a: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יוריסיטיקות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1566810"/>
            <a:ext cx="742955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latin typeface="+mj-lt"/>
              </a:rPr>
              <a:t>הקפצות גדולות יותר, עם דילוגים על חלק מהתווים ב-</a:t>
            </a:r>
            <a:r>
              <a:rPr lang="en-US" sz="2400" dirty="0" smtClean="0">
                <a:latin typeface="+mj-lt"/>
              </a:rPr>
              <a:t>T</a:t>
            </a:r>
            <a:r>
              <a:rPr lang="he-IL" sz="2400" dirty="0" smtClean="0">
                <a:latin typeface="+mj-lt"/>
              </a:rPr>
              <a:t>, מתאפשרות כאשר משווים את המחרוזת לטקסט </a:t>
            </a:r>
            <a:r>
              <a:rPr lang="he-IL" sz="24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מימין לשמאל</a:t>
            </a:r>
            <a:r>
              <a:rPr lang="he-IL" sz="2400" dirty="0" smtClean="0">
                <a:latin typeface="+mj-lt"/>
              </a:rPr>
              <a:t>, ומשתמשים בשתי יוריסטיקות: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Bad Character </a:t>
            </a:r>
            <a:r>
              <a:rPr lang="en-US" sz="2400" dirty="0" smtClean="0">
                <a:latin typeface="+mj-lt"/>
              </a:rPr>
              <a:t>Rule</a:t>
            </a:r>
            <a:endParaRPr lang="he-IL" sz="2400" dirty="0" smtClean="0">
              <a:latin typeface="+mj-lt"/>
            </a:endParaRPr>
          </a:p>
          <a:p>
            <a:pPr lvl="1" algn="r" rtl="1">
              <a:buFont typeface="Arial" pitchFamily="34" charset="0"/>
              <a:buChar char="•"/>
            </a:pPr>
            <a:endParaRPr lang="he-IL" sz="2400" dirty="0" smtClean="0">
              <a:latin typeface="+mj-lt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Good Suffix </a:t>
            </a:r>
            <a:r>
              <a:rPr lang="en-US" sz="2400" dirty="0" smtClean="0">
                <a:latin typeface="+mj-lt"/>
              </a:rPr>
              <a:t>Rule</a:t>
            </a:r>
            <a:endParaRPr lang="he-IL" sz="2400" dirty="0" smtClean="0">
              <a:latin typeface="+mj-lt"/>
            </a:endParaRPr>
          </a:p>
          <a:p>
            <a:pPr lvl="1" algn="r" rtl="1"/>
            <a:endParaRPr lang="he-IL" sz="2400" dirty="0" smtClean="0">
              <a:latin typeface="+mj-lt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השוואה מימין לשמאל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2525" y="2581275"/>
            <a:ext cx="683895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הבעיה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smtClean="0">
                <a:cs typeface="+mj-cs"/>
              </a:rPr>
              <a:t>קלט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r>
              <a:rPr lang="en-US" sz="2400" dirty="0" smtClean="0">
                <a:cs typeface="+mj-cs"/>
              </a:rPr>
              <a:t>T[1…n]</a:t>
            </a:r>
            <a:r>
              <a:rPr lang="he-IL" sz="2400" dirty="0" smtClean="0">
                <a:cs typeface="+mj-cs"/>
              </a:rPr>
              <a:t>- מחרוזת טקסט באורך 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r>
              <a:rPr lang="en-US" sz="2400" dirty="0" smtClean="0">
                <a:cs typeface="+mj-cs"/>
              </a:rPr>
              <a:t>P[1…m]</a:t>
            </a:r>
            <a:r>
              <a:rPr lang="he-IL" sz="2400" dirty="0" smtClean="0">
                <a:cs typeface="+mj-cs"/>
              </a:rPr>
              <a:t>- מחרוזת תבנית באורך </a:t>
            </a:r>
            <a:r>
              <a:rPr lang="en-US" sz="2400" dirty="0" smtClean="0">
                <a:cs typeface="+mj-cs"/>
              </a:rPr>
              <a:t>m</a:t>
            </a:r>
            <a:r>
              <a:rPr lang="he-IL" sz="2400" dirty="0" smtClean="0">
                <a:cs typeface="+mj-cs"/>
              </a:rPr>
              <a:t>, לחיפוש בתוך הטקסט.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פלט:</a:t>
            </a:r>
          </a:p>
          <a:p>
            <a:pPr algn="r" rtl="1"/>
            <a:r>
              <a:rPr lang="he-IL" sz="2400" dirty="0" smtClean="0">
                <a:cs typeface="+mj-cs"/>
              </a:rPr>
              <a:t>כל </a:t>
            </a:r>
            <a:r>
              <a:rPr lang="he-IL" sz="2400" dirty="0" err="1" smtClean="0">
                <a:cs typeface="+mj-cs"/>
              </a:rPr>
              <a:t>ההיסטים</a:t>
            </a:r>
            <a:r>
              <a:rPr lang="he-IL" sz="2400" dirty="0" smtClean="0">
                <a:cs typeface="+mj-cs"/>
              </a:rPr>
              <a:t>                              כך שהמחרוזת </a:t>
            </a:r>
            <a:r>
              <a:rPr lang="en-US" sz="2400" dirty="0" smtClean="0">
                <a:cs typeface="+mj-cs"/>
              </a:rPr>
              <a:t>P</a:t>
            </a:r>
            <a:r>
              <a:rPr lang="he-IL" sz="2400" dirty="0" smtClean="0">
                <a:cs typeface="+mj-cs"/>
              </a:rPr>
              <a:t> נמצאה בטקסט </a:t>
            </a:r>
            <a:r>
              <a:rPr lang="en-US" sz="2400" dirty="0" smtClean="0">
                <a:cs typeface="+mj-cs"/>
              </a:rPr>
              <a:t>T</a:t>
            </a:r>
            <a:r>
              <a:rPr lang="he-IL" sz="2400" dirty="0" smtClean="0">
                <a:cs typeface="+mj-cs"/>
              </a:rPr>
              <a:t> בהיסט </a:t>
            </a:r>
            <a:r>
              <a:rPr lang="en-US" sz="2400" dirty="0" smtClean="0">
                <a:cs typeface="+mj-cs"/>
              </a:rPr>
              <a:t>s</a:t>
            </a:r>
            <a:r>
              <a:rPr lang="he-IL" sz="2400" dirty="0" smtClean="0">
                <a:cs typeface="+mj-cs"/>
              </a:rPr>
              <a:t>, כלומר </a:t>
            </a:r>
            <a:r>
              <a:rPr lang="en-US" sz="2400" dirty="0" smtClean="0">
                <a:cs typeface="+mj-cs"/>
              </a:rPr>
              <a:t>T[s+1…</a:t>
            </a:r>
            <a:r>
              <a:rPr lang="en-US" sz="2400" dirty="0" err="1" smtClean="0">
                <a:cs typeface="+mj-cs"/>
              </a:rPr>
              <a:t>s+m</a:t>
            </a:r>
            <a:r>
              <a:rPr lang="en-US" sz="2400" dirty="0" smtClean="0">
                <a:cs typeface="+mj-cs"/>
              </a:rPr>
              <a:t>]=P[1…m]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/>
        </p:nvGraphicFramePr>
        <p:xfrm>
          <a:off x="5040313" y="3178176"/>
          <a:ext cx="1712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Формула" r:id="rId3" imgW="939392" imgH="215806" progId="Equation.3">
                  <p:embed/>
                </p:oleObj>
              </mc:Choice>
              <mc:Fallback>
                <p:oleObj name="Формула" r:id="rId3" imgW="939392" imgH="215806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3178176"/>
                        <a:ext cx="1712912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קבוצה 13"/>
          <p:cNvGrpSpPr/>
          <p:nvPr/>
        </p:nvGrpSpPr>
        <p:grpSpPr>
          <a:xfrm>
            <a:off x="1214414" y="4143380"/>
            <a:ext cx="6500114" cy="928694"/>
            <a:chOff x="1214414" y="4929198"/>
            <a:chExt cx="6500114" cy="928694"/>
          </a:xfrm>
        </p:grpSpPr>
        <p:pic>
          <p:nvPicPr>
            <p:cNvPr id="532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214414" y="4929198"/>
              <a:ext cx="4996374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l="39279" r="30219"/>
            <a:stretch>
              <a:fillRect/>
            </a:stretch>
          </p:blipFill>
          <p:spPr bwMode="auto">
            <a:xfrm>
              <a:off x="6190528" y="4929198"/>
              <a:ext cx="1524000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 l="18397" t="52821" r="60156" b="1026"/>
            <a:stretch>
              <a:fillRect/>
            </a:stretch>
          </p:blipFill>
          <p:spPr bwMode="auto">
            <a:xfrm>
              <a:off x="5143504" y="5429264"/>
              <a:ext cx="1071570" cy="428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5655293" y="5369549"/>
              <a:ext cx="2143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Bad Character Rule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3062279"/>
            <a:ext cx="557212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קבוצה 9"/>
          <p:cNvGrpSpPr/>
          <p:nvPr/>
        </p:nvGrpSpPr>
        <p:grpSpPr>
          <a:xfrm>
            <a:off x="1152525" y="1285860"/>
            <a:ext cx="5562615" cy="1695450"/>
            <a:chOff x="1152525" y="1285860"/>
            <a:chExt cx="5562615" cy="1695450"/>
          </a:xfrm>
        </p:grpSpPr>
        <p:pic>
          <p:nvPicPr>
            <p:cNvPr id="798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r="18663"/>
            <a:stretch>
              <a:fillRect/>
            </a:stretch>
          </p:blipFill>
          <p:spPr bwMode="auto">
            <a:xfrm>
              <a:off x="1152525" y="1285860"/>
              <a:ext cx="5562615" cy="1695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מלבן 7"/>
            <p:cNvSpPr/>
            <p:nvPr/>
          </p:nvSpPr>
          <p:spPr>
            <a:xfrm>
              <a:off x="4357686" y="2357430"/>
              <a:ext cx="2357454" cy="4286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 rot="1022741">
            <a:off x="4989870" y="5005986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b="1" dirty="0" smtClean="0">
                <a:solidFill>
                  <a:srgbClr val="008000"/>
                </a:solidFill>
              </a:rPr>
              <a:t>מה אם </a:t>
            </a:r>
            <a:r>
              <a:rPr lang="en-US" b="1" dirty="0" err="1" smtClean="0">
                <a:solidFill>
                  <a:srgbClr val="008000"/>
                </a:solidFill>
              </a:rPr>
              <a:t>i</a:t>
            </a:r>
            <a:r>
              <a:rPr lang="he-IL" b="1" dirty="0" smtClean="0">
                <a:solidFill>
                  <a:srgbClr val="008000"/>
                </a:solidFill>
              </a:rPr>
              <a:t> לא מופיע בכלל ב</a:t>
            </a:r>
            <a:r>
              <a:rPr lang="en-US" b="1" dirty="0" smtClean="0">
                <a:solidFill>
                  <a:srgbClr val="008000"/>
                </a:solidFill>
              </a:rPr>
              <a:t>P</a:t>
            </a:r>
            <a:r>
              <a:rPr lang="he-IL" b="1" dirty="0" smtClean="0">
                <a:solidFill>
                  <a:srgbClr val="008000"/>
                </a:solidFill>
              </a:rPr>
              <a:t>?</a:t>
            </a:r>
          </a:p>
          <a:p>
            <a:pPr algn="r" rtl="1"/>
            <a:r>
              <a:rPr lang="he-IL" b="1" dirty="0" smtClean="0">
                <a:solidFill>
                  <a:srgbClr val="008000"/>
                </a:solidFill>
              </a:rPr>
              <a:t>מה אם </a:t>
            </a:r>
            <a:r>
              <a:rPr lang="en-US" b="1" dirty="0" err="1" smtClean="0">
                <a:solidFill>
                  <a:srgbClr val="008000"/>
                </a:solidFill>
              </a:rPr>
              <a:t>i</a:t>
            </a:r>
            <a:r>
              <a:rPr lang="he-IL" b="1" dirty="0" smtClean="0">
                <a:solidFill>
                  <a:srgbClr val="008000"/>
                </a:solidFill>
              </a:rPr>
              <a:t> מופיע פעמיים ב</a:t>
            </a:r>
            <a:r>
              <a:rPr lang="en-US" b="1" dirty="0" smtClean="0">
                <a:solidFill>
                  <a:srgbClr val="008000"/>
                </a:solidFill>
              </a:rPr>
              <a:t>P</a:t>
            </a:r>
            <a:r>
              <a:rPr lang="he-IL" b="1" dirty="0" smtClean="0">
                <a:solidFill>
                  <a:srgbClr val="008000"/>
                </a:solidFill>
              </a:rPr>
              <a:t>?</a:t>
            </a:r>
          </a:p>
          <a:p>
            <a:pPr algn="r" rtl="1"/>
            <a:r>
              <a:rPr lang="he-IL" b="1" dirty="0" smtClean="0">
                <a:solidFill>
                  <a:srgbClr val="008000"/>
                </a:solidFill>
              </a:rPr>
              <a:t>מה אם </a:t>
            </a:r>
            <a:r>
              <a:rPr lang="en-US" b="1" dirty="0" err="1" smtClean="0">
                <a:solidFill>
                  <a:srgbClr val="008000"/>
                </a:solidFill>
              </a:rPr>
              <a:t>i</a:t>
            </a:r>
            <a:r>
              <a:rPr lang="he-IL" b="1" dirty="0" smtClean="0">
                <a:solidFill>
                  <a:srgbClr val="008000"/>
                </a:solidFill>
              </a:rPr>
              <a:t> מופיע במקום 13 ב</a:t>
            </a:r>
            <a:r>
              <a:rPr lang="en-US" b="1" dirty="0" smtClean="0">
                <a:solidFill>
                  <a:srgbClr val="008000"/>
                </a:solidFill>
              </a:rPr>
              <a:t>P</a:t>
            </a:r>
            <a:r>
              <a:rPr lang="he-IL" b="1" dirty="0" smtClean="0">
                <a:solidFill>
                  <a:srgbClr val="008000"/>
                </a:solidFill>
              </a:rPr>
              <a:t>?</a:t>
            </a:r>
            <a:endParaRPr lang="en-US" b="1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מלבן מעוגל 15"/>
          <p:cNvSpPr/>
          <p:nvPr/>
        </p:nvSpPr>
        <p:spPr>
          <a:xfrm>
            <a:off x="1071538" y="2571744"/>
            <a:ext cx="4214842" cy="2714644"/>
          </a:xfrm>
          <a:prstGeom prst="roundRect">
            <a:avLst>
              <a:gd name="adj" fmla="val 8157"/>
            </a:avLst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פורמליזציה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Bad Character Rule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1566810"/>
            <a:ext cx="7429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 smtClean="0">
                <a:latin typeface="+mj-lt"/>
              </a:rPr>
              <a:t>הסימון</a:t>
            </a:r>
            <a:r>
              <a:rPr lang="he-IL" sz="2400" dirty="0" smtClean="0">
                <a:latin typeface="+mj-lt"/>
              </a:rPr>
              <a:t>: לכל תו            :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b="1" dirty="0" smtClean="0">
                <a:latin typeface="+mj-lt"/>
              </a:rPr>
              <a:t>החישוב</a:t>
            </a:r>
            <a:r>
              <a:rPr lang="he-IL" sz="2400" dirty="0" smtClean="0">
                <a:latin typeface="+mj-lt"/>
              </a:rPr>
              <a:t>: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BCR(P,</a:t>
            </a:r>
            <a:r>
              <a:rPr lang="en-US" sz="2400" b="1" dirty="0" smtClean="0">
                <a:latin typeface="Courier New"/>
                <a:cs typeface="Courier New"/>
              </a:rPr>
              <a:t>∑)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	m=length(P)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	for each c in ∑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		R[c]=0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	for 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=1 to m</a:t>
            </a:r>
          </a:p>
          <a:p>
            <a:r>
              <a:rPr lang="en-US" sz="2400" dirty="0" smtClean="0">
                <a:latin typeface="Courier New"/>
                <a:cs typeface="Courier New"/>
              </a:rPr>
              <a:t>		R[p[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r>
              <a:rPr lang="en-US" sz="2400" dirty="0" smtClean="0">
                <a:latin typeface="Courier New"/>
                <a:cs typeface="Courier New"/>
              </a:rPr>
              <a:t>]]=</a:t>
            </a:r>
            <a:r>
              <a:rPr lang="en-US" sz="2400" dirty="0" err="1" smtClean="0">
                <a:latin typeface="Courier New"/>
                <a:cs typeface="Courier New"/>
              </a:rPr>
              <a:t>i</a:t>
            </a:r>
            <a:endParaRPr lang="en-US" sz="2400" dirty="0" smtClean="0">
              <a:latin typeface="Courier New"/>
              <a:cs typeface="Courier New"/>
            </a:endParaRPr>
          </a:p>
          <a:p>
            <a:r>
              <a:rPr lang="en-US" sz="2400" dirty="0" smtClean="0">
                <a:latin typeface="Courier New"/>
                <a:cs typeface="Courier New"/>
              </a:rPr>
              <a:t>	return R</a:t>
            </a:r>
            <a:endParaRPr lang="he-IL" sz="2400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b="1" dirty="0" smtClean="0">
                <a:latin typeface="+mj-lt"/>
              </a:rPr>
              <a:t>דוגמא</a:t>
            </a:r>
            <a:r>
              <a:rPr lang="he-IL" sz="2400" dirty="0" smtClean="0">
                <a:latin typeface="+mj-lt"/>
              </a:rPr>
              <a:t>:                               </a:t>
            </a:r>
            <a:r>
              <a:rPr lang="en-US" sz="2400" dirty="0" smtClean="0">
                <a:latin typeface="+mj-lt"/>
              </a:rPr>
              <a:t>P=</a:t>
            </a:r>
            <a:r>
              <a:rPr lang="he-IL" sz="2400" dirty="0" smtClean="0">
                <a:latin typeface="+mj-lt"/>
              </a:rPr>
              <a:t>                                </a:t>
            </a:r>
            <a:r>
              <a:rPr lang="en-US" sz="2400" dirty="0" smtClean="0">
                <a:latin typeface="+mj-lt"/>
              </a:rPr>
              <a:t>R=</a:t>
            </a:r>
            <a:endParaRPr lang="he-IL" sz="2400" dirty="0" smtClean="0">
              <a:latin typeface="+mj-lt"/>
            </a:endParaRPr>
          </a:p>
        </p:txBody>
      </p:sp>
      <p:graphicFrame>
        <p:nvGraphicFramePr>
          <p:cNvPr id="12" name="אובייקט 11"/>
          <p:cNvGraphicFramePr>
            <a:graphicFrameLocks noChangeAspect="1"/>
          </p:cNvGraphicFramePr>
          <p:nvPr/>
        </p:nvGraphicFramePr>
        <p:xfrm>
          <a:off x="1571604" y="1547066"/>
          <a:ext cx="43068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0" name="Формула" r:id="rId3" imgW="1968500" imgH="254000" progId="Equation.3">
                  <p:embed/>
                </p:oleObj>
              </mc:Choice>
              <mc:Fallback>
                <p:oleObj name="Формула" r:id="rId3" imgW="1968500" imgH="254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547066"/>
                        <a:ext cx="43068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6143636" y="1617663"/>
          <a:ext cx="7921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Формула" r:id="rId5" imgW="355138" imgH="177569" progId="Equation.3">
                  <p:embed/>
                </p:oleObj>
              </mc:Choice>
              <mc:Fallback>
                <p:oleObj name="Формула" r:id="rId5" imgW="355138" imgH="17756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1617663"/>
                        <a:ext cx="7921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טבלה 17"/>
          <p:cNvGraphicFramePr>
            <a:graphicFrameLocks noGrp="1"/>
          </p:cNvGraphicFramePr>
          <p:nvPr/>
        </p:nvGraphicFramePr>
        <p:xfrm>
          <a:off x="5500694" y="5572140"/>
          <a:ext cx="1568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טבלה 18"/>
          <p:cNvGraphicFramePr>
            <a:graphicFrameLocks noGrp="1"/>
          </p:cNvGraphicFramePr>
          <p:nvPr/>
        </p:nvGraphicFramePr>
        <p:xfrm>
          <a:off x="2786050" y="5572140"/>
          <a:ext cx="1568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h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err="1" smtClean="0"/>
                        <a:t>i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m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r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t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פורמליזציה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Bad Character Rule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1566811"/>
            <a:ext cx="78581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 smtClean="0">
                <a:latin typeface="+mj-lt"/>
              </a:rPr>
              <a:t>השימוש</a:t>
            </a:r>
            <a:r>
              <a:rPr lang="he-IL" sz="2400" dirty="0" smtClean="0">
                <a:latin typeface="+mj-lt"/>
              </a:rPr>
              <a:t>:</a:t>
            </a:r>
          </a:p>
          <a:p>
            <a:pPr algn="r" rtl="1"/>
            <a:r>
              <a:rPr lang="en-US" sz="2400" dirty="0" err="1" smtClean="0">
                <a:latin typeface="+mj-lt"/>
              </a:rPr>
              <a:t>i</a:t>
            </a:r>
            <a:r>
              <a:rPr lang="he-IL" sz="2400" dirty="0" smtClean="0">
                <a:latin typeface="+mj-lt"/>
              </a:rPr>
              <a:t>- אינדקס ה"מתקדם" לאורך הטקסט </a:t>
            </a:r>
            <a:r>
              <a:rPr lang="en-US" sz="2400" dirty="0" smtClean="0">
                <a:latin typeface="+mj-lt"/>
              </a:rPr>
              <a:t>T</a:t>
            </a:r>
            <a:endParaRPr lang="he-IL" sz="2400" dirty="0" smtClean="0">
              <a:latin typeface="+mj-lt"/>
            </a:endParaRPr>
          </a:p>
          <a:p>
            <a:pPr algn="r" rtl="1"/>
            <a:r>
              <a:rPr lang="en-US" sz="2400" dirty="0" smtClean="0">
                <a:latin typeface="+mj-lt"/>
              </a:rPr>
              <a:t>j</a:t>
            </a:r>
            <a:r>
              <a:rPr lang="he-IL" sz="2400" dirty="0" smtClean="0">
                <a:latin typeface="+mj-lt"/>
              </a:rPr>
              <a:t>- אינדקס ה"מתקדם" לאורך המחרוזת </a:t>
            </a:r>
            <a:r>
              <a:rPr lang="en-US" sz="2400" dirty="0" smtClean="0">
                <a:latin typeface="+mj-lt"/>
              </a:rPr>
              <a:t>P</a:t>
            </a:r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אם במקום </a:t>
            </a:r>
            <a:r>
              <a:rPr lang="en-US" sz="2400" dirty="0" err="1" smtClean="0">
                <a:latin typeface="+mj-lt"/>
              </a:rPr>
              <a:t>i</a:t>
            </a:r>
            <a:r>
              <a:rPr lang="he-IL" sz="2400" dirty="0" smtClean="0">
                <a:latin typeface="+mj-lt"/>
              </a:rPr>
              <a:t> מצאנו חוסר התאמה (בסריקה מימין לשמאל), נחפש את המקום האחרון שבו נמצא התו </a:t>
            </a:r>
            <a:r>
              <a:rPr lang="en-US" sz="2400" dirty="0" smtClean="0">
                <a:latin typeface="+mj-lt"/>
              </a:rPr>
              <a:t>T[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]</a:t>
            </a:r>
            <a:r>
              <a:rPr lang="he-IL" sz="2400" dirty="0" smtClean="0">
                <a:latin typeface="+mj-lt"/>
              </a:rPr>
              <a:t> ב-</a:t>
            </a:r>
            <a:r>
              <a:rPr lang="en-US" sz="2400" dirty="0" smtClean="0">
                <a:latin typeface="+mj-lt"/>
              </a:rPr>
              <a:t>P</a:t>
            </a:r>
            <a:r>
              <a:rPr lang="he-IL" sz="2400" dirty="0" smtClean="0">
                <a:latin typeface="+mj-lt"/>
              </a:rPr>
              <a:t> (שזה בדיוק </a:t>
            </a:r>
            <a:r>
              <a:rPr lang="en-US" sz="2400" dirty="0" smtClean="0">
                <a:latin typeface="+mj-lt"/>
              </a:rPr>
              <a:t>R[T[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]]</a:t>
            </a:r>
            <a:r>
              <a:rPr lang="he-IL" sz="2400" dirty="0" smtClean="0">
                <a:latin typeface="+mj-lt"/>
              </a:rPr>
              <a:t>), ונקפיץ את </a:t>
            </a:r>
            <a:r>
              <a:rPr lang="en-US" sz="2400" dirty="0" smtClean="0">
                <a:latin typeface="+mj-lt"/>
              </a:rPr>
              <a:t>P</a:t>
            </a:r>
            <a:r>
              <a:rPr lang="he-IL" sz="2400" dirty="0" smtClean="0">
                <a:latin typeface="+mj-lt"/>
              </a:rPr>
              <a:t> כך שמקום זה יהיה מיושר עם </a:t>
            </a:r>
            <a:r>
              <a:rPr lang="en-US" sz="2400" dirty="0" smtClean="0">
                <a:latin typeface="+mj-lt"/>
              </a:rPr>
              <a:t>T[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]</a:t>
            </a:r>
            <a:r>
              <a:rPr lang="he-IL" sz="2400" dirty="0" smtClean="0">
                <a:latin typeface="+mj-lt"/>
              </a:rPr>
              <a:t>, כלומר הקפצה של </a:t>
            </a:r>
            <a:r>
              <a:rPr lang="en-US" sz="2400" dirty="0" smtClean="0">
                <a:latin typeface="+mj-lt"/>
              </a:rPr>
              <a:t>j-R[T[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]]</a:t>
            </a:r>
            <a:r>
              <a:rPr lang="he-IL" sz="2400" dirty="0" smtClean="0">
                <a:latin typeface="+mj-lt"/>
              </a:rPr>
              <a:t>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זהירות!</a:t>
            </a:r>
          </a:p>
          <a:p>
            <a:pPr algn="r" rtl="1"/>
            <a:r>
              <a:rPr lang="he-IL" sz="2400" dirty="0" smtClean="0">
                <a:latin typeface="+mj-lt"/>
              </a:rPr>
              <a:t>נעשה זאת רק בתנאי ש-</a:t>
            </a:r>
            <a:r>
              <a:rPr lang="en-US" sz="2400" dirty="0" smtClean="0">
                <a:latin typeface="+mj-lt"/>
              </a:rPr>
              <a:t>R[T[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]]</a:t>
            </a:r>
            <a:r>
              <a:rPr lang="he-IL" sz="2400" dirty="0" smtClean="0">
                <a:latin typeface="+mj-lt"/>
              </a:rPr>
              <a:t> הוא קטן מ-</a:t>
            </a:r>
            <a:r>
              <a:rPr lang="en-US" sz="2400" dirty="0" smtClean="0">
                <a:latin typeface="+mj-lt"/>
              </a:rPr>
              <a:t>j</a:t>
            </a:r>
            <a:r>
              <a:rPr lang="he-IL" sz="2400" dirty="0" smtClean="0">
                <a:latin typeface="+mj-lt"/>
              </a:rPr>
              <a:t> (אחרת נקבל הקפצה אחורה).</a:t>
            </a:r>
          </a:p>
          <a:p>
            <a:pPr algn="r" rtl="1"/>
            <a:r>
              <a:rPr lang="he-IL" sz="2400" dirty="0" smtClean="0">
                <a:latin typeface="+mj-lt"/>
              </a:rPr>
              <a:t>אם לא, נקפיץ ב-1.</a:t>
            </a:r>
          </a:p>
          <a:p>
            <a:pPr algn="r" rtl="1"/>
            <a:r>
              <a:rPr lang="he-IL" sz="2400" dirty="0" smtClean="0">
                <a:latin typeface="+mj-lt"/>
              </a:rPr>
              <a:t>ואם התו כלל לא מופיע לפני כן, נוכל להקפיץ ב-</a:t>
            </a:r>
            <a:r>
              <a:rPr lang="en-US" sz="2400" dirty="0" smtClean="0">
                <a:latin typeface="+mj-lt"/>
              </a:rPr>
              <a:t>j</a:t>
            </a:r>
            <a:r>
              <a:rPr lang="he-IL" sz="2400" dirty="0" smtClean="0">
                <a:latin typeface="+mj-lt"/>
              </a:rPr>
              <a:t>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Bad Character Rule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1566811"/>
            <a:ext cx="78581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אם </a:t>
            </a:r>
            <a:r>
              <a:rPr lang="en-US" sz="2400" dirty="0" smtClean="0">
                <a:latin typeface="+mj-lt"/>
              </a:rPr>
              <a:t>R[T[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]]&lt;j</a:t>
            </a:r>
            <a:r>
              <a:rPr lang="he-IL" sz="2400" dirty="0" smtClean="0">
                <a:latin typeface="+mj-lt"/>
              </a:rPr>
              <a:t> נקפיץ ב</a:t>
            </a:r>
            <a:r>
              <a:rPr lang="en-US" sz="2400" dirty="0" smtClean="0">
                <a:latin typeface="+mj-lt"/>
              </a:rPr>
              <a:t>j-R[T[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]]</a:t>
            </a:r>
            <a:r>
              <a:rPr lang="he-IL" sz="2400" dirty="0" smtClean="0">
                <a:latin typeface="+mj-lt"/>
              </a:rPr>
              <a:t>,</a:t>
            </a:r>
          </a:p>
          <a:p>
            <a:pPr algn="r" rtl="1"/>
            <a:r>
              <a:rPr lang="he-IL" sz="2400" dirty="0" smtClean="0">
                <a:latin typeface="+mj-lt"/>
              </a:rPr>
              <a:t>אחרת, נקפיץ ב-1.</a:t>
            </a:r>
          </a:p>
          <a:p>
            <a:pPr algn="r" rtl="1"/>
            <a:r>
              <a:rPr lang="he-IL" sz="2400" dirty="0" smtClean="0">
                <a:latin typeface="+mj-lt"/>
              </a:rPr>
              <a:t>ואם התו כלל לא מופיע לפני כן, נוכל להקפיץ ב-</a:t>
            </a:r>
            <a:r>
              <a:rPr lang="en-US" sz="2400" dirty="0" smtClean="0">
                <a:latin typeface="+mj-lt"/>
              </a:rPr>
              <a:t>j</a:t>
            </a:r>
            <a:r>
              <a:rPr lang="he-IL" sz="2400" dirty="0" smtClean="0">
                <a:latin typeface="+mj-lt"/>
              </a:rPr>
              <a:t>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כלומר, הקפצה ב </a:t>
            </a:r>
            <a:r>
              <a:rPr lang="en-US" sz="2400" dirty="0" smtClean="0">
                <a:latin typeface="+mj-lt"/>
              </a:rPr>
              <a:t>max{1,j-R[T[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]]}</a:t>
            </a:r>
            <a:r>
              <a:rPr lang="he-IL" sz="2400" dirty="0" smtClean="0">
                <a:latin typeface="+mj-lt"/>
              </a:rPr>
              <a:t> 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</p:txBody>
      </p:sp>
      <p:pic>
        <p:nvPicPr>
          <p:cNvPr id="82948" name="Picture 4"/>
          <p:cNvPicPr>
            <a:picLocks noChangeAspect="1" noChangeArrowheads="1"/>
          </p:cNvPicPr>
          <p:nvPr/>
        </p:nvPicPr>
        <p:blipFill>
          <a:blip r:embed="rId2" cstate="print"/>
          <a:srcRect t="4000"/>
          <a:stretch>
            <a:fillRect/>
          </a:stretch>
        </p:blipFill>
        <p:spPr bwMode="auto">
          <a:xfrm>
            <a:off x="714348" y="1643050"/>
            <a:ext cx="781554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מעוגל 9"/>
          <p:cNvSpPr/>
          <p:nvPr/>
        </p:nvSpPr>
        <p:spPr>
          <a:xfrm>
            <a:off x="357158" y="1571612"/>
            <a:ext cx="8372671" cy="3714776"/>
          </a:xfrm>
          <a:prstGeom prst="roundRect">
            <a:avLst>
              <a:gd name="adj" fmla="val 8157"/>
            </a:avLst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1285860"/>
            <a:ext cx="83582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000" dirty="0" smtClean="0">
              <a:latin typeface="+mj-lt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BOYER-MOORE(T,P,</a:t>
            </a:r>
            <a:r>
              <a:rPr lang="en-US" sz="2000" b="1" dirty="0" smtClean="0">
                <a:latin typeface="Courier New"/>
                <a:cs typeface="Courier New"/>
              </a:rPr>
              <a:t>∑)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R=BCR(P,</a:t>
            </a:r>
            <a:r>
              <a:rPr lang="en-US" sz="2000" b="1" dirty="0" smtClean="0">
                <a:latin typeface="Courier New"/>
                <a:cs typeface="Courier New"/>
              </a:rPr>
              <a:t>∑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=0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while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&lt;=n-m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j=m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while j&gt;0 and P[j]=T[</a:t>
            </a:r>
            <a:r>
              <a:rPr lang="en-US" sz="2000" dirty="0" err="1" smtClean="0">
                <a:latin typeface="Courier New"/>
                <a:cs typeface="Courier New"/>
              </a:rPr>
              <a:t>i+j</a:t>
            </a:r>
            <a:r>
              <a:rPr lang="en-US" sz="20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	j--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if j=0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  print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“Pattern occurs with shift”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++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else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  <a:r>
              <a:rPr lang="en-US" sz="2000" dirty="0" err="1" smtClean="0">
                <a:latin typeface="Courier New"/>
                <a:cs typeface="Courier New"/>
              </a:rPr>
              <a:t>i+max</a:t>
            </a:r>
            <a:r>
              <a:rPr lang="en-US" sz="2000" dirty="0" smtClean="0">
                <a:latin typeface="Courier New"/>
                <a:cs typeface="Courier New"/>
              </a:rPr>
              <a:t>(1,j-R[T[</a:t>
            </a:r>
            <a:r>
              <a:rPr lang="en-US" sz="2000" dirty="0" err="1" smtClean="0">
                <a:latin typeface="Courier New"/>
                <a:cs typeface="Courier New"/>
              </a:rPr>
              <a:t>i+j</a:t>
            </a:r>
            <a:r>
              <a:rPr lang="en-US" sz="2000" dirty="0" smtClean="0">
                <a:latin typeface="Courier New"/>
                <a:cs typeface="Courier New"/>
              </a:rPr>
              <a:t>]])		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</a:t>
            </a:r>
          </a:p>
          <a:p>
            <a:pPr algn="r" rtl="1"/>
            <a:endParaRPr lang="he-IL" sz="2000" dirty="0" smtClean="0">
              <a:latin typeface="+mj-lt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הפסאודוקוד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ל-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BM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עם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BCR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5786" y="1566811"/>
            <a:ext cx="78581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latin typeface="+mj-lt"/>
              </a:rPr>
              <a:t>חישוב </a:t>
            </a:r>
            <a:r>
              <a:rPr lang="en-US" sz="2400" dirty="0" smtClean="0">
                <a:latin typeface="+mj-lt"/>
              </a:rPr>
              <a:t>R</a:t>
            </a:r>
            <a:r>
              <a:rPr lang="he-IL" sz="2400" dirty="0" smtClean="0">
                <a:latin typeface="+mj-lt"/>
              </a:rPr>
              <a:t>: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מעבר על הטקסט: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latin typeface="+mj-lt"/>
              </a:rPr>
              <a:t>המקרה הגרוע, עדיין                  (מהו המקרה הגרוע?)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latin typeface="+mj-lt"/>
              </a:rPr>
              <a:t>ישנו מקרה ליניארי,              (מהו?)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latin typeface="+mj-lt"/>
              </a:rPr>
              <a:t>אך ניתן להראות שעבור שפה טבעית, הזמן הממוצע הוא תת-ליניארי.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זמן ריצה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BM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עם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BCR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5715008" y="1516050"/>
          <a:ext cx="1536312" cy="627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5" name="Формула" r:id="rId4" imgW="622030" imgH="253890" progId="Equation.3">
                  <p:embed/>
                </p:oleObj>
              </mc:Choice>
              <mc:Fallback>
                <p:oleObj name="Формула" r:id="rId4" imgW="622030" imgH="25389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8" y="1516050"/>
                        <a:ext cx="1536312" cy="627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4714876" y="2609848"/>
          <a:ext cx="1066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6" name="Формула" r:id="rId6" imgW="431613" imgH="215806" progId="Equation.3">
                  <p:embed/>
                </p:oleObj>
              </mc:Choice>
              <mc:Fallback>
                <p:oleObj name="Формула" r:id="rId6" imgW="431613" imgH="215806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6" y="2609848"/>
                        <a:ext cx="10668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5092713" y="3000375"/>
          <a:ext cx="8159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47" name="Формула" r:id="rId8" imgW="330057" imgH="215806" progId="Equation.3">
                  <p:embed/>
                </p:oleObj>
              </mc:Choice>
              <mc:Fallback>
                <p:oleObj name="Формула" r:id="rId8" imgW="330057" imgH="215806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13" y="3000375"/>
                        <a:ext cx="8159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נוספת 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BCR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1500174"/>
            <a:ext cx="6935184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85786" y="1566811"/>
            <a:ext cx="7858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latin typeface="+mj-lt"/>
              </a:rPr>
              <a:t>כאשר הא"ב קטן, יש סיכוי טוב שנמצא את התו שבו לא </a:t>
            </a:r>
            <a:r>
              <a:rPr lang="he-IL" sz="2400" dirty="0" err="1" smtClean="0">
                <a:latin typeface="+mj-lt"/>
              </a:rPr>
              <a:t>היתה</a:t>
            </a:r>
            <a:r>
              <a:rPr lang="he-IL" sz="2400" dirty="0" smtClean="0">
                <a:latin typeface="+mj-lt"/>
              </a:rPr>
              <a:t> התאמה, קרוב מאוד לסוף המחרוזת, ולכן ההקפצה לא תהיה משמעותית, לפי </a:t>
            </a:r>
            <a:r>
              <a:rPr lang="en-US" sz="2400" dirty="0" smtClean="0">
                <a:latin typeface="+mj-lt"/>
              </a:rPr>
              <a:t>BCR</a:t>
            </a:r>
            <a:r>
              <a:rPr lang="he-IL" sz="2400" dirty="0" smtClean="0">
                <a:latin typeface="+mj-lt"/>
              </a:rPr>
              <a:t>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לכן, נוסיף יוריסטיקה של </a:t>
            </a:r>
            <a:r>
              <a:rPr lang="en-US" sz="2400" dirty="0" smtClean="0">
                <a:latin typeface="+mj-lt"/>
              </a:rPr>
              <a:t>GSR</a:t>
            </a:r>
            <a:r>
              <a:rPr lang="he-IL" sz="2400" dirty="0" smtClean="0">
                <a:latin typeface="+mj-lt"/>
              </a:rPr>
              <a:t>:</a:t>
            </a:r>
          </a:p>
          <a:p>
            <a:pPr algn="r" rtl="1"/>
            <a:endParaRPr lang="he-IL" sz="2400" dirty="0" smtClean="0">
              <a:latin typeface="+mj-lt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Good Suffix Rule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87045" name="Picture 5"/>
          <p:cNvPicPr>
            <a:picLocks noChangeAspect="1" noChangeArrowheads="1"/>
          </p:cNvPicPr>
          <p:nvPr/>
        </p:nvPicPr>
        <p:blipFill>
          <a:blip r:embed="rId2" cstate="print"/>
          <a:srcRect r="1069"/>
          <a:stretch>
            <a:fillRect/>
          </a:stretch>
        </p:blipFill>
        <p:spPr bwMode="auto">
          <a:xfrm>
            <a:off x="928662" y="3143248"/>
            <a:ext cx="5286412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70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8662" y="4643446"/>
            <a:ext cx="52578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5786" y="1566811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 rtl="1"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</a:t>
            </a:r>
            <a:r>
              <a:rPr lang="he-IL" sz="2400" b="1" dirty="0" smtClean="0">
                <a:latin typeface="+mj-lt"/>
              </a:rPr>
              <a:t>מקרה 1: </a:t>
            </a:r>
            <a:r>
              <a:rPr lang="he-IL" sz="2400" dirty="0" smtClean="0">
                <a:latin typeface="+mj-lt"/>
              </a:rPr>
              <a:t>יש התאמה של תת-מחרוזת, לסופית של הקטע עד כה, כאשר התו לפני </a:t>
            </a:r>
            <a:r>
              <a:rPr lang="he-IL" sz="2400" dirty="0" err="1" smtClean="0">
                <a:latin typeface="+mj-lt"/>
              </a:rPr>
              <a:t>התת</a:t>
            </a:r>
            <a:r>
              <a:rPr lang="he-IL" sz="2400" dirty="0" smtClean="0">
                <a:latin typeface="+mj-lt"/>
              </a:rPr>
              <a:t>-מחרוזת שונה מהתו שלא התאים: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sz="2400" b="1" dirty="0" smtClean="0">
                <a:latin typeface="+mj-lt"/>
              </a:rPr>
              <a:t>מקרה 2: </a:t>
            </a:r>
            <a:r>
              <a:rPr lang="he-IL" sz="2400" dirty="0" smtClean="0">
                <a:latin typeface="+mj-lt"/>
              </a:rPr>
              <a:t>אין התאמה של תת-מחרוזת לסופית של הקטע עד כה, לכן נחפש תחילית שמתאימה לסופית של הסופית: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מקרים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Good Suffix Rule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857760"/>
            <a:ext cx="5276876" cy="142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קבוצה 10"/>
          <p:cNvGrpSpPr/>
          <p:nvPr/>
        </p:nvGrpSpPr>
        <p:grpSpPr>
          <a:xfrm>
            <a:off x="714348" y="2428868"/>
            <a:ext cx="5311314" cy="1643074"/>
            <a:chOff x="714348" y="2428868"/>
            <a:chExt cx="5311314" cy="1643074"/>
          </a:xfrm>
        </p:grpSpPr>
        <p:pic>
          <p:nvPicPr>
            <p:cNvPr id="8806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b="14285"/>
            <a:stretch>
              <a:fillRect/>
            </a:stretch>
          </p:blipFill>
          <p:spPr bwMode="auto">
            <a:xfrm>
              <a:off x="714348" y="2428868"/>
              <a:ext cx="5300693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t="61221" r="8964" b="14285"/>
            <a:stretch>
              <a:fillRect/>
            </a:stretch>
          </p:blipFill>
          <p:spPr bwMode="auto">
            <a:xfrm>
              <a:off x="1200133" y="3704492"/>
              <a:ext cx="4825529" cy="367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90566" t="56508" b="14285"/>
            <a:stretch>
              <a:fillRect/>
            </a:stretch>
          </p:blipFill>
          <p:spPr bwMode="auto">
            <a:xfrm>
              <a:off x="714348" y="3630491"/>
              <a:ext cx="500066" cy="43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53998" t="61270" r="41960" b="24444"/>
            <a:stretch>
              <a:fillRect/>
            </a:stretch>
          </p:blipFill>
          <p:spPr bwMode="auto">
            <a:xfrm>
              <a:off x="3071802" y="3714752"/>
              <a:ext cx="214314" cy="2143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פורמליזציה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Good Suffix Rule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1214422"/>
            <a:ext cx="7429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 smtClean="0">
                <a:latin typeface="+mj-lt"/>
              </a:rPr>
              <a:t>מקרה 1:</a:t>
            </a:r>
          </a:p>
          <a:p>
            <a:pPr algn="r" rtl="1"/>
            <a:r>
              <a:rPr lang="he-IL" sz="2400" b="1" dirty="0" smtClean="0">
                <a:latin typeface="+mj-lt"/>
              </a:rPr>
              <a:t>הסימון</a:t>
            </a:r>
            <a:r>
              <a:rPr lang="he-IL" sz="2400" dirty="0" smtClean="0">
                <a:latin typeface="+mj-lt"/>
              </a:rPr>
              <a:t>: לכל               :        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b="1" dirty="0" smtClean="0">
              <a:latin typeface="+mj-lt"/>
            </a:endParaRPr>
          </a:p>
          <a:p>
            <a:pPr algn="r" rtl="1"/>
            <a:r>
              <a:rPr lang="he-IL" sz="2400" b="1" dirty="0" smtClean="0">
                <a:latin typeface="+mj-lt"/>
              </a:rPr>
              <a:t>החישוב</a:t>
            </a:r>
            <a:r>
              <a:rPr lang="he-IL" sz="2400" dirty="0" smtClean="0">
                <a:latin typeface="+mj-lt"/>
              </a:rPr>
              <a:t>: ניתן להיעשות בזמן ליניארי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b="1" dirty="0" smtClean="0">
                <a:latin typeface="+mj-lt"/>
              </a:rPr>
              <a:t>דוגמא</a:t>
            </a:r>
            <a:r>
              <a:rPr lang="he-IL" sz="2400" dirty="0" smtClean="0">
                <a:latin typeface="+mj-lt"/>
              </a:rPr>
              <a:t>:</a:t>
            </a:r>
            <a:endParaRPr lang="en-US" sz="2400" dirty="0" smtClean="0"/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   </a:t>
            </a:r>
            <a:r>
              <a:rPr lang="en-US" sz="1600" b="1" dirty="0" smtClean="0">
                <a:latin typeface="Courier" pitchFamily="49" charset="0"/>
              </a:rPr>
              <a:t>1  2  3  4  5  6  7  8  9  10 11 12 13</a:t>
            </a:r>
            <a:endParaRPr lang="en-US" sz="1600" dirty="0" smtClean="0"/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P: a b a b </a:t>
            </a:r>
            <a:r>
              <a:rPr lang="en-US" sz="2400" b="1" dirty="0" err="1" smtClean="0">
                <a:solidFill>
                  <a:schemeClr val="accent2"/>
                </a:solidFill>
                <a:latin typeface="Courier" pitchFamily="49" charset="0"/>
              </a:rPr>
              <a:t>b</a:t>
            </a: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a </a:t>
            </a:r>
            <a:r>
              <a:rPr lang="en-US" sz="2400" b="1" dirty="0" err="1" smtClean="0">
                <a:solidFill>
                  <a:schemeClr val="accent2"/>
                </a:solidFill>
                <a:latin typeface="Courier" pitchFamily="49" charset="0"/>
              </a:rPr>
              <a:t>a</a:t>
            </a: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b </a:t>
            </a:r>
            <a:r>
              <a:rPr lang="en-US" sz="2400" b="1" dirty="0" err="1" smtClean="0">
                <a:solidFill>
                  <a:schemeClr val="accent2"/>
                </a:solidFill>
                <a:latin typeface="Courier" pitchFamily="49" charset="0"/>
              </a:rPr>
              <a:t>b</a:t>
            </a: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2400" b="1" dirty="0" err="1" smtClean="0">
                <a:solidFill>
                  <a:schemeClr val="accent2"/>
                </a:solidFill>
                <a:latin typeface="Courier" pitchFamily="49" charset="0"/>
              </a:rPr>
              <a:t>b</a:t>
            </a: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a b </a:t>
            </a:r>
            <a:r>
              <a:rPr lang="en-US" sz="2400" b="1" dirty="0" err="1" smtClean="0">
                <a:solidFill>
                  <a:schemeClr val="accent2"/>
                </a:solidFill>
                <a:latin typeface="Courier" pitchFamily="49" charset="0"/>
              </a:rPr>
              <a:t>b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L: </a:t>
            </a:r>
            <a:r>
              <a:rPr lang="en-US" sz="2400" b="1" dirty="0" smtClean="0">
                <a:latin typeface="Courier" pitchFamily="49" charset="0"/>
              </a:rPr>
              <a:t>0 0 0 0 0 0 0 0 0 5 910 12</a:t>
            </a:r>
            <a:endParaRPr lang="en-US" sz="2400" dirty="0" smtClean="0"/>
          </a:p>
          <a:p>
            <a:pPr algn="r" rtl="1"/>
            <a:endParaRPr lang="he-IL" sz="2400" dirty="0" smtClean="0">
              <a:latin typeface="+mj-lt"/>
            </a:endParaRPr>
          </a:p>
        </p:txBody>
      </p:sp>
      <p:graphicFrame>
        <p:nvGraphicFramePr>
          <p:cNvPr id="12" name="אובייקט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694049"/>
              </p:ext>
            </p:extLst>
          </p:nvPr>
        </p:nvGraphicFramePr>
        <p:xfrm>
          <a:off x="731838" y="1946275"/>
          <a:ext cx="80279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6" name="משוואה" r:id="rId3" imgW="3670200" imgH="253800" progId="Equation.3">
                  <p:embed/>
                </p:oleObj>
              </mc:Choice>
              <mc:Fallback>
                <p:oleObj name="משוואה" r:id="rId3" imgW="3670200" imgH="253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946275"/>
                        <a:ext cx="8027987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602605"/>
              </p:ext>
            </p:extLst>
          </p:nvPr>
        </p:nvGraphicFramePr>
        <p:xfrm>
          <a:off x="6045200" y="1571625"/>
          <a:ext cx="12144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משוואה" r:id="rId5" imgW="545760" imgH="177480" progId="Equation.3">
                  <p:embed/>
                </p:oleObj>
              </mc:Choice>
              <mc:Fallback>
                <p:oleObj name="משוואה" r:id="rId5" imgW="545760" imgH="177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1571625"/>
                        <a:ext cx="12144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מחבר ישר 13"/>
          <p:cNvCxnSpPr/>
          <p:nvPr/>
        </p:nvCxnSpPr>
        <p:spPr>
          <a:xfrm rot="5400000">
            <a:off x="7454030" y="2071678"/>
            <a:ext cx="285752" cy="142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הפתרונות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2000240"/>
            <a:ext cx="70723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אלגוריתם נאיבי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Karp-Miller</a:t>
            </a: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אוטומטים סופיים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Knuth-Morris-Pratt</a:t>
            </a: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Boyer-Moore</a:t>
            </a:r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פורמליזציה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Good Suffix Rule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1566811"/>
            <a:ext cx="78581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 smtClean="0">
                <a:latin typeface="+mj-lt"/>
              </a:rPr>
              <a:t>(המשך מקרה 1:)</a:t>
            </a:r>
          </a:p>
          <a:p>
            <a:pPr algn="r" rtl="1"/>
            <a:endParaRPr lang="he-IL" sz="2400" b="1" dirty="0" smtClean="0">
              <a:latin typeface="+mj-lt"/>
            </a:endParaRPr>
          </a:p>
          <a:p>
            <a:pPr algn="r" rtl="1"/>
            <a:r>
              <a:rPr lang="he-IL" sz="2400" b="1" dirty="0" smtClean="0">
                <a:latin typeface="+mj-lt"/>
              </a:rPr>
              <a:t>השימוש</a:t>
            </a:r>
            <a:r>
              <a:rPr lang="he-IL" sz="2400" dirty="0" smtClean="0">
                <a:latin typeface="+mj-lt"/>
              </a:rPr>
              <a:t>:</a:t>
            </a:r>
          </a:p>
          <a:p>
            <a:pPr algn="r" rtl="1"/>
            <a:r>
              <a:rPr lang="en-US" sz="2400" dirty="0" err="1" smtClean="0">
                <a:latin typeface="+mj-lt"/>
              </a:rPr>
              <a:t>i</a:t>
            </a:r>
            <a:r>
              <a:rPr lang="he-IL" sz="2400" dirty="0" smtClean="0">
                <a:latin typeface="+mj-lt"/>
              </a:rPr>
              <a:t>- אינדקס ה"מתקדם" לאורך הטקסט </a:t>
            </a:r>
            <a:r>
              <a:rPr lang="en-US" sz="2400" dirty="0" smtClean="0">
                <a:latin typeface="+mj-lt"/>
              </a:rPr>
              <a:t>P</a:t>
            </a:r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אם במקום </a:t>
            </a:r>
            <a:r>
              <a:rPr lang="en-US" sz="2400" dirty="0" smtClean="0">
                <a:latin typeface="+mj-lt"/>
              </a:rPr>
              <a:t>i-1</a:t>
            </a:r>
            <a:r>
              <a:rPr lang="he-IL" sz="2400" dirty="0" smtClean="0">
                <a:latin typeface="+mj-lt"/>
              </a:rPr>
              <a:t> מצאנו חוסר התאמה (בסריקה מימין לשמאל),</a:t>
            </a:r>
          </a:p>
          <a:p>
            <a:pPr algn="r" rtl="1"/>
            <a:r>
              <a:rPr lang="he-IL" sz="2400" dirty="0" smtClean="0">
                <a:latin typeface="+mj-lt"/>
              </a:rPr>
              <a:t>נקפיץ ב </a:t>
            </a:r>
            <a:r>
              <a:rPr lang="en-US" sz="2400" dirty="0" smtClean="0">
                <a:latin typeface="+mj-lt"/>
              </a:rPr>
              <a:t>m-L(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)</a:t>
            </a:r>
            <a:r>
              <a:rPr lang="he-IL" sz="2400" dirty="0" smtClean="0">
                <a:latin typeface="+mj-lt"/>
              </a:rPr>
              <a:t>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זהירות!</a:t>
            </a:r>
          </a:p>
          <a:p>
            <a:pPr algn="r" rtl="1"/>
            <a:r>
              <a:rPr lang="he-IL" sz="2400" dirty="0" smtClean="0">
                <a:latin typeface="+mj-lt"/>
              </a:rPr>
              <a:t>נעשה זאת רק בתנאי ש-</a:t>
            </a:r>
            <a:r>
              <a:rPr lang="en-US" sz="2400" dirty="0" smtClean="0">
                <a:latin typeface="+mj-lt"/>
              </a:rPr>
              <a:t>m-L[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]</a:t>
            </a:r>
            <a:r>
              <a:rPr lang="he-IL" sz="2400" dirty="0" smtClean="0">
                <a:latin typeface="+mj-lt"/>
              </a:rPr>
              <a:t> חיובי.</a:t>
            </a:r>
          </a:p>
          <a:p>
            <a:pPr algn="r" rtl="1"/>
            <a:r>
              <a:rPr lang="he-IL" sz="2400" dirty="0" smtClean="0">
                <a:latin typeface="+mj-lt"/>
              </a:rPr>
              <a:t>אם לא, נבדוק אם מתקיים מקרה 2...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פורמליזציה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Good Suffix Rule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414" y="1214422"/>
            <a:ext cx="74295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 smtClean="0">
                <a:latin typeface="+mj-lt"/>
              </a:rPr>
              <a:t>מקרה 2:</a:t>
            </a:r>
          </a:p>
          <a:p>
            <a:pPr algn="r" rtl="1"/>
            <a:r>
              <a:rPr lang="he-IL" sz="2400" b="1" dirty="0" smtClean="0">
                <a:latin typeface="+mj-lt"/>
              </a:rPr>
              <a:t>הסימון</a:t>
            </a:r>
            <a:r>
              <a:rPr lang="he-IL" sz="2400" dirty="0" smtClean="0">
                <a:latin typeface="+mj-lt"/>
              </a:rPr>
              <a:t>: לכל               :          - האורך המקסימלי של סופית של </a:t>
            </a:r>
            <a:r>
              <a:rPr lang="en-US" sz="2400" dirty="0" smtClean="0">
                <a:latin typeface="+mj-lt"/>
              </a:rPr>
              <a:t>P[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…m]</a:t>
            </a:r>
            <a:r>
              <a:rPr lang="he-IL" sz="2400" dirty="0" smtClean="0">
                <a:latin typeface="+mj-lt"/>
              </a:rPr>
              <a:t> שהיא גם תחילית של </a:t>
            </a:r>
            <a:r>
              <a:rPr lang="en-US" sz="2400" dirty="0" smtClean="0">
                <a:latin typeface="+mj-lt"/>
              </a:rPr>
              <a:t>P</a:t>
            </a:r>
            <a:r>
              <a:rPr lang="he-IL" sz="2400" dirty="0" smtClean="0">
                <a:latin typeface="+mj-lt"/>
              </a:rPr>
              <a:t>.</a:t>
            </a:r>
          </a:p>
          <a:p>
            <a:pPr algn="r" rtl="1"/>
            <a:endParaRPr lang="he-IL" sz="2400" b="1" dirty="0" smtClean="0">
              <a:latin typeface="+mj-lt"/>
            </a:endParaRPr>
          </a:p>
          <a:p>
            <a:pPr algn="r" rtl="1"/>
            <a:r>
              <a:rPr lang="he-IL" sz="2400" b="1" dirty="0" smtClean="0">
                <a:latin typeface="+mj-lt"/>
              </a:rPr>
              <a:t>החישוב</a:t>
            </a:r>
            <a:r>
              <a:rPr lang="he-IL" sz="2400" dirty="0" smtClean="0">
                <a:latin typeface="+mj-lt"/>
              </a:rPr>
              <a:t>: ניתן להיעשות בזמן ליניארי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b="1" dirty="0" smtClean="0">
                <a:latin typeface="+mj-lt"/>
              </a:rPr>
              <a:t>דוגמא</a:t>
            </a:r>
            <a:r>
              <a:rPr lang="he-IL" sz="2400" dirty="0" smtClean="0">
                <a:latin typeface="+mj-lt"/>
              </a:rPr>
              <a:t>:</a:t>
            </a: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P: b </a:t>
            </a:r>
            <a:r>
              <a:rPr lang="en-US" sz="2400" b="1" dirty="0" err="1" smtClean="0">
                <a:solidFill>
                  <a:schemeClr val="accent2"/>
                </a:solidFill>
                <a:latin typeface="Courier" pitchFamily="49" charset="0"/>
              </a:rPr>
              <a:t>b</a:t>
            </a: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a b </a:t>
            </a:r>
            <a:r>
              <a:rPr lang="en-US" sz="2400" b="1" dirty="0" err="1" smtClean="0">
                <a:solidFill>
                  <a:schemeClr val="accent2"/>
                </a:solidFill>
                <a:latin typeface="Courier" pitchFamily="49" charset="0"/>
              </a:rPr>
              <a:t>b</a:t>
            </a: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a </a:t>
            </a:r>
            <a:r>
              <a:rPr lang="en-US" sz="2400" b="1" dirty="0" err="1" smtClean="0">
                <a:solidFill>
                  <a:schemeClr val="accent2"/>
                </a:solidFill>
                <a:latin typeface="Courier" pitchFamily="49" charset="0"/>
              </a:rPr>
              <a:t>a</a:t>
            </a: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b </a:t>
            </a:r>
            <a:r>
              <a:rPr lang="en-US" sz="2400" b="1" dirty="0" err="1" smtClean="0">
                <a:solidFill>
                  <a:schemeClr val="accent2"/>
                </a:solidFill>
                <a:latin typeface="Courier" pitchFamily="49" charset="0"/>
              </a:rPr>
              <a:t>b</a:t>
            </a: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c a b </a:t>
            </a:r>
            <a:r>
              <a:rPr lang="en-US" sz="2400" b="1" dirty="0" err="1" smtClean="0">
                <a:solidFill>
                  <a:schemeClr val="accent2"/>
                </a:solidFill>
                <a:latin typeface="Courier" pitchFamily="49" charset="0"/>
              </a:rPr>
              <a:t>b</a:t>
            </a:r>
            <a:endParaRPr lang="en-US" sz="2400" dirty="0" smtClean="0">
              <a:solidFill>
                <a:schemeClr val="accent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H: </a:t>
            </a:r>
            <a:r>
              <a:rPr lang="en-US" sz="2400" b="1" dirty="0" smtClean="0">
                <a:latin typeface="Courier" pitchFamily="49" charset="0"/>
              </a:rPr>
              <a:t>2</a:t>
            </a:r>
            <a:r>
              <a:rPr lang="en-US" sz="2400" b="1" dirty="0" smtClean="0">
                <a:solidFill>
                  <a:schemeClr val="accent2"/>
                </a:solidFill>
                <a:latin typeface="Courier" pitchFamily="49" charset="0"/>
              </a:rPr>
              <a:t> </a:t>
            </a:r>
            <a:r>
              <a:rPr lang="en-US" sz="2400" b="1" dirty="0" smtClean="0">
                <a:latin typeface="Courier" pitchFamily="49" charset="0"/>
              </a:rPr>
              <a:t>2 2 2 2 2 2 2 2 2 2 2 1</a:t>
            </a:r>
            <a:endParaRPr lang="en-US" sz="2400" dirty="0" smtClean="0"/>
          </a:p>
          <a:p>
            <a:pPr algn="r" rtl="1"/>
            <a:endParaRPr lang="he-IL" sz="2400" dirty="0" smtClean="0">
              <a:latin typeface="+mj-lt"/>
            </a:endParaRPr>
          </a:p>
        </p:txBody>
      </p:sp>
      <p:graphicFrame>
        <p:nvGraphicFramePr>
          <p:cNvPr id="12" name="אובייקט 11"/>
          <p:cNvGraphicFramePr>
            <a:graphicFrameLocks noChangeAspect="1"/>
          </p:cNvGraphicFramePr>
          <p:nvPr/>
        </p:nvGraphicFramePr>
        <p:xfrm>
          <a:off x="5235585" y="1571612"/>
          <a:ext cx="69373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0" name="Формула" r:id="rId3" imgW="317087" imgH="215619" progId="Equation.3">
                  <p:embed/>
                </p:oleObj>
              </mc:Choice>
              <mc:Fallback>
                <p:oleObj name="Формула" r:id="rId3" imgW="317087" imgH="21561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5585" y="1571612"/>
                        <a:ext cx="693737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42656"/>
              </p:ext>
            </p:extLst>
          </p:nvPr>
        </p:nvGraphicFramePr>
        <p:xfrm>
          <a:off x="6045200" y="1571625"/>
          <a:ext cx="12144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01" name="משוואה" r:id="rId5" imgW="545760" imgH="177480" progId="Equation.3">
                  <p:embed/>
                </p:oleObj>
              </mc:Choice>
              <mc:Fallback>
                <p:oleObj name="משוואה" r:id="rId5" imgW="545760" imgH="177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1571625"/>
                        <a:ext cx="12144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פורמליזציה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Good Suffix Rule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1566811"/>
            <a:ext cx="78581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b="1" dirty="0" smtClean="0">
                <a:latin typeface="+mj-lt"/>
              </a:rPr>
              <a:t>(המשך מקרה 2:)</a:t>
            </a:r>
          </a:p>
          <a:p>
            <a:pPr algn="r" rtl="1"/>
            <a:endParaRPr lang="he-IL" sz="2400" b="1" dirty="0" smtClean="0">
              <a:latin typeface="+mj-lt"/>
            </a:endParaRPr>
          </a:p>
          <a:p>
            <a:pPr algn="r" rtl="1"/>
            <a:r>
              <a:rPr lang="he-IL" sz="2400" b="1" dirty="0" smtClean="0">
                <a:latin typeface="+mj-lt"/>
              </a:rPr>
              <a:t>השימוש</a:t>
            </a:r>
            <a:r>
              <a:rPr lang="he-IL" sz="2400" dirty="0" smtClean="0">
                <a:latin typeface="+mj-lt"/>
              </a:rPr>
              <a:t>:</a:t>
            </a:r>
          </a:p>
          <a:p>
            <a:pPr algn="r" rtl="1"/>
            <a:r>
              <a:rPr lang="en-US" sz="2400" dirty="0" err="1" smtClean="0">
                <a:latin typeface="+mj-lt"/>
              </a:rPr>
              <a:t>i</a:t>
            </a:r>
            <a:r>
              <a:rPr lang="he-IL" sz="2400" dirty="0" smtClean="0">
                <a:latin typeface="+mj-lt"/>
              </a:rPr>
              <a:t>- אינדקס ה"מתקדם" לאורך הטקסט </a:t>
            </a:r>
            <a:r>
              <a:rPr lang="en-US" sz="2400" dirty="0" smtClean="0">
                <a:latin typeface="+mj-lt"/>
              </a:rPr>
              <a:t>P</a:t>
            </a:r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אם במקום </a:t>
            </a:r>
            <a:r>
              <a:rPr lang="en-US" sz="2400" dirty="0" smtClean="0">
                <a:latin typeface="+mj-lt"/>
              </a:rPr>
              <a:t>i-1</a:t>
            </a:r>
            <a:r>
              <a:rPr lang="he-IL" sz="2400" dirty="0" smtClean="0">
                <a:latin typeface="+mj-lt"/>
              </a:rPr>
              <a:t> מצאנו חוסר התאמה (בסריקה מימין לשמאל), ו-</a:t>
            </a:r>
            <a:r>
              <a:rPr lang="en-US" sz="2400" dirty="0" smtClean="0">
                <a:latin typeface="+mj-lt"/>
              </a:rPr>
              <a:t>L(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)</a:t>
            </a:r>
            <a:r>
              <a:rPr lang="he-IL" sz="2400" dirty="0" smtClean="0">
                <a:latin typeface="+mj-lt"/>
              </a:rPr>
              <a:t> לא חיובי, אזי נקפיץ ב </a:t>
            </a:r>
            <a:r>
              <a:rPr lang="en-US" sz="2400" dirty="0" smtClean="0">
                <a:latin typeface="+mj-lt"/>
              </a:rPr>
              <a:t>m-H(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)</a:t>
            </a:r>
            <a:r>
              <a:rPr lang="he-IL" sz="2400" dirty="0" smtClean="0">
                <a:latin typeface="+mj-lt"/>
              </a:rPr>
              <a:t>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נעשה זאת גם במקרה שמצאנו התאמה מלאה. (הקפצה ב- </a:t>
            </a:r>
            <a:r>
              <a:rPr lang="en-US" sz="2400" dirty="0" smtClean="0">
                <a:latin typeface="+mj-lt"/>
              </a:rPr>
              <a:t>m-H(2)</a:t>
            </a:r>
            <a:r>
              <a:rPr lang="he-IL" sz="2400" dirty="0" smtClean="0">
                <a:latin typeface="+mj-lt"/>
              </a:rPr>
              <a:t>).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הערה:</a:t>
            </a:r>
            <a:r>
              <a:rPr lang="en-US" sz="2400" dirty="0" smtClean="0">
                <a:latin typeface="+mj-lt"/>
              </a:rPr>
              <a:t> </a:t>
            </a:r>
            <a:r>
              <a:rPr lang="he-IL" sz="2400" dirty="0" smtClean="0">
                <a:latin typeface="+mj-lt"/>
              </a:rPr>
              <a:t>אם חוסר התאמה מתגלה כאשר </a:t>
            </a:r>
            <a:r>
              <a:rPr lang="en-US" sz="2400" dirty="0" err="1" smtClean="0">
                <a:latin typeface="+mj-lt"/>
              </a:rPr>
              <a:t>i</a:t>
            </a:r>
            <a:r>
              <a:rPr lang="en-US" sz="2400" dirty="0" smtClean="0">
                <a:latin typeface="+mj-lt"/>
              </a:rPr>
              <a:t>=m</a:t>
            </a:r>
            <a:r>
              <a:rPr lang="he-IL" sz="2400" dirty="0" smtClean="0">
                <a:latin typeface="+mj-lt"/>
              </a:rPr>
              <a:t> נקפיץ ב1.</a:t>
            </a:r>
          </a:p>
          <a:p>
            <a:pPr algn="r" rtl="1"/>
            <a:endParaRPr lang="he-IL" sz="240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שילוב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BCR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,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GSR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1566811"/>
            <a:ext cx="78581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latin typeface="+mj-lt"/>
              </a:rPr>
              <a:t>כל אחד מהכללים עובד נכון בפני עצמו</a:t>
            </a:r>
          </a:p>
          <a:p>
            <a:pPr algn="r" rtl="1"/>
            <a:endParaRPr lang="he-IL" sz="2400" b="1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("נכון"- כלומר, מובטח שהקפיצה לפי כל כלל לא תפספס אף מופע של התבנית אותה מחפשים)</a:t>
            </a:r>
          </a:p>
          <a:p>
            <a:pPr algn="r" rtl="1"/>
            <a:endParaRPr lang="he-IL" sz="2400" b="1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לכן, אפשר לבדוק את שני הכללים, ולהקפיץ בכל פעם במקסימום.</a:t>
            </a:r>
          </a:p>
          <a:p>
            <a:pPr algn="r" rtl="1"/>
            <a:r>
              <a:rPr lang="he-IL" sz="2400" dirty="0" smtClean="0">
                <a:latin typeface="+mj-lt"/>
              </a:rPr>
              <a:t>כך נחסוך יותר בדיקות.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מעוגל 9"/>
          <p:cNvSpPr/>
          <p:nvPr/>
        </p:nvSpPr>
        <p:spPr>
          <a:xfrm>
            <a:off x="357158" y="1571612"/>
            <a:ext cx="8372671" cy="4143404"/>
          </a:xfrm>
          <a:prstGeom prst="roundRect">
            <a:avLst>
              <a:gd name="adj" fmla="val 8157"/>
            </a:avLst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28596" y="1285860"/>
            <a:ext cx="83582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2000" dirty="0" smtClean="0">
              <a:latin typeface="+mj-lt"/>
            </a:endParaRP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BOYER-MOORE(T,P,</a:t>
            </a:r>
            <a:r>
              <a:rPr lang="en-US" sz="2000" b="1" dirty="0" smtClean="0">
                <a:latin typeface="Courier New"/>
                <a:cs typeface="Courier New"/>
              </a:rPr>
              <a:t>∑)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R=BCR(P,</a:t>
            </a:r>
            <a:r>
              <a:rPr lang="en-US" sz="2000" b="1" dirty="0" smtClean="0">
                <a:latin typeface="Courier New"/>
                <a:cs typeface="Courier New"/>
              </a:rPr>
              <a:t>∑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endParaRPr lang="he-IL" sz="2000" dirty="0" smtClean="0">
              <a:latin typeface="Courier New"/>
              <a:cs typeface="Courier New"/>
            </a:endParaRPr>
          </a:p>
          <a:p>
            <a:r>
              <a:rPr lang="en-US" sz="2000" dirty="0" smtClean="0">
                <a:latin typeface="Courier New"/>
                <a:cs typeface="Courier New"/>
              </a:rPr>
              <a:t>	[L,H]=GSR(P)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=0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while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&lt;=n-m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j=m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while j&gt;0 and P[j]=T[</a:t>
            </a:r>
            <a:r>
              <a:rPr lang="en-US" sz="2000" dirty="0" err="1" smtClean="0">
                <a:latin typeface="Courier New"/>
                <a:cs typeface="Courier New"/>
              </a:rPr>
              <a:t>i+j</a:t>
            </a:r>
            <a:r>
              <a:rPr lang="en-US" sz="2000" dirty="0" smtClean="0">
                <a:latin typeface="Courier New"/>
                <a:cs typeface="Courier New"/>
              </a:rPr>
              <a:t>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	j--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if j=0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  print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“Pattern occurs with shift”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  <a:r>
              <a:rPr lang="en-US" sz="2000" dirty="0" err="1" smtClean="0">
                <a:latin typeface="Courier New"/>
                <a:cs typeface="Courier New"/>
              </a:rPr>
              <a:t>i+m</a:t>
            </a:r>
            <a:r>
              <a:rPr lang="en-US" sz="2000" dirty="0" smtClean="0">
                <a:latin typeface="Courier New"/>
                <a:cs typeface="Courier New"/>
              </a:rPr>
              <a:t>-H[2]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else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    </a:t>
            </a:r>
            <a:r>
              <a:rPr lang="en-US" sz="2000" dirty="0" err="1" smtClean="0">
                <a:latin typeface="Courier New"/>
                <a:cs typeface="Courier New"/>
              </a:rPr>
              <a:t>i</a:t>
            </a:r>
            <a:r>
              <a:rPr lang="en-US" sz="2000" dirty="0" smtClean="0">
                <a:latin typeface="Courier New"/>
                <a:cs typeface="Courier New"/>
              </a:rPr>
              <a:t>=</a:t>
            </a:r>
            <a:r>
              <a:rPr lang="en-US" sz="2000" dirty="0" err="1" smtClean="0">
                <a:latin typeface="Courier New"/>
                <a:cs typeface="Courier New"/>
              </a:rPr>
              <a:t>i+max</a:t>
            </a:r>
            <a:r>
              <a:rPr lang="en-US" sz="2000" dirty="0" smtClean="0">
                <a:latin typeface="Courier New"/>
                <a:cs typeface="Courier New"/>
              </a:rPr>
              <a:t>(m-max(L[j+1],H[j+1]),j-R[T[</a:t>
            </a:r>
            <a:r>
              <a:rPr lang="en-US" sz="2000" dirty="0" err="1" smtClean="0">
                <a:latin typeface="Courier New"/>
                <a:cs typeface="Courier New"/>
              </a:rPr>
              <a:t>i+j</a:t>
            </a:r>
            <a:r>
              <a:rPr lang="en-US" sz="2000" dirty="0" smtClean="0">
                <a:latin typeface="Courier New"/>
                <a:cs typeface="Courier New"/>
              </a:rPr>
              <a:t>]])		</a:t>
            </a:r>
          </a:p>
          <a:p>
            <a:r>
              <a:rPr lang="en-US" sz="2000" dirty="0" smtClean="0">
                <a:latin typeface="Courier New"/>
                <a:cs typeface="Courier New"/>
              </a:rPr>
              <a:t>	</a:t>
            </a:r>
          </a:p>
          <a:p>
            <a:pPr algn="r" rtl="1"/>
            <a:endParaRPr lang="he-IL" sz="2000" dirty="0" smtClean="0">
              <a:latin typeface="+mj-lt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הפסאודוקוד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ל-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BM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עם 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BCR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ו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GSR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 נוספת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20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21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44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3" y="2762250"/>
            <a:ext cx="50196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4286256"/>
            <a:ext cx="52197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סימונים ומונחים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500174"/>
            <a:ext cx="77867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      הא"ב מתוכו לקוחים התווים של הטקסט </a:t>
            </a:r>
            <a:r>
              <a:rPr lang="en-US" sz="2000" dirty="0" smtClean="0"/>
              <a:t>T</a:t>
            </a:r>
            <a:r>
              <a:rPr lang="he-IL" sz="2000" dirty="0" smtClean="0"/>
              <a:t> ושל המחרוזת </a:t>
            </a:r>
            <a:r>
              <a:rPr lang="en-US" sz="2000" dirty="0" smtClean="0"/>
              <a:t>P</a:t>
            </a:r>
            <a:r>
              <a:rPr lang="he-IL" sz="2000" dirty="0" smtClean="0"/>
              <a:t>.</a:t>
            </a:r>
          </a:p>
          <a:p>
            <a:pPr algn="r" rtl="1"/>
            <a:endParaRPr lang="he-IL" sz="2000" dirty="0" smtClean="0"/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מחרוזת </a:t>
            </a:r>
            <a:r>
              <a:rPr lang="en-US" sz="2000" dirty="0" smtClean="0"/>
              <a:t>w</a:t>
            </a:r>
            <a:r>
              <a:rPr lang="he-IL" sz="2000" dirty="0" smtClean="0"/>
              <a:t> היא </a:t>
            </a:r>
            <a:r>
              <a:rPr lang="he-IL" sz="2000" b="1" dirty="0" smtClean="0">
                <a:solidFill>
                  <a:srgbClr val="0070C0"/>
                </a:solidFill>
              </a:rPr>
              <a:t>תחילית</a:t>
            </a:r>
            <a:r>
              <a:rPr lang="he-IL" sz="2000" dirty="0" smtClean="0"/>
              <a:t>-</a:t>
            </a:r>
            <a:r>
              <a:rPr lang="he-IL" sz="2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prefix</a:t>
            </a:r>
            <a:r>
              <a:rPr lang="he-IL" sz="2000" dirty="0" smtClean="0"/>
              <a:t>- של מחרוזת </a:t>
            </a:r>
            <a:r>
              <a:rPr lang="en-US" sz="2000" dirty="0" smtClean="0"/>
              <a:t>x</a:t>
            </a:r>
            <a:r>
              <a:rPr lang="he-IL" sz="2000" dirty="0" smtClean="0"/>
              <a:t>, אם קיימת מחרוזת</a:t>
            </a:r>
            <a:r>
              <a:rPr lang="en-US" sz="2000" dirty="0" smtClean="0"/>
              <a:t>y </a:t>
            </a:r>
            <a:r>
              <a:rPr lang="he-IL" sz="2000" dirty="0" smtClean="0"/>
              <a:t> כך ש </a:t>
            </a:r>
            <a:r>
              <a:rPr lang="en-US" sz="2000" dirty="0" smtClean="0"/>
              <a:t>x=</a:t>
            </a:r>
            <a:r>
              <a:rPr lang="en-US" sz="2000" dirty="0" err="1" smtClean="0"/>
              <a:t>wy</a:t>
            </a:r>
            <a:r>
              <a:rPr lang="he-IL" sz="2000" dirty="0" smtClean="0"/>
              <a:t>.</a:t>
            </a:r>
          </a:p>
          <a:p>
            <a:pPr algn="r" rtl="1"/>
            <a:r>
              <a:rPr lang="he-IL" sz="2000" dirty="0" smtClean="0"/>
              <a:t>	נסמן           . </a:t>
            </a:r>
          </a:p>
          <a:p>
            <a:pPr algn="r" rtl="1">
              <a:buFont typeface="Arial" pitchFamily="34" charset="0"/>
              <a:buChar char="•"/>
            </a:pPr>
            <a:endParaRPr lang="he-IL" sz="2000" dirty="0" smtClean="0"/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מחרוזת </a:t>
            </a:r>
            <a:r>
              <a:rPr lang="en-US" sz="2000" dirty="0" smtClean="0"/>
              <a:t>w</a:t>
            </a:r>
            <a:r>
              <a:rPr lang="he-IL" sz="2000" dirty="0" smtClean="0"/>
              <a:t> היא </a:t>
            </a:r>
            <a:r>
              <a:rPr lang="he-IL" sz="2000" b="1" dirty="0" smtClean="0">
                <a:solidFill>
                  <a:srgbClr val="0070C0"/>
                </a:solidFill>
              </a:rPr>
              <a:t>סופית</a:t>
            </a:r>
            <a:r>
              <a:rPr lang="he-IL" sz="2000" dirty="0" smtClean="0"/>
              <a:t>-</a:t>
            </a:r>
            <a:r>
              <a:rPr lang="he-IL" sz="2000" dirty="0" smtClean="0">
                <a:solidFill>
                  <a:srgbClr val="0070C0"/>
                </a:solidFill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</a:rPr>
              <a:t>suffix</a:t>
            </a:r>
            <a:r>
              <a:rPr lang="he-IL" sz="2000" dirty="0" smtClean="0"/>
              <a:t>- של מחרוזת </a:t>
            </a:r>
            <a:r>
              <a:rPr lang="en-US" sz="2000" dirty="0" smtClean="0"/>
              <a:t>x</a:t>
            </a:r>
            <a:r>
              <a:rPr lang="he-IL" sz="2000" dirty="0" smtClean="0"/>
              <a:t>, אם קיימת מחרוזת</a:t>
            </a:r>
            <a:r>
              <a:rPr lang="en-US" sz="2000" dirty="0" smtClean="0"/>
              <a:t>y </a:t>
            </a:r>
            <a:r>
              <a:rPr lang="he-IL" sz="2000" dirty="0" smtClean="0"/>
              <a:t> כך ש </a:t>
            </a:r>
            <a:r>
              <a:rPr lang="en-US" sz="2000" dirty="0" smtClean="0"/>
              <a:t>x=</a:t>
            </a:r>
            <a:r>
              <a:rPr lang="en-US" sz="2000" dirty="0" err="1" smtClean="0"/>
              <a:t>yw</a:t>
            </a:r>
            <a:r>
              <a:rPr lang="he-IL" sz="2000" dirty="0" smtClean="0"/>
              <a:t>.</a:t>
            </a:r>
          </a:p>
          <a:p>
            <a:pPr algn="r" rtl="1"/>
            <a:r>
              <a:rPr lang="he-IL" sz="2000" dirty="0" smtClean="0"/>
              <a:t>	נסמן           .</a:t>
            </a:r>
          </a:p>
          <a:p>
            <a:pPr algn="r" rtl="1">
              <a:buFont typeface="Arial" pitchFamily="34" charset="0"/>
              <a:buChar char="•"/>
            </a:pPr>
            <a:endParaRPr lang="he-IL" sz="2000" dirty="0" smtClean="0"/>
          </a:p>
          <a:p>
            <a:pPr algn="r" rtl="1">
              <a:buFont typeface="Arial" pitchFamily="34" charset="0"/>
              <a:buChar char="•"/>
            </a:pPr>
            <a:r>
              <a:rPr lang="he-IL" sz="2000" dirty="0" smtClean="0"/>
              <a:t>נסמן </a:t>
            </a:r>
            <a:r>
              <a:rPr lang="en-US" sz="2000" b="1" dirty="0" err="1" smtClean="0">
                <a:solidFill>
                  <a:srgbClr val="0070C0"/>
                </a:solidFill>
              </a:rPr>
              <a:t>P</a:t>
            </a:r>
            <a:r>
              <a:rPr lang="en-US" sz="2000" b="1" baseline="-25000" dirty="0" err="1" smtClean="0">
                <a:solidFill>
                  <a:srgbClr val="0070C0"/>
                </a:solidFill>
              </a:rPr>
              <a:t>k</a:t>
            </a:r>
            <a:r>
              <a:rPr lang="he-IL" sz="2000" dirty="0" smtClean="0"/>
              <a:t> את התחילית באורך</a:t>
            </a:r>
            <a:r>
              <a:rPr lang="en-US" sz="2000" dirty="0" smtClean="0"/>
              <a:t>k </a:t>
            </a:r>
            <a:r>
              <a:rPr lang="he-IL" sz="2000" dirty="0" smtClean="0"/>
              <a:t> של המחרוזת </a:t>
            </a:r>
            <a:r>
              <a:rPr lang="en-US" sz="2000" dirty="0" smtClean="0"/>
              <a:t>P</a:t>
            </a:r>
            <a:r>
              <a:rPr lang="he-IL" sz="2000" dirty="0" smtClean="0"/>
              <a:t>.</a:t>
            </a:r>
          </a:p>
          <a:p>
            <a:pPr algn="r" rtl="1"/>
            <a:r>
              <a:rPr lang="he-IL" sz="2000" dirty="0" smtClean="0"/>
              <a:t>	בפרט:</a:t>
            </a:r>
          </a:p>
          <a:p>
            <a:pPr lvl="3" algn="r" rtl="1">
              <a:buFont typeface="Times New Roman" pitchFamily="18" charset="0"/>
              <a:buChar char="◦"/>
            </a:pPr>
            <a:r>
              <a:rPr lang="he-IL" sz="2000" dirty="0" smtClean="0"/>
              <a:t>המחרוזת הריקה:         .</a:t>
            </a:r>
          </a:p>
          <a:p>
            <a:pPr lvl="3" algn="r" rtl="1">
              <a:buFont typeface="Times New Roman" pitchFamily="18" charset="0"/>
              <a:buChar char="◦"/>
            </a:pPr>
            <a:r>
              <a:rPr lang="he-IL" sz="2000" dirty="0" smtClean="0"/>
              <a:t>המחרוזת כולה: </a:t>
            </a:r>
            <a:r>
              <a:rPr lang="en-US" sz="2000" dirty="0" smtClean="0"/>
              <a:t>P</a:t>
            </a:r>
            <a:r>
              <a:rPr lang="en-US" sz="2000" baseline="-25000" dirty="0" smtClean="0"/>
              <a:t>m</a:t>
            </a:r>
            <a:r>
              <a:rPr lang="en-US" sz="2000" dirty="0" smtClean="0"/>
              <a:t>=P[1…m]=P</a:t>
            </a:r>
            <a:r>
              <a:rPr lang="he-IL" sz="2000" dirty="0" smtClean="0"/>
              <a:t>.</a:t>
            </a:r>
          </a:p>
          <a:p>
            <a:pPr algn="r" rtl="1"/>
            <a:endParaRPr lang="he-IL" sz="2000" dirty="0" smtClean="0"/>
          </a:p>
          <a:p>
            <a:pPr algn="r" rtl="1"/>
            <a:endParaRPr lang="en-US" sz="2000" dirty="0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/>
        </p:nvGraphicFramePr>
        <p:xfrm>
          <a:off x="7572396" y="1373174"/>
          <a:ext cx="342656" cy="48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Формула" r:id="rId3" imgW="291973" imgH="253890" progId="Equation.3">
                  <p:embed/>
                </p:oleObj>
              </mc:Choice>
              <mc:Fallback>
                <p:oleObj name="Формула" r:id="rId3" imgW="291973" imgH="25389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1373174"/>
                        <a:ext cx="342656" cy="484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4572000" y="4546121"/>
          <a:ext cx="500967" cy="442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2" name="Формула" r:id="rId5" imgW="419100" imgH="228600" progId="Equation.3">
                  <p:embed/>
                </p:oleObj>
              </mc:Choice>
              <mc:Fallback>
                <p:oleObj name="Формула" r:id="rId5" imgW="41910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46121"/>
                        <a:ext cx="500967" cy="4427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אובייקט 10"/>
          <p:cNvGraphicFramePr>
            <a:graphicFrameLocks noChangeAspect="1"/>
          </p:cNvGraphicFramePr>
          <p:nvPr/>
        </p:nvGraphicFramePr>
        <p:xfrm>
          <a:off x="5976938" y="2428875"/>
          <a:ext cx="5461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Формула" r:id="rId7" imgW="317087" imgH="215619" progId="Equation.3">
                  <p:embed/>
                </p:oleObj>
              </mc:Choice>
              <mc:Fallback>
                <p:oleObj name="Формула" r:id="rId7" imgW="317087" imgH="215619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2428875"/>
                        <a:ext cx="5461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5980113" y="3341688"/>
          <a:ext cx="5461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Формула" r:id="rId9" imgW="317087" imgH="215619" progId="Equation.3">
                  <p:embed/>
                </p:oleObj>
              </mc:Choice>
              <mc:Fallback>
                <p:oleObj name="Формула" r:id="rId9" imgW="317087" imgH="215619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0113" y="3341688"/>
                        <a:ext cx="54610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הפתרון הנאיבי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786" y="1500174"/>
            <a:ext cx="7786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 smtClean="0"/>
              <a:t>נבדוק כל היסט אפשרי, על ידי "החלקת" התבנית </a:t>
            </a:r>
            <a:r>
              <a:rPr lang="en-US" sz="2000" dirty="0" smtClean="0"/>
              <a:t>P</a:t>
            </a:r>
            <a:r>
              <a:rPr lang="he-IL" sz="2000" dirty="0" smtClean="0"/>
              <a:t> לאורך הטקסט </a:t>
            </a:r>
            <a:r>
              <a:rPr lang="en-US" sz="2000" dirty="0" smtClean="0"/>
              <a:t>T</a:t>
            </a:r>
            <a:r>
              <a:rPr lang="he-IL" sz="2000" dirty="0" smtClean="0"/>
              <a:t>.</a:t>
            </a:r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en-US" sz="2000" dirty="0"/>
          </a:p>
        </p:txBody>
      </p:sp>
      <p:graphicFrame>
        <p:nvGraphicFramePr>
          <p:cNvPr id="21" name="טבלה 20"/>
          <p:cNvGraphicFramePr>
            <a:graphicFrameLocks noGrp="1"/>
          </p:cNvGraphicFramePr>
          <p:nvPr/>
        </p:nvGraphicFramePr>
        <p:xfrm>
          <a:off x="1571604" y="2428868"/>
          <a:ext cx="609598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טבלה 21"/>
          <p:cNvGraphicFramePr>
            <a:graphicFrameLocks noGrp="1"/>
          </p:cNvGraphicFramePr>
          <p:nvPr/>
        </p:nvGraphicFramePr>
        <p:xfrm>
          <a:off x="1571604" y="3143248"/>
          <a:ext cx="1354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טבלה 22"/>
          <p:cNvGraphicFramePr>
            <a:graphicFrameLocks noGrp="1"/>
          </p:cNvGraphicFramePr>
          <p:nvPr/>
        </p:nvGraphicFramePr>
        <p:xfrm>
          <a:off x="1919729" y="3143248"/>
          <a:ext cx="1354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טבלה 23"/>
          <p:cNvGraphicFramePr>
            <a:graphicFrameLocks noGrp="1"/>
          </p:cNvGraphicFramePr>
          <p:nvPr/>
        </p:nvGraphicFramePr>
        <p:xfrm>
          <a:off x="2274261" y="3143248"/>
          <a:ext cx="1354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2622386" y="3143248"/>
          <a:ext cx="1354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טבלה 27"/>
          <p:cNvGraphicFramePr>
            <a:graphicFrameLocks noGrp="1"/>
          </p:cNvGraphicFramePr>
          <p:nvPr/>
        </p:nvGraphicFramePr>
        <p:xfrm>
          <a:off x="2978018" y="3143248"/>
          <a:ext cx="1354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טבלה 28"/>
          <p:cNvGraphicFramePr>
            <a:graphicFrameLocks noGrp="1"/>
          </p:cNvGraphicFramePr>
          <p:nvPr/>
        </p:nvGraphicFramePr>
        <p:xfrm>
          <a:off x="3326143" y="3143248"/>
          <a:ext cx="1354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טבלה 29"/>
          <p:cNvGraphicFramePr>
            <a:graphicFrameLocks noGrp="1"/>
          </p:cNvGraphicFramePr>
          <p:nvPr/>
        </p:nvGraphicFramePr>
        <p:xfrm>
          <a:off x="3680675" y="3143248"/>
          <a:ext cx="1354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טבלה 30"/>
          <p:cNvGraphicFramePr>
            <a:graphicFrameLocks noGrp="1"/>
          </p:cNvGraphicFramePr>
          <p:nvPr/>
        </p:nvGraphicFramePr>
        <p:xfrm>
          <a:off x="4028800" y="3143248"/>
          <a:ext cx="13546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פסאודוקוד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לאלגוריתם הנאיבי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566810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NAÏVE-STRING-MATCHER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(T,P)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 = length(T)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m = length(P)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 s = 0 to n-m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if P[1…m] = T[s+1…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s+m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print “Pattern occurs with shift” s</a:t>
            </a:r>
            <a:endParaRPr lang="he-IL" sz="2000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endParaRPr lang="he-IL" sz="2000" dirty="0" smtClean="0"/>
          </a:p>
          <a:p>
            <a:pPr algn="r" rtl="1"/>
            <a:endParaRPr lang="he-IL" sz="2000" dirty="0" smtClean="0"/>
          </a:p>
          <a:p>
            <a:pPr algn="r" rtl="1"/>
            <a:endParaRPr lang="en-US" sz="2000" dirty="0"/>
          </a:p>
        </p:txBody>
      </p:sp>
      <p:sp>
        <p:nvSpPr>
          <p:cNvPr id="17" name="מלבן מעוגל 16"/>
          <p:cNvSpPr/>
          <p:nvPr/>
        </p:nvSpPr>
        <p:spPr>
          <a:xfrm>
            <a:off x="357158" y="1500174"/>
            <a:ext cx="8358246" cy="2000264"/>
          </a:xfrm>
          <a:prstGeom prst="roundRect">
            <a:avLst>
              <a:gd name="adj" fmla="val 13151"/>
            </a:avLst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מלבן מעוגל 10"/>
          <p:cNvSpPr/>
          <p:nvPr/>
        </p:nvSpPr>
        <p:spPr>
          <a:xfrm>
            <a:off x="357158" y="1500174"/>
            <a:ext cx="8358246" cy="3071834"/>
          </a:xfrm>
          <a:prstGeom prst="roundRect">
            <a:avLst>
              <a:gd name="adj" fmla="val 9034"/>
            </a:avLst>
          </a:prstGeom>
          <a:solidFill>
            <a:srgbClr val="4F81BD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ניתוח זמן ריצה של האלגוריתם הנאיבי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566810"/>
            <a:ext cx="828680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NAÏVE-STRING-MATCHER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(T,P)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n = length(T)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m = length(P)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for s = 0 to n-m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j=1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while j &lt;=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Mathematica1"/>
              </a:rPr>
              <a:t> m and P[j] =T[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  <a:sym typeface="Mathematica1"/>
              </a:rPr>
              <a:t>j+s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  <a:sym typeface="Mathematica1"/>
              </a:rPr>
              <a:t>]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  <a:sym typeface="Mathematica1"/>
              </a:rPr>
              <a:t>			j++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  <a:sym typeface="Mathematica1"/>
              </a:rPr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if j = m+1</a:t>
            </a:r>
          </a:p>
          <a:p>
            <a:pPr algn="l"/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	print “Pattern occurs with shift” s</a:t>
            </a:r>
          </a:p>
          <a:p>
            <a:pPr algn="l"/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algn="r" rtl="1"/>
            <a:r>
              <a:rPr lang="he-IL" sz="2000" dirty="0" smtClean="0">
                <a:latin typeface="+mj-lt"/>
              </a:rPr>
              <a:t>זמן הריצה הוא </a:t>
            </a:r>
            <a:r>
              <a:rPr lang="en-US" sz="2000" b="1" dirty="0" smtClean="0">
                <a:solidFill>
                  <a:srgbClr val="C00000"/>
                </a:solidFill>
                <a:latin typeface="+mj-lt"/>
              </a:rPr>
              <a:t>O((n-m+1)m)</a:t>
            </a:r>
            <a:r>
              <a:rPr lang="he-IL" sz="2000" dirty="0" smtClean="0">
                <a:latin typeface="+mj-lt"/>
              </a:rPr>
              <a:t>.</a:t>
            </a:r>
            <a:endParaRPr lang="he-IL" sz="2000" b="1" dirty="0" smtClean="0">
              <a:latin typeface="+mj-lt"/>
            </a:endParaRPr>
          </a:p>
          <a:p>
            <a:pPr algn="r" rtl="1"/>
            <a:endParaRPr lang="he-IL" sz="2000" dirty="0" smtClean="0">
              <a:latin typeface="+mj-lt"/>
            </a:endParaRPr>
          </a:p>
          <a:p>
            <a:pPr algn="r" rtl="1"/>
            <a:r>
              <a:rPr lang="he-IL" sz="2000" dirty="0" smtClean="0">
                <a:latin typeface="+mj-lt"/>
              </a:rPr>
              <a:t>חסם זה הדוק במקרה הגרוע (מהו המקרה הגרוע?)</a:t>
            </a:r>
          </a:p>
          <a:p>
            <a:pPr algn="r" rtl="1"/>
            <a:endParaRPr lang="he-IL" sz="2000" dirty="0" smtClean="0">
              <a:latin typeface="+mj-lt"/>
            </a:endParaRPr>
          </a:p>
          <a:p>
            <a:pPr algn="r" rtl="1"/>
            <a:r>
              <a:rPr lang="he-IL" sz="2000" dirty="0" smtClean="0">
                <a:latin typeface="+mj-lt"/>
              </a:rPr>
              <a:t>כאשר                נקבל במקרה הגרוע </a:t>
            </a:r>
            <a:r>
              <a:rPr lang="el-GR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Θ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(n</a:t>
            </a:r>
            <a:r>
              <a:rPr lang="en-US" sz="2000" b="1" baseline="30000" dirty="0" smtClean="0">
                <a:solidFill>
                  <a:srgbClr val="C00000"/>
                </a:solidFill>
                <a:latin typeface="Times New Roman"/>
                <a:cs typeface="Times New Roman"/>
              </a:rPr>
              <a:t>2</a:t>
            </a:r>
            <a:r>
              <a:rPr lang="en-US" sz="20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)</a:t>
            </a:r>
            <a:r>
              <a:rPr lang="he-IL" sz="2000" dirty="0" smtClean="0">
                <a:latin typeface="Times New Roman"/>
                <a:cs typeface="Times New Roman"/>
              </a:rPr>
              <a:t>.</a:t>
            </a:r>
            <a:endParaRPr lang="he-IL" sz="2000" b="1" dirty="0" smtClean="0">
              <a:solidFill>
                <a:srgbClr val="C00000"/>
              </a:solidFill>
              <a:latin typeface="+mj-lt"/>
            </a:endParaRPr>
          </a:p>
          <a:p>
            <a:pPr algn="r" rtl="1"/>
            <a:endParaRPr lang="en-US" sz="2000" dirty="0"/>
          </a:p>
        </p:txBody>
      </p:sp>
      <p:graphicFrame>
        <p:nvGraphicFramePr>
          <p:cNvPr id="8" name="אובייקט 7"/>
          <p:cNvGraphicFramePr>
            <a:graphicFrameLocks noChangeAspect="1"/>
          </p:cNvGraphicFramePr>
          <p:nvPr/>
        </p:nvGraphicFramePr>
        <p:xfrm>
          <a:off x="7072330" y="5713430"/>
          <a:ext cx="926544" cy="715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6" name="Формула" r:id="rId3" imgW="558558" imgH="431613" progId="Equation.3">
                  <p:embed/>
                </p:oleObj>
              </mc:Choice>
              <mc:Fallback>
                <p:oleObj name="Формула" r:id="rId3" imgW="558558" imgH="431613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30" y="5713430"/>
                        <a:ext cx="926544" cy="7159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פתרונות יעילים יותר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566810"/>
            <a:ext cx="82868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latin typeface="+mj-lt"/>
              </a:rPr>
              <a:t>הרעיון הוא לעשות שימוש במידע הטמון בתוך המחרוזת </a:t>
            </a:r>
            <a:r>
              <a:rPr lang="en-US" sz="2400" dirty="0" smtClean="0">
                <a:latin typeface="+mj-lt"/>
              </a:rPr>
              <a:t>P</a:t>
            </a:r>
            <a:r>
              <a:rPr lang="he-IL" sz="2400" dirty="0" smtClean="0">
                <a:latin typeface="+mj-lt"/>
              </a:rPr>
              <a:t>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he-IL" sz="2400" dirty="0" smtClean="0">
                <a:latin typeface="+mj-lt"/>
              </a:rPr>
              <a:t>על ידי עיבוד מקדים- </a:t>
            </a:r>
            <a:r>
              <a:rPr lang="en-US" sz="2400" dirty="0" smtClean="0">
                <a:latin typeface="+mj-lt"/>
              </a:rPr>
              <a:t>preprocessing</a:t>
            </a:r>
            <a:r>
              <a:rPr lang="he-IL" sz="2400" dirty="0" smtClean="0">
                <a:latin typeface="+mj-lt"/>
              </a:rPr>
              <a:t>- על </a:t>
            </a:r>
            <a:r>
              <a:rPr lang="en-US" sz="2400" dirty="0" smtClean="0">
                <a:latin typeface="+mj-lt"/>
              </a:rPr>
              <a:t>P</a:t>
            </a:r>
            <a:r>
              <a:rPr lang="he-IL" sz="2400" dirty="0" smtClean="0">
                <a:latin typeface="+mj-lt"/>
              </a:rPr>
              <a:t>, נוכל לעשות את החיפוש ב-</a:t>
            </a:r>
            <a:r>
              <a:rPr lang="en-US" sz="2400" dirty="0" smtClean="0">
                <a:latin typeface="+mj-lt"/>
              </a:rPr>
              <a:t>T</a:t>
            </a:r>
            <a:r>
              <a:rPr lang="he-IL" sz="2400" dirty="0" smtClean="0">
                <a:latin typeface="+mj-lt"/>
              </a:rPr>
              <a:t> בצורה יעילה יותר.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267448" y="6356350"/>
            <a:ext cx="2133600" cy="365125"/>
          </a:xfrm>
        </p:spPr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הפתרון של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Knuth-Morris-Pratt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(KMP)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1500166" y="1500174"/>
            <a:ext cx="7072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7158" y="1566810"/>
            <a:ext cx="82868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smtClean="0">
                <a:latin typeface="+mj-lt"/>
              </a:rPr>
              <a:t>הרעיון הוא לעשות שימוש במידע הטמון בתוך המחרוזת </a:t>
            </a:r>
            <a:r>
              <a:rPr lang="en-US" sz="2400" dirty="0" smtClean="0">
                <a:latin typeface="+mj-lt"/>
              </a:rPr>
              <a:t>P</a:t>
            </a:r>
            <a:r>
              <a:rPr lang="he-IL" sz="2400" dirty="0" smtClean="0">
                <a:latin typeface="+mj-lt"/>
              </a:rPr>
              <a:t>, ולא לבדוק שוב תווים ב</a:t>
            </a:r>
            <a:r>
              <a:rPr lang="en-US" sz="2400" dirty="0" smtClean="0">
                <a:latin typeface="+mj-lt"/>
              </a:rPr>
              <a:t>T</a:t>
            </a:r>
            <a:r>
              <a:rPr lang="he-IL" sz="2400" dirty="0" smtClean="0">
                <a:latin typeface="+mj-lt"/>
              </a:rPr>
              <a:t> שכבר מצאנו בהם התאמה.</a:t>
            </a: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endParaRPr lang="he-IL" sz="2400" dirty="0" smtClean="0">
              <a:latin typeface="+mj-lt"/>
            </a:endParaRPr>
          </a:p>
          <a:p>
            <a:pPr algn="r" rtl="1"/>
            <a:r>
              <a:rPr lang="en-US" sz="2400" dirty="0" err="1" smtClean="0">
                <a:latin typeface="+mj-lt"/>
              </a:rPr>
              <a:t>i</a:t>
            </a:r>
            <a:r>
              <a:rPr lang="he-IL" sz="2400" dirty="0" smtClean="0">
                <a:latin typeface="+mj-lt"/>
              </a:rPr>
              <a:t>- אינדקס שרץ על פני </a:t>
            </a:r>
            <a:r>
              <a:rPr lang="en-US" sz="2400" dirty="0" smtClean="0">
                <a:latin typeface="+mj-lt"/>
              </a:rPr>
              <a:t>T</a:t>
            </a:r>
            <a:r>
              <a:rPr lang="he-IL" sz="2400" dirty="0" smtClean="0">
                <a:latin typeface="+mj-lt"/>
              </a:rPr>
              <a:t>.</a:t>
            </a:r>
          </a:p>
          <a:p>
            <a:pPr algn="r" rtl="1"/>
            <a:r>
              <a:rPr lang="en-US" sz="2400" dirty="0" smtClean="0">
                <a:latin typeface="+mj-lt"/>
              </a:rPr>
              <a:t>q</a:t>
            </a:r>
            <a:r>
              <a:rPr lang="he-IL" sz="2400" dirty="0" smtClean="0">
                <a:latin typeface="+mj-lt"/>
              </a:rPr>
              <a:t>- מספר התווים שנמצאו תואמים עד כה ב</a:t>
            </a:r>
            <a:r>
              <a:rPr lang="en-US" sz="2400" dirty="0" smtClean="0">
                <a:latin typeface="+mj-lt"/>
              </a:rPr>
              <a:t>P</a:t>
            </a:r>
            <a:r>
              <a:rPr lang="he-IL" sz="2400" dirty="0" smtClean="0">
                <a:latin typeface="+mj-lt"/>
              </a:rPr>
              <a:t>.</a:t>
            </a:r>
          </a:p>
          <a:p>
            <a:pPr algn="r" rtl="1"/>
            <a:r>
              <a:rPr lang="he-IL" sz="2400" dirty="0" smtClean="0">
                <a:latin typeface="+mj-lt"/>
              </a:rPr>
              <a:t>הפעם, במקום להחליק את </a:t>
            </a:r>
            <a:r>
              <a:rPr lang="en-US" sz="2400" dirty="0" smtClean="0">
                <a:latin typeface="+mj-lt"/>
              </a:rPr>
              <a:t>P</a:t>
            </a:r>
            <a:r>
              <a:rPr lang="he-IL" sz="2400" dirty="0" smtClean="0">
                <a:latin typeface="+mj-lt"/>
              </a:rPr>
              <a:t>, נוכל להקפיץ אותה.</a:t>
            </a:r>
            <a:endParaRPr lang="en-US" sz="2400" dirty="0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428596" y="4930750"/>
          <a:ext cx="7215238" cy="625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1370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60053"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he-IL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8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9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10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18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19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20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21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22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e-IL" sz="1000" b="1" dirty="0" smtClean="0"/>
                        <a:t>23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01">
                <a:tc>
                  <a:txBody>
                    <a:bodyPr/>
                    <a:lstStyle/>
                    <a:p>
                      <a:pPr rtl="0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טבלה 12"/>
          <p:cNvGraphicFramePr>
            <a:graphicFrameLocks noGrp="1"/>
          </p:cNvGraphicFramePr>
          <p:nvPr/>
        </p:nvGraphicFramePr>
        <p:xfrm>
          <a:off x="428596" y="5828665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טבלה 13"/>
          <p:cNvGraphicFramePr>
            <a:graphicFrameLocks noGrp="1"/>
          </p:cNvGraphicFramePr>
          <p:nvPr/>
        </p:nvGraphicFramePr>
        <p:xfrm>
          <a:off x="1369816" y="5830592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טבלה 14"/>
          <p:cNvGraphicFramePr>
            <a:graphicFrameLocks noGrp="1"/>
          </p:cNvGraphicFramePr>
          <p:nvPr/>
        </p:nvGraphicFramePr>
        <p:xfrm>
          <a:off x="1689428" y="5829492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טבלה 15"/>
          <p:cNvGraphicFramePr>
            <a:graphicFrameLocks noGrp="1"/>
          </p:cNvGraphicFramePr>
          <p:nvPr/>
        </p:nvGraphicFramePr>
        <p:xfrm>
          <a:off x="3891480" y="5829765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טבלה 16"/>
          <p:cNvGraphicFramePr>
            <a:graphicFrameLocks noGrp="1"/>
          </p:cNvGraphicFramePr>
          <p:nvPr/>
        </p:nvGraphicFramePr>
        <p:xfrm>
          <a:off x="5143504" y="5830592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טבלה 24"/>
          <p:cNvGraphicFramePr>
            <a:graphicFrameLocks noGrp="1"/>
          </p:cNvGraphicFramePr>
          <p:nvPr/>
        </p:nvGraphicFramePr>
        <p:xfrm>
          <a:off x="6396900" y="5828665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טבלה 17"/>
          <p:cNvGraphicFramePr>
            <a:graphicFrameLocks noGrp="1"/>
          </p:cNvGraphicFramePr>
          <p:nvPr/>
        </p:nvGraphicFramePr>
        <p:xfrm>
          <a:off x="7031648" y="5824032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טבלה 18"/>
          <p:cNvGraphicFramePr>
            <a:graphicFrameLocks noGrp="1"/>
          </p:cNvGraphicFramePr>
          <p:nvPr/>
        </p:nvGraphicFramePr>
        <p:xfrm>
          <a:off x="7346886" y="5824032"/>
          <a:ext cx="2196348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1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2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3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4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5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6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/>
                        <a:t>7</a:t>
                      </a:r>
                      <a:endParaRPr lang="en-US" sz="1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9969</TotalTime>
  <Words>2258</Words>
  <Application>Microsoft Office PowerPoint</Application>
  <PresentationFormat>‫הצגה על המסך (4:3)</PresentationFormat>
  <Paragraphs>967</Paragraphs>
  <Slides>35</Slides>
  <Notes>2</Notes>
  <HiddenSlides>0</HiddenSlides>
  <MMClips>0</MMClips>
  <ScaleCrop>false</ScaleCrop>
  <HeadingPairs>
    <vt:vector size="8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2</vt:i4>
      </vt:variant>
      <vt:variant>
        <vt:lpstr>כותרות שקופיות</vt:lpstr>
      </vt:variant>
      <vt:variant>
        <vt:i4>35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Mathematica1</vt:lpstr>
      <vt:lpstr>Times New Roman</vt:lpstr>
      <vt:lpstr>Wingdings</vt:lpstr>
      <vt:lpstr>ערכת נושא Office</vt:lpstr>
      <vt:lpstr>Формула</vt:lpstr>
      <vt:lpstr>משוואה</vt:lpstr>
      <vt:lpstr>Pattern Matching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pod-4</cp:lastModifiedBy>
  <cp:revision>918</cp:revision>
  <dcterms:created xsi:type="dcterms:W3CDTF">2014-10-06T00:43:48Z</dcterms:created>
  <dcterms:modified xsi:type="dcterms:W3CDTF">2018-04-25T10:23:17Z</dcterms:modified>
</cp:coreProperties>
</file>