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471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73" r:id="rId30"/>
    <p:sldId id="451" r:id="rId31"/>
    <p:sldId id="452" r:id="rId32"/>
    <p:sldId id="450" r:id="rId33"/>
    <p:sldId id="453" r:id="rId34"/>
    <p:sldId id="455" r:id="rId35"/>
    <p:sldId id="454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0" r:id="rId5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  <a:srgbClr val="008000"/>
    <a:srgbClr val="A3BDDD"/>
    <a:srgbClr val="769BC8"/>
    <a:srgbClr val="19F3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8" autoAdjust="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9" tIns="49495" rIns="98989" bIns="49495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89" tIns="49495" rIns="98989" bIns="49495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16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110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 smtClean="0"/>
              <a:t>Approximation Algorithms</a:t>
            </a:r>
            <a:br>
              <a:rPr lang="en-US" dirty="0" smtClean="0"/>
            </a:br>
            <a:r>
              <a:rPr lang="he-IL" dirty="0" smtClean="0"/>
              <a:t>אלגוריתמי קירוב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 dirty="0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13" y="0"/>
            <a:ext cx="88049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67" y="1"/>
            <a:ext cx="882366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48" y="0"/>
            <a:ext cx="881950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86" y="0"/>
            <a:ext cx="881123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47" y="1"/>
            <a:ext cx="88091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22" y="1"/>
            <a:ext cx="88153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72" y="1"/>
            <a:ext cx="88008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089" y="0"/>
            <a:ext cx="876782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72" y="1"/>
            <a:ext cx="88008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83" y="0"/>
            <a:ext cx="88340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6" y="3895150"/>
            <a:ext cx="3917634" cy="2457425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תזכורת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908720"/>
            <a:ext cx="74888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endParaRPr lang="he-IL" sz="2000" b="1" dirty="0" smtClean="0"/>
          </a:p>
          <a:p>
            <a:pPr lvl="1" algn="r"/>
            <a:r>
              <a:rPr lang="he-IL" sz="2000" b="1" dirty="0" smtClean="0"/>
              <a:t>מחלקות של בעיות </a:t>
            </a:r>
            <a:r>
              <a:rPr lang="he-IL" sz="2000" dirty="0" smtClean="0"/>
              <a:t>(הגדרות </a:t>
            </a:r>
            <a:r>
              <a:rPr lang="he-IL" sz="2000" b="1" dirty="0" smtClean="0"/>
              <a:t>לא</a:t>
            </a:r>
            <a:r>
              <a:rPr lang="he-IL" sz="2000" dirty="0" smtClean="0"/>
              <a:t> פורמליות)</a:t>
            </a:r>
            <a:r>
              <a:rPr lang="he-IL" sz="2000" b="1" dirty="0" smtClean="0"/>
              <a:t>:</a:t>
            </a:r>
          </a:p>
          <a:p>
            <a:pPr lvl="1" algn="r"/>
            <a:endParaRPr lang="he-IL" sz="2000" b="1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en-US" sz="2000" b="1" dirty="0" smtClean="0"/>
              <a:t>P</a:t>
            </a:r>
            <a:r>
              <a:rPr lang="he-IL" sz="2000" b="1" dirty="0" smtClean="0"/>
              <a:t>- </a:t>
            </a:r>
            <a:r>
              <a:rPr lang="he-IL" sz="2000" dirty="0" smtClean="0"/>
              <a:t>בעיות שניתנות להכרעה בזמן </a:t>
            </a:r>
            <a:r>
              <a:rPr lang="he-IL" sz="2000" dirty="0" err="1" smtClean="0"/>
              <a:t>פולינומיאלי</a:t>
            </a:r>
            <a:r>
              <a:rPr lang="he-IL" sz="2000" dirty="0" smtClean="0"/>
              <a:t> (בגודל הקלט): </a:t>
            </a:r>
            <a:r>
              <a:rPr lang="en-US" sz="2000" dirty="0" smtClean="0"/>
              <a:t>O(</a:t>
            </a:r>
            <a:r>
              <a:rPr lang="en-US" sz="2000" dirty="0" err="1" smtClean="0"/>
              <a:t>n</a:t>
            </a:r>
            <a:r>
              <a:rPr lang="en-US" sz="2000" baseline="30000" dirty="0" err="1" smtClean="0"/>
              <a:t>k</a:t>
            </a:r>
            <a:r>
              <a:rPr lang="en-US" sz="2000" dirty="0" smtClean="0"/>
              <a:t>)</a:t>
            </a:r>
            <a:r>
              <a:rPr lang="he-IL" sz="20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en-US" sz="2000" b="1" dirty="0" smtClean="0"/>
              <a:t>NP</a:t>
            </a:r>
            <a:r>
              <a:rPr lang="he-IL" sz="2000" dirty="0" smtClean="0"/>
              <a:t>-</a:t>
            </a:r>
            <a:r>
              <a:rPr lang="he-IL" sz="2000" b="1" dirty="0" smtClean="0"/>
              <a:t> </a:t>
            </a:r>
            <a:r>
              <a:rPr lang="he-IL" sz="2000" dirty="0" smtClean="0"/>
              <a:t>בעיות </a:t>
            </a:r>
            <a:r>
              <a:rPr lang="he-IL" sz="2000" dirty="0" err="1" smtClean="0"/>
              <a:t>שבהינתן</a:t>
            </a:r>
            <a:r>
              <a:rPr lang="he-IL" sz="2000" dirty="0" smtClean="0"/>
              <a:t> פתרון, אפשר לבדוק אותו בזמן </a:t>
            </a:r>
            <a:r>
              <a:rPr lang="he-IL" sz="2000" dirty="0" err="1" smtClean="0"/>
              <a:t>פולינומיאלי</a:t>
            </a:r>
            <a:r>
              <a:rPr lang="he-IL" sz="20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en-US" sz="2000" b="1" dirty="0" smtClean="0"/>
              <a:t>NPH</a:t>
            </a:r>
            <a:r>
              <a:rPr lang="he-IL" sz="2000" dirty="0" smtClean="0"/>
              <a:t>- בעיות שניתן לעשות אליהן רדוקציה בזמן </a:t>
            </a:r>
            <a:r>
              <a:rPr lang="he-IL" sz="2000" dirty="0" err="1" smtClean="0"/>
              <a:t>פולינומיאלי</a:t>
            </a:r>
            <a:r>
              <a:rPr lang="he-IL" sz="2000" dirty="0" smtClean="0"/>
              <a:t>, של בעיות </a:t>
            </a:r>
            <a:r>
              <a:rPr lang="en-US" sz="2000" dirty="0" smtClean="0"/>
              <a:t>NP</a:t>
            </a:r>
            <a:r>
              <a:rPr lang="he-IL" sz="20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en-US" sz="2000" b="1" dirty="0" smtClean="0"/>
              <a:t>NPC</a:t>
            </a:r>
            <a:r>
              <a:rPr lang="he-IL" sz="2000" dirty="0" smtClean="0"/>
              <a:t>- בעיות שהן גם </a:t>
            </a:r>
            <a:r>
              <a:rPr lang="en-US" sz="2000" dirty="0" smtClean="0"/>
              <a:t>NP</a:t>
            </a:r>
            <a:r>
              <a:rPr lang="he-IL" sz="2000" dirty="0" smtClean="0"/>
              <a:t> וגם </a:t>
            </a:r>
            <a:r>
              <a:rPr lang="en-US" sz="2000" dirty="0" smtClean="0"/>
              <a:t>NPH</a:t>
            </a:r>
            <a:r>
              <a:rPr lang="he-IL" sz="20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b="1" dirty="0" smtClean="0"/>
          </a:p>
          <a:p>
            <a:pPr algn="r" rtl="1"/>
            <a:endParaRPr lang="he-IL" sz="2000" b="1" dirty="0" smtClean="0"/>
          </a:p>
          <a:p>
            <a:pPr algn="r" rtl="1"/>
            <a:r>
              <a:rPr lang="he-IL" sz="2000" b="1" dirty="0" smtClean="0"/>
              <a:t>שאלה פתוחה:</a:t>
            </a:r>
          </a:p>
          <a:p>
            <a:pPr algn="r" rtl="1"/>
            <a:endParaRPr lang="he-IL" sz="2000" b="1" dirty="0" smtClean="0"/>
          </a:p>
          <a:p>
            <a:pPr lvl="1" algn="r" rtl="1"/>
            <a:r>
              <a:rPr lang="en-US" sz="2000" b="1" dirty="0" smtClean="0"/>
              <a:t>P=NP</a:t>
            </a:r>
            <a:r>
              <a:rPr lang="he-IL" sz="2000" dirty="0" smtClean="0"/>
              <a:t>?</a:t>
            </a:r>
          </a:p>
        </p:txBody>
      </p:sp>
      <p:sp>
        <p:nvSpPr>
          <p:cNvPr id="3" name="מלבן 2"/>
          <p:cNvSpPr/>
          <p:nvPr/>
        </p:nvSpPr>
        <p:spPr>
          <a:xfrm rot="16200000">
            <a:off x="-1359658" y="4657729"/>
            <a:ext cx="3433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By Behnam </a:t>
            </a:r>
            <a:r>
              <a:rPr lang="en-US" sz="1000" dirty="0" err="1"/>
              <a:t>Esfahbod</a:t>
            </a:r>
            <a:r>
              <a:rPr lang="en-US" sz="1000" dirty="0"/>
              <a:t>, CC BY-SA 3.0, https://commons.wikimedia.org/w/index.php?curid=3532181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23" y="0"/>
            <a:ext cx="87533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152" y="0"/>
            <a:ext cx="882569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821" y="1"/>
            <a:ext cx="87863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22" y="1"/>
            <a:ext cx="88153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70" y="1"/>
            <a:ext cx="87428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778" y="0"/>
            <a:ext cx="87904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79" y="0"/>
            <a:ext cx="88424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008" y="1"/>
            <a:ext cx="87799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042" y="0"/>
            <a:ext cx="87759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בוצה 14"/>
          <p:cNvGrpSpPr/>
          <p:nvPr/>
        </p:nvGrpSpPr>
        <p:grpSpPr>
          <a:xfrm>
            <a:off x="2267744" y="1364130"/>
            <a:ext cx="2825793" cy="2736304"/>
            <a:chOff x="2267744" y="1364130"/>
            <a:chExt cx="2825793" cy="2736304"/>
          </a:xfrm>
        </p:grpSpPr>
        <p:sp>
          <p:nvSpPr>
            <p:cNvPr id="3" name="אליפסה 2"/>
            <p:cNvSpPr/>
            <p:nvPr/>
          </p:nvSpPr>
          <p:spPr>
            <a:xfrm>
              <a:off x="2642529" y="1876652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3422188" y="1893462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4297823" y="1916832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2627784" y="2596920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3406552" y="2547538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4297823" y="255158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1" name="אליפסה 10"/>
            <p:cNvSpPr/>
            <p:nvPr/>
          </p:nvSpPr>
          <p:spPr>
            <a:xfrm>
              <a:off x="2627784" y="3290423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2" name="אליפסה 11"/>
            <p:cNvSpPr/>
            <p:nvPr/>
          </p:nvSpPr>
          <p:spPr>
            <a:xfrm>
              <a:off x="3406552" y="3290423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US" dirty="0" smtClean="0"/>
            </a:p>
          </p:txBody>
        </p:sp>
        <p:sp>
          <p:nvSpPr>
            <p:cNvPr id="13" name="אליפסה 12"/>
            <p:cNvSpPr/>
            <p:nvPr/>
          </p:nvSpPr>
          <p:spPr>
            <a:xfrm>
              <a:off x="4297823" y="3290423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" name="אליפסה 3"/>
            <p:cNvSpPr/>
            <p:nvPr/>
          </p:nvSpPr>
          <p:spPr>
            <a:xfrm rot="19001924">
              <a:off x="2296753" y="1930606"/>
              <a:ext cx="2135230" cy="10459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אליפסה 13"/>
            <p:cNvSpPr/>
            <p:nvPr/>
          </p:nvSpPr>
          <p:spPr>
            <a:xfrm>
              <a:off x="4085425" y="1364130"/>
              <a:ext cx="733400" cy="27363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אליפסה 15"/>
            <p:cNvSpPr/>
            <p:nvPr/>
          </p:nvSpPr>
          <p:spPr>
            <a:xfrm>
              <a:off x="3077313" y="2276872"/>
              <a:ext cx="2016224" cy="1656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אליפסה 16"/>
            <p:cNvSpPr/>
            <p:nvPr/>
          </p:nvSpPr>
          <p:spPr>
            <a:xfrm rot="5400000">
              <a:off x="2765140" y="2570343"/>
              <a:ext cx="733400" cy="1728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אליפסה 17"/>
            <p:cNvSpPr/>
            <p:nvPr/>
          </p:nvSpPr>
          <p:spPr>
            <a:xfrm>
              <a:off x="2355030" y="1628800"/>
              <a:ext cx="911489" cy="7837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52157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תזכורת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142984"/>
            <a:ext cx="692948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endParaRPr lang="he-IL" sz="2000" b="1" dirty="0" smtClean="0"/>
          </a:p>
          <a:p>
            <a:pPr lvl="1" algn="r"/>
            <a:r>
              <a:rPr lang="he-IL" sz="2000" b="1" dirty="0" smtClean="0"/>
              <a:t>מחלקות של בעיות:</a:t>
            </a:r>
          </a:p>
          <a:p>
            <a:pPr lvl="1" algn="r"/>
            <a:endParaRPr lang="he-IL" sz="2000" b="1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en-US" sz="2000" b="1" dirty="0" smtClean="0"/>
              <a:t>P</a:t>
            </a:r>
            <a:r>
              <a:rPr lang="he-IL" sz="2000" b="1" dirty="0" smtClean="0"/>
              <a:t>- </a:t>
            </a:r>
            <a:r>
              <a:rPr lang="he-IL" sz="2000" dirty="0" smtClean="0"/>
              <a:t>בעיות שאפשר למצוא להן פתרון בזמן </a:t>
            </a:r>
            <a:r>
              <a:rPr lang="he-IL" sz="2000" dirty="0" err="1" smtClean="0"/>
              <a:t>פולינומיאלי</a:t>
            </a:r>
            <a:r>
              <a:rPr lang="he-IL" sz="2000" dirty="0" smtClean="0"/>
              <a:t> (בגודל הקלט): </a:t>
            </a:r>
            <a:r>
              <a:rPr lang="en-US" sz="2000" dirty="0" smtClean="0"/>
              <a:t>O(</a:t>
            </a:r>
            <a:r>
              <a:rPr lang="en-US" sz="2000" dirty="0" err="1" smtClean="0"/>
              <a:t>n</a:t>
            </a:r>
            <a:r>
              <a:rPr lang="en-US" sz="2000" baseline="30000" dirty="0" err="1" smtClean="0"/>
              <a:t>k</a:t>
            </a:r>
            <a:r>
              <a:rPr lang="en-US" sz="2000" dirty="0" smtClean="0"/>
              <a:t>)</a:t>
            </a:r>
            <a:r>
              <a:rPr lang="he-IL" sz="20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en-US" sz="2000" b="1" dirty="0" smtClean="0"/>
              <a:t>NP</a:t>
            </a:r>
            <a:r>
              <a:rPr lang="he-IL" sz="2000" dirty="0" smtClean="0"/>
              <a:t>-</a:t>
            </a:r>
            <a:r>
              <a:rPr lang="he-IL" sz="2000" b="1" dirty="0" smtClean="0"/>
              <a:t> </a:t>
            </a:r>
            <a:r>
              <a:rPr lang="he-IL" sz="2000" dirty="0" smtClean="0"/>
              <a:t>בעיות שבהינתן פתרון, אפשר לבדוק אותו בזמן </a:t>
            </a:r>
            <a:r>
              <a:rPr lang="he-IL" sz="2000" dirty="0" err="1" smtClean="0"/>
              <a:t>פולינומיאלי</a:t>
            </a:r>
            <a:r>
              <a:rPr lang="he-IL" sz="20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en-US" sz="2000" b="1" dirty="0" smtClean="0"/>
              <a:t>NPC</a:t>
            </a:r>
            <a:r>
              <a:rPr lang="he-IL" sz="2000" dirty="0" smtClean="0"/>
              <a:t>- בעיות </a:t>
            </a:r>
            <a:r>
              <a:rPr lang="en-US" sz="2000" dirty="0" smtClean="0"/>
              <a:t>NP</a:t>
            </a:r>
            <a:r>
              <a:rPr lang="he-IL" sz="2000" dirty="0" smtClean="0"/>
              <a:t> שאם ניתן למצוא להן פתרון בזמן </a:t>
            </a:r>
            <a:r>
              <a:rPr lang="he-IL" sz="2000" dirty="0" err="1" smtClean="0"/>
              <a:t>פולינומיאלי</a:t>
            </a:r>
            <a:r>
              <a:rPr lang="he-IL" sz="2000" dirty="0" smtClean="0"/>
              <a:t>, אזי לכל בעיה </a:t>
            </a:r>
            <a:r>
              <a:rPr lang="en-US" sz="2000" dirty="0" smtClean="0"/>
              <a:t>NP</a:t>
            </a:r>
            <a:r>
              <a:rPr lang="he-IL" sz="2000" dirty="0" smtClean="0"/>
              <a:t> ניתן למצוא פתרון בזמן </a:t>
            </a:r>
            <a:r>
              <a:rPr lang="he-IL" sz="2000" dirty="0" err="1" smtClean="0"/>
              <a:t>פולינומיאלי</a:t>
            </a:r>
            <a:r>
              <a:rPr lang="he-IL" sz="20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b="1" dirty="0" smtClean="0"/>
          </a:p>
          <a:p>
            <a:pPr algn="r" rtl="1"/>
            <a:endParaRPr lang="he-IL" sz="2000" b="1" dirty="0" smtClean="0"/>
          </a:p>
          <a:p>
            <a:pPr algn="r" rtl="1"/>
            <a:r>
              <a:rPr lang="he-IL" sz="2000" b="1" dirty="0" smtClean="0"/>
              <a:t>שאלה פתוחה:</a:t>
            </a:r>
          </a:p>
          <a:p>
            <a:pPr algn="r" rtl="1"/>
            <a:endParaRPr lang="he-IL" sz="2000" b="1" dirty="0" smtClean="0"/>
          </a:p>
          <a:p>
            <a:pPr lvl="1" algn="r" rtl="1"/>
            <a:r>
              <a:rPr lang="en-US" sz="2000" b="1" dirty="0" smtClean="0"/>
              <a:t>P=NP</a:t>
            </a:r>
            <a:r>
              <a:rPr lang="he-IL" sz="2000" dirty="0" smtClean="0"/>
              <a:t>?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67" y="1"/>
            <a:ext cx="882366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194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101" y="0"/>
            <a:ext cx="87597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22" y="1"/>
            <a:ext cx="88153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778" y="0"/>
            <a:ext cx="87904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778" y="0"/>
            <a:ext cx="87904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אובייקט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26420338"/>
              </p:ext>
            </p:extLst>
          </p:nvPr>
        </p:nvGraphicFramePr>
        <p:xfrm>
          <a:off x="888449" y="5661248"/>
          <a:ext cx="7367104" cy="681732"/>
        </p:xfrm>
        <a:graphic>
          <a:graphicData uri="http://schemas.openxmlformats.org/presentationml/2006/ole">
            <p:oleObj spid="_x0000_s20491" name="משוואה" r:id="rId4" imgW="4254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upload.wikimedia.org/wikipedia/commons/thumb/2/22/HarmonicNumbers.svg/600px-HarmonicNumbers.svg.png"/>
          <p:cNvPicPr>
            <a:picLocks noChangeAspect="1" noChangeArrowheads="1"/>
          </p:cNvPicPr>
          <p:nvPr/>
        </p:nvPicPr>
        <p:blipFill>
          <a:blip r:embed="rId3" cstate="print"/>
          <a:srcRect l="6250" b="7813"/>
          <a:stretch>
            <a:fillRect/>
          </a:stretch>
        </p:blipFill>
        <p:spPr bwMode="auto">
          <a:xfrm>
            <a:off x="2071670" y="714388"/>
            <a:ext cx="5357810" cy="42148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מלבן 1"/>
          <p:cNvSpPr/>
          <p:nvPr/>
        </p:nvSpPr>
        <p:spPr>
          <a:xfrm>
            <a:off x="2000232" y="4929198"/>
            <a:ext cx="5286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© "</a:t>
            </a:r>
            <a:r>
              <a:rPr lang="en-US" sz="800" dirty="0" err="1" smtClean="0"/>
              <a:t>HarmonicNumbers</a:t>
            </a:r>
            <a:r>
              <a:rPr lang="en-US" sz="800" dirty="0" smtClean="0"/>
              <a:t>" by User </a:t>
            </a:r>
            <a:r>
              <a:rPr lang="en-US" sz="800" dirty="0" err="1" smtClean="0"/>
              <a:t>Baszoetekouw</a:t>
            </a:r>
            <a:r>
              <a:rPr lang="en-US" sz="800" dirty="0" smtClean="0"/>
              <a:t> on </a:t>
            </a:r>
            <a:r>
              <a:rPr lang="en-US" sz="800" dirty="0" err="1" smtClean="0"/>
              <a:t>en.wikipedia</a:t>
            </a:r>
            <a:r>
              <a:rPr lang="en-US" sz="800" dirty="0" smtClean="0"/>
              <a:t> - Own work. Licensed under MIT via Wikimedia Commons - https://commons.wikimedia.org/wiki/File:HarmonicNumbers.svg#/media/File:HarmonicNumbers.svg</a:t>
            </a:r>
            <a:endParaRPr lang="en-US" sz="800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12980930"/>
              </p:ext>
            </p:extLst>
          </p:nvPr>
        </p:nvGraphicFramePr>
        <p:xfrm>
          <a:off x="4137025" y="2643188"/>
          <a:ext cx="3151188" cy="622300"/>
        </p:xfrm>
        <a:graphic>
          <a:graphicData uri="http://schemas.openxmlformats.org/presentationml/2006/ole">
            <p:oleObj spid="_x0000_s19474" name="משוואה" r:id="rId4" imgW="1028520" imgH="203040" progId="Equation.3">
              <p:embed/>
            </p:oleObj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5" cstate="print"/>
          <a:srcRect l="13369" t="26042" r="40232" b="62500"/>
          <a:stretch>
            <a:fillRect/>
          </a:stretch>
        </p:blipFill>
        <p:spPr bwMode="auto">
          <a:xfrm>
            <a:off x="3357554" y="5572140"/>
            <a:ext cx="407196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28794" y="142852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Some Harmonic Numbers Properties</a:t>
            </a:r>
            <a:endParaRPr lang="en-US" sz="2400" b="1" dirty="0">
              <a:latin typeface="Comic Sans MS" pitchFamily="66" charset="0"/>
            </a:endParaRPr>
          </a:p>
        </p:txBody>
      </p:sp>
      <p:cxnSp>
        <p:nvCxnSpPr>
          <p:cNvPr id="9" name="מחבר ישר 8"/>
          <p:cNvCxnSpPr/>
          <p:nvPr/>
        </p:nvCxnSpPr>
        <p:spPr>
          <a:xfrm rot="10800000">
            <a:off x="285720" y="5357826"/>
            <a:ext cx="864399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152" y="0"/>
            <a:ext cx="882569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643042" y="528638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Comic Sans MS" pitchFamily="66" charset="0"/>
              </a:rPr>
              <a:t>x</a:t>
            </a:r>
            <a:r>
              <a:rPr lang="en-US" i="1" dirty="0" err="1" smtClean="0">
                <a:latin typeface="Comic Sans MS" pitchFamily="66" charset="0"/>
                <a:sym typeface="Symbol"/>
              </a:rPr>
              <a:t>S</a:t>
            </a:r>
            <a:r>
              <a:rPr lang="en-US" i="1" baseline="-25000" dirty="0" err="1" smtClean="0">
                <a:latin typeface="Comic Sans MS" pitchFamily="66" charset="0"/>
                <a:sym typeface="Symbol"/>
              </a:rPr>
              <a:t>i</a:t>
            </a:r>
            <a:r>
              <a:rPr lang="en-US" i="1" dirty="0" smtClean="0">
                <a:latin typeface="Comic Sans MS" pitchFamily="66" charset="0"/>
                <a:sym typeface="Symbol"/>
              </a:rPr>
              <a:t>-(S</a:t>
            </a:r>
            <a:r>
              <a:rPr lang="en-US" i="1" baseline="-25000" dirty="0" smtClean="0">
                <a:latin typeface="Comic Sans MS" pitchFamily="66" charset="0"/>
                <a:sym typeface="Symbol"/>
              </a:rPr>
              <a:t>1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</a:t>
            </a:r>
            <a:r>
              <a:rPr lang="en-US" i="1" dirty="0" smtClean="0">
                <a:latin typeface="Comic Sans MS" pitchFamily="66" charset="0"/>
                <a:ea typeface="Cambria Math"/>
                <a:sym typeface="Symbol"/>
              </a:rPr>
              <a:t>S</a:t>
            </a:r>
            <a:r>
              <a:rPr lang="en-US" i="1" baseline="-25000" dirty="0" smtClean="0">
                <a:latin typeface="Comic Sans MS" pitchFamily="66" charset="0"/>
                <a:ea typeface="Cambria Math"/>
                <a:sym typeface="Symbol"/>
              </a:rPr>
              <a:t>2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… </a:t>
            </a:r>
            <a:r>
              <a:rPr lang="en-US" i="1" dirty="0" smtClean="0">
                <a:latin typeface="Comic Sans MS" pitchFamily="66" charset="0"/>
                <a:ea typeface="Cambria Math"/>
                <a:sym typeface="Symbol"/>
              </a:rPr>
              <a:t> S</a:t>
            </a:r>
            <a:r>
              <a:rPr lang="en-US" i="1" baseline="-25000" dirty="0" smtClean="0">
                <a:latin typeface="Comic Sans MS" pitchFamily="66" charset="0"/>
                <a:ea typeface="Cambria Math"/>
                <a:sym typeface="Symbol"/>
              </a:rPr>
              <a:t>i-1</a:t>
            </a:r>
            <a:r>
              <a:rPr lang="en-US" i="1" dirty="0" smtClean="0">
                <a:latin typeface="Comic Sans MS" pitchFamily="66" charset="0"/>
                <a:ea typeface="Cambria Math"/>
                <a:sym typeface="Symbol"/>
              </a:rPr>
              <a:t>)</a:t>
            </a:r>
            <a:endParaRPr lang="en-US" i="1" dirty="0">
              <a:latin typeface="Comic Sans MS" pitchFamily="66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2195736" y="6165304"/>
            <a:ext cx="140596" cy="216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Comic Sans MS" panose="030F0702030302020204" pitchFamily="66" charset="0"/>
              </a:rPr>
              <a:t>x</a:t>
            </a:r>
            <a:endParaRPr lang="en-US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23" y="1"/>
            <a:ext cx="884435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042" y="0"/>
            <a:ext cx="87759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27" y="1"/>
            <a:ext cx="87945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47" y="1"/>
            <a:ext cx="88091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קירוב לפתרון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142984"/>
            <a:ext cx="74295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endParaRPr lang="he-IL" sz="2000" b="1" dirty="0" smtClean="0"/>
          </a:p>
          <a:p>
            <a:pPr lvl="1" algn="r" rtl="1"/>
            <a:r>
              <a:rPr lang="he-IL" sz="2000" dirty="0" smtClean="0"/>
              <a:t>בעיות מעשיות רבות הן </a:t>
            </a:r>
            <a:r>
              <a:rPr lang="en-US" sz="2000" dirty="0" smtClean="0"/>
              <a:t>NPC</a:t>
            </a:r>
            <a:r>
              <a:rPr lang="he-IL" sz="2000" dirty="0" smtClean="0"/>
              <a:t>.</a:t>
            </a:r>
          </a:p>
          <a:p>
            <a:pPr lvl="1" algn="r" rtl="1"/>
            <a:r>
              <a:rPr lang="he-IL" sz="2000" dirty="0" smtClean="0"/>
              <a:t>ההנחה היא שלא סביר שנמצא להן פתרון בזמן </a:t>
            </a:r>
            <a:r>
              <a:rPr lang="he-IL" sz="2000" dirty="0" err="1" smtClean="0"/>
              <a:t>פולינומיאלי</a:t>
            </a:r>
            <a:r>
              <a:rPr lang="he-IL" sz="2000" dirty="0" smtClean="0"/>
              <a:t>.</a:t>
            </a:r>
          </a:p>
          <a:p>
            <a:pPr lvl="1" algn="r" rtl="1"/>
            <a:endParaRPr lang="he-IL" sz="2000" dirty="0" smtClean="0"/>
          </a:p>
          <a:p>
            <a:pPr lvl="1" algn="r" rtl="1"/>
            <a:r>
              <a:rPr lang="he-IL" sz="2000" dirty="0" smtClean="0"/>
              <a:t>מה בכל זאת אפשר לעשות?</a:t>
            </a:r>
          </a:p>
          <a:p>
            <a:pPr lvl="1" algn="r" rtl="1"/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אם גודל הקלט הוא קטן, אפשר להסתדר עם זמן </a:t>
            </a:r>
            <a:r>
              <a:rPr lang="he-IL" sz="2000" dirty="0" err="1" smtClean="0"/>
              <a:t>אקספוננציאלי</a:t>
            </a:r>
            <a:r>
              <a:rPr lang="he-IL" sz="20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למקרים מיוחדים ומעניינים ייתכן שנוכל למצוא פתרון בזמן </a:t>
            </a:r>
            <a:r>
              <a:rPr lang="he-IL" sz="2000" dirty="0" err="1" smtClean="0"/>
              <a:t>פולינומיאלי</a:t>
            </a:r>
            <a:r>
              <a:rPr lang="he-IL" sz="20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אפשר לנסות למצוא קירוב מספיק טוב לפתרון </a:t>
            </a:r>
            <a:r>
              <a:rPr lang="he-IL" sz="2000" dirty="0" err="1" smtClean="0"/>
              <a:t>האופטימלי</a:t>
            </a:r>
            <a:r>
              <a:rPr lang="he-IL" sz="2000" dirty="0" smtClean="0"/>
              <a:t>, בזמן </a:t>
            </a:r>
            <a:r>
              <a:rPr lang="he-IL" sz="2000" dirty="0" err="1" smtClean="0"/>
              <a:t>פולינומיאלי</a:t>
            </a:r>
            <a:r>
              <a:rPr lang="he-IL" sz="2000" dirty="0" smtClean="0"/>
              <a:t>.</a:t>
            </a:r>
          </a:p>
          <a:p>
            <a:pPr lvl="1" algn="r" rtl="1"/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lvl="1" algn="r" rtl="1"/>
            <a:endParaRPr lang="he-IL" sz="2000" dirty="0" smtClean="0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68" y="2"/>
            <a:ext cx="8823664" cy="685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47" y="1"/>
            <a:ext cx="88091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099" y="5000636"/>
            <a:ext cx="308469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370" y="0"/>
            <a:ext cx="88132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22" y="1"/>
            <a:ext cx="88153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72" y="1"/>
            <a:ext cx="88008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042" y="0"/>
            <a:ext cx="87759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 l="21590" t="64584" r="58929" b="30208"/>
          <a:stretch>
            <a:fillRect/>
          </a:stretch>
        </p:blipFill>
        <p:spPr bwMode="auto">
          <a:xfrm>
            <a:off x="4000496" y="2000240"/>
            <a:ext cx="171451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21590" t="64584" r="58929" b="30208"/>
          <a:stretch>
            <a:fillRect/>
          </a:stretch>
        </p:blipFill>
        <p:spPr bwMode="auto">
          <a:xfrm>
            <a:off x="4000496" y="2000240"/>
            <a:ext cx="171451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47" y="1"/>
            <a:ext cx="88091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13" y="0"/>
            <a:ext cx="88049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83" y="0"/>
            <a:ext cx="88340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8662" y="5429264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Optimal: 307=104+102+101</a:t>
            </a:r>
          </a:p>
          <a:p>
            <a:r>
              <a:rPr lang="en-US" dirty="0" smtClean="0">
                <a:latin typeface="Comic Sans MS" pitchFamily="66" charset="0"/>
              </a:rPr>
              <a:t>Approximation ratio: 307/302=1.017&lt;1.2</a:t>
            </a:r>
          </a:p>
          <a:p>
            <a:r>
              <a:rPr lang="en-US" dirty="0" smtClean="0">
                <a:latin typeface="Comic Sans MS" pitchFamily="66" charset="0"/>
              </a:rPr>
              <a:t>Error: |307-302|/307=0.016&lt;0.2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4286248" y="4214818"/>
            <a:ext cx="714380" cy="428628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071" y="1"/>
            <a:ext cx="87718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483" y="0"/>
            <a:ext cx="88570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בעיות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אופטמזציה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142984"/>
            <a:ext cx="7429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endParaRPr lang="he-IL" sz="2000" b="1" dirty="0" smtClean="0"/>
          </a:p>
          <a:p>
            <a:pPr lvl="1" algn="r" rtl="1"/>
            <a:r>
              <a:rPr lang="he-IL" sz="2000" dirty="0" smtClean="0"/>
              <a:t>סוג הבעיות שנחפש להן פתרון על ידי קירוב, הן בעיות </a:t>
            </a:r>
            <a:r>
              <a:rPr lang="he-IL" sz="2000" b="1" dirty="0" smtClean="0"/>
              <a:t>אופטימיזציה</a:t>
            </a:r>
            <a:r>
              <a:rPr lang="he-IL" sz="2000" dirty="0" smtClean="0"/>
              <a:t>:</a:t>
            </a:r>
          </a:p>
          <a:p>
            <a:pPr lvl="1" algn="r" rtl="1"/>
            <a:endParaRPr lang="he-IL" sz="2000" dirty="0" smtClean="0"/>
          </a:p>
          <a:p>
            <a:pPr lvl="1" algn="r" rtl="1"/>
            <a:endParaRPr lang="he-IL" sz="2000" dirty="0" smtClean="0"/>
          </a:p>
          <a:p>
            <a:pPr lvl="1" algn="r" rtl="1"/>
            <a:r>
              <a:rPr lang="he-IL" sz="2000" dirty="0" smtClean="0"/>
              <a:t>לכל פתרון אפשרי לבעיה יש ערך, ומבין כל הפתרונות, מחפשים את הפתרון עם הערך </a:t>
            </a:r>
            <a:r>
              <a:rPr lang="he-IL" sz="2000" dirty="0" err="1" smtClean="0"/>
              <a:t>המקסימלי</a:t>
            </a:r>
            <a:r>
              <a:rPr lang="he-IL" sz="2000" dirty="0" smtClean="0"/>
              <a:t> (או </a:t>
            </a:r>
            <a:r>
              <a:rPr lang="he-IL" sz="2000" dirty="0" err="1" smtClean="0"/>
              <a:t>המינימלי</a:t>
            </a:r>
            <a:r>
              <a:rPr lang="he-IL" sz="2000" dirty="0" smtClean="0"/>
              <a:t>).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18" y="0"/>
            <a:ext cx="884856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778" y="0"/>
            <a:ext cx="87904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מלבן 3"/>
          <p:cNvSpPr/>
          <p:nvPr/>
        </p:nvSpPr>
        <p:spPr>
          <a:xfrm>
            <a:off x="4714876" y="2714620"/>
            <a:ext cx="57150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14876" y="2651891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z’/z</a:t>
            </a:r>
            <a:endParaRPr lang="en-US" sz="2000" dirty="0">
              <a:latin typeface="Comic Sans MS" pitchFamily="66" charset="0"/>
            </a:endParaRPr>
          </a:p>
        </p:txBody>
      </p:sp>
      <p:grpSp>
        <p:nvGrpSpPr>
          <p:cNvPr id="8" name="קבוצה 7"/>
          <p:cNvGrpSpPr/>
          <p:nvPr/>
        </p:nvGrpSpPr>
        <p:grpSpPr>
          <a:xfrm>
            <a:off x="4000496" y="4643446"/>
            <a:ext cx="2071702" cy="838620"/>
            <a:chOff x="4000496" y="4643446"/>
            <a:chExt cx="2071702" cy="838620"/>
          </a:xfrm>
        </p:grpSpPr>
        <p:sp>
          <p:nvSpPr>
            <p:cNvPr id="5" name="TextBox 4"/>
            <p:cNvSpPr txBox="1"/>
            <p:nvPr/>
          </p:nvSpPr>
          <p:spPr>
            <a:xfrm>
              <a:off x="4000496" y="5143512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mic Sans MS" pitchFamily="66" charset="0"/>
                  <a:cs typeface="Times New Roman"/>
                </a:rPr>
                <a:t>ln</a:t>
              </a:r>
              <a:r>
                <a:rPr lang="en-US" sz="1600" dirty="0" smtClean="0">
                  <a:latin typeface="Comic Sans MS" pitchFamily="66" charset="0"/>
                  <a:cs typeface="Times New Roman"/>
                </a:rPr>
                <a:t>(1-x) </a:t>
              </a:r>
              <a:r>
                <a:rPr lang="en-US" sz="1600" dirty="0" smtClean="0">
                  <a:latin typeface="Comic Sans MS" pitchFamily="66" charset="0"/>
                  <a:ea typeface="Cambria Math"/>
                  <a:cs typeface="Times New Roman"/>
                </a:rPr>
                <a:t>≥</a:t>
              </a:r>
              <a:r>
                <a:rPr lang="en-US" sz="1600" dirty="0" smtClean="0">
                  <a:latin typeface="Comic Sans MS" pitchFamily="66" charset="0"/>
                  <a:cs typeface="Times New Roman"/>
                </a:rPr>
                <a:t> 1/x, |x|&lt;1</a:t>
              </a:r>
              <a:endParaRPr lang="en-US" sz="1600" dirty="0">
                <a:latin typeface="Comic Sans MS" pitchFamily="66" charset="0"/>
              </a:endParaRPr>
            </a:p>
          </p:txBody>
        </p:sp>
        <p:cxnSp>
          <p:nvCxnSpPr>
            <p:cNvPr id="7" name="מחבר חץ ישר 6"/>
            <p:cNvCxnSpPr/>
            <p:nvPr/>
          </p:nvCxnSpPr>
          <p:spPr>
            <a:xfrm rot="5400000" flipH="1" flipV="1">
              <a:off x="4822033" y="4822041"/>
              <a:ext cx="428628" cy="714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042" y="0"/>
            <a:ext cx="87759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72" y="1"/>
            <a:ext cx="88008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72" y="1"/>
            <a:ext cx="88008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48" y="0"/>
            <a:ext cx="881950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14101</TotalTime>
  <Words>383</Words>
  <Application>Microsoft Office PowerPoint</Application>
  <PresentationFormat>‫הצגה על המסך (4:3)</PresentationFormat>
  <Paragraphs>82</Paragraphs>
  <Slides>50</Slides>
  <Notes>2</Notes>
  <HiddenSlides>1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50</vt:i4>
      </vt:variant>
    </vt:vector>
  </HeadingPairs>
  <TitlesOfParts>
    <vt:vector size="52" baseType="lpstr">
      <vt:lpstr>ערכת נושא Office</vt:lpstr>
      <vt:lpstr>משוואה</vt:lpstr>
      <vt:lpstr>Approximation Algorithms אלגוריתמי קירוב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  <vt:lpstr>שקופית 34</vt:lpstr>
      <vt:lpstr>שקופית 35</vt:lpstr>
      <vt:lpstr>שקופית 36</vt:lpstr>
      <vt:lpstr>שקופית 37</vt:lpstr>
      <vt:lpstr>שקופית 38</vt:lpstr>
      <vt:lpstr>שקופית 39</vt:lpstr>
      <vt:lpstr>שקופית 40</vt:lpstr>
      <vt:lpstr>שקופית 41</vt:lpstr>
      <vt:lpstr>שקופית 42</vt:lpstr>
      <vt:lpstr>שקופית 43</vt:lpstr>
      <vt:lpstr>שקופית 44</vt:lpstr>
      <vt:lpstr>שקופית 45</vt:lpstr>
      <vt:lpstr>שקופית 46</vt:lpstr>
      <vt:lpstr>שקופית 47</vt:lpstr>
      <vt:lpstr>שקופית 48</vt:lpstr>
      <vt:lpstr>שקופית 49</vt:lpstr>
      <vt:lpstr>שקופית 50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User</cp:lastModifiedBy>
  <cp:revision>1242</cp:revision>
  <dcterms:created xsi:type="dcterms:W3CDTF">2014-10-06T00:43:48Z</dcterms:created>
  <dcterms:modified xsi:type="dcterms:W3CDTF">2018-05-29T09:49:20Z</dcterms:modified>
</cp:coreProperties>
</file>