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343" r:id="rId4"/>
    <p:sldId id="318" r:id="rId5"/>
    <p:sldId id="344" r:id="rId6"/>
    <p:sldId id="282" r:id="rId7"/>
    <p:sldId id="319" r:id="rId8"/>
    <p:sldId id="346" r:id="rId9"/>
    <p:sldId id="347" r:id="rId10"/>
    <p:sldId id="349" r:id="rId11"/>
    <p:sldId id="348" r:id="rId12"/>
    <p:sldId id="350" r:id="rId13"/>
    <p:sldId id="351" r:id="rId14"/>
    <p:sldId id="283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A3BDDD"/>
    <a:srgbClr val="4F81BD"/>
    <a:srgbClr val="769BC8"/>
    <a:srgbClr val="19F34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38" autoAdjust="0"/>
  </p:normalViewPr>
  <p:slideViewPr>
    <p:cSldViewPr>
      <p:cViewPr varScale="1">
        <p:scale>
          <a:sx n="105" d="100"/>
          <a:sy n="105" d="100"/>
        </p:scale>
        <p:origin x="-17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8989" tIns="49495" rIns="98989" bIns="4949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8989" tIns="49495" rIns="98989" bIns="49495" rtlCol="0"/>
          <a:lstStyle>
            <a:lvl1pPr algn="r">
              <a:defRPr sz="1300"/>
            </a:lvl1pPr>
          </a:lstStyle>
          <a:p>
            <a:fld id="{2E909FA2-7F68-4734-976E-E3AFF785B780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8989" tIns="49495" rIns="98989" bIns="4949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8989" tIns="49495" rIns="98989" bIns="49495" rtlCol="0" anchor="b"/>
          <a:lstStyle>
            <a:lvl1pPr algn="r">
              <a:defRPr sz="1300"/>
            </a:lvl1pPr>
          </a:lstStyle>
          <a:p>
            <a:fld id="{02EDC2A9-1613-49C1-B7B1-AC550B8AA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7350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8989" tIns="49495" rIns="98989" bIns="4949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8989" tIns="49495" rIns="98989" bIns="49495" rtlCol="0"/>
          <a:lstStyle>
            <a:lvl1pPr algn="r">
              <a:defRPr sz="1300"/>
            </a:lvl1pPr>
          </a:lstStyle>
          <a:p>
            <a:fld id="{26B2B79C-37B9-4CD1-ACE9-F4322064A9CD}" type="datetimeFigureOut">
              <a:rPr lang="en-US" smtClean="0"/>
              <a:pPr/>
              <a:t>5/8/2018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89" tIns="49495" rIns="98989" bIns="49495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8989" tIns="49495" rIns="98989" bIns="49495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8989" tIns="49495" rIns="98989" bIns="4949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8989" tIns="49495" rIns="98989" bIns="49495" rtlCol="0" anchor="b"/>
          <a:lstStyle>
            <a:lvl1pPr algn="r">
              <a:defRPr sz="1300"/>
            </a:lvl1pPr>
          </a:lstStyle>
          <a:p>
            <a:fld id="{DE7C67CB-0FF0-4447-9381-4F7F532049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550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716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B7C1-8CED-4B5E-A1FC-E2F35216DF9B}" type="datetime1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9A07-80DC-4BA8-A6E5-7856115FCEE4}" type="datetime1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F59-F4D3-4401-A31E-BB7A2A9801C2}" type="datetime1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1F3B-1679-436C-9B36-FBD29B1B2998}" type="datetime1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728A-50A2-4387-9DF3-4FF5C4A309A8}" type="datetime1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8B98-6F90-47C3-A1D6-C20B7189028F}" type="datetime1">
              <a:rPr lang="en-US" smtClean="0"/>
              <a:pPr/>
              <a:t>5/8/2018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3548-9D83-4FD4-B3FE-0688B4608B38}" type="datetime1">
              <a:rPr lang="en-US" smtClean="0"/>
              <a:pPr/>
              <a:t>5/8/2018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DB7D-CCE2-4ECF-A0C7-59F9ACCED7B3}" type="datetime1">
              <a:rPr lang="en-US" smtClean="0"/>
              <a:pPr/>
              <a:t>5/8/2018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A881-6A19-46BA-B372-90A21D78A316}" type="datetime1">
              <a:rPr lang="en-US" smtClean="0"/>
              <a:pPr/>
              <a:t>5/8/2018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60E2-F511-431B-8EE4-3522CBD3F0BA}" type="datetime1">
              <a:rPr lang="en-US" smtClean="0"/>
              <a:pPr/>
              <a:t>5/8/2018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CADF-6273-4768-85D9-BFCBEC61064F}" type="datetime1">
              <a:rPr lang="en-US" smtClean="0"/>
              <a:pPr/>
              <a:t>5/8/2018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9B297-A88A-4E3C-AAF9-DF8EBDF811FE}" type="datetime1">
              <a:rPr lang="en-US" smtClean="0"/>
              <a:pPr/>
              <a:t>5/8/2018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dirty="0" smtClean="0"/>
              <a:t>אלגוריתמים 1- ד"ר אלישבע בנש"ק דוקוב- מכללה אקדמית אשקלון- </a:t>
            </a:r>
            <a:r>
              <a:rPr lang="he-IL" dirty="0" smtClean="0"/>
              <a:t>תשע"ח- </a:t>
            </a:r>
            <a:r>
              <a:rPr lang="he-IL" dirty="0" smtClean="0"/>
              <a:t>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1"/>
            <a:r>
              <a:rPr lang="en-US" dirty="0" smtClean="0"/>
              <a:t>Arithmetic Coding</a:t>
            </a:r>
            <a:r>
              <a:rPr lang="he-IL" dirty="0" smtClean="0"/>
              <a:t/>
            </a:r>
            <a:br>
              <a:rPr lang="he-IL" dirty="0" smtClean="0"/>
            </a:br>
            <a:r>
              <a:rPr lang="he-IL" dirty="0" smtClean="0"/>
              <a:t>קידוד אריתמטי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cs typeface="+mj-cs"/>
              </a:rPr>
              <a:pPr/>
              <a:t>1</a:t>
            </a:fld>
            <a:endParaRPr lang="en-US" dirty="0">
              <a:cs typeface="+mj-cs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אנטרופיה-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Entropy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911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357298"/>
            <a:ext cx="5200671" cy="3292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2" name="Picture 2" descr="http://dms.irb.hr/tutorial/images/entropy_graph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1357298"/>
            <a:ext cx="3081307" cy="17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קידוד אריתמטי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2000240"/>
            <a:ext cx="75724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/>
              <a:t>במקום לתת לכל תו בא"ב מילת קוד, נייצג את כל ההודעה על ידי מספר יחיד בטווח </a:t>
            </a:r>
            <a:r>
              <a:rPr lang="en-US" sz="2000" dirty="0" smtClean="0"/>
              <a:t>[0,1)</a:t>
            </a:r>
            <a:r>
              <a:rPr lang="he-IL" sz="2000" dirty="0" smtClean="0"/>
              <a:t>, וכך נוכל להגיע לתוחלת אורך מילת קוד </a:t>
            </a:r>
            <a:r>
              <a:rPr lang="he-IL" sz="2000" dirty="0" err="1" smtClean="0"/>
              <a:t>אופטימלית</a:t>
            </a:r>
            <a:r>
              <a:rPr lang="he-IL" sz="2000" dirty="0" smtClean="0"/>
              <a:t>!</a:t>
            </a:r>
          </a:p>
          <a:p>
            <a:pPr algn="r" rtl="1"/>
            <a:endParaRPr lang="he-IL" sz="2000" dirty="0" smtClean="0"/>
          </a:p>
          <a:p>
            <a:pPr algn="r" rtl="1"/>
            <a:r>
              <a:rPr lang="he-IL" sz="2000" dirty="0" smtClean="0"/>
              <a:t>בדוגמא הקודמת, נוכל להגיע ל-1.65.</a:t>
            </a:r>
          </a:p>
          <a:p>
            <a:pPr algn="r" rtl="1"/>
            <a:endParaRPr lang="he-IL" sz="2000" b="1" dirty="0" smtClean="0"/>
          </a:p>
          <a:p>
            <a:pPr algn="r" rtl="1"/>
            <a:endParaRPr lang="he-IL" sz="2000" b="1" dirty="0" smtClean="0"/>
          </a:p>
          <a:p>
            <a:pPr algn="r" rtl="1"/>
            <a:r>
              <a:rPr lang="he-IL" sz="2000" dirty="0" smtClean="0"/>
              <a:t>המטרה: להגיע לדחיסה הכי טובה, כלומר, בלי יתירות בכלל.</a:t>
            </a:r>
          </a:p>
          <a:p>
            <a:pPr algn="r" rtl="1"/>
            <a:endParaRPr lang="he-IL" sz="2000" dirty="0" smtClean="0"/>
          </a:p>
          <a:p>
            <a:pPr algn="r" rtl="1"/>
            <a:endParaRPr lang="he-IL" sz="2000" dirty="0" smtClean="0"/>
          </a:p>
          <a:p>
            <a:pPr algn="r" rtl="1"/>
            <a:endParaRPr lang="he-IL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קידוד אריתמטי לעומת קידוד הופמן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571612"/>
            <a:ext cx="6203550" cy="3381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קידוד אריתמטי- הרעיון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2000240"/>
            <a:ext cx="75724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/>
              <a:t>נאתחל טווח </a:t>
            </a:r>
            <a:r>
              <a:rPr lang="en-US" sz="2000" dirty="0" smtClean="0"/>
              <a:t>[0,1)</a:t>
            </a:r>
          </a:p>
          <a:p>
            <a:pPr algn="r" rtl="1"/>
            <a:r>
              <a:rPr lang="he-IL" sz="2000" dirty="0" smtClean="0"/>
              <a:t>נקרא את </a:t>
            </a:r>
            <a:r>
              <a:rPr lang="he-IL" sz="2000" dirty="0" err="1" smtClean="0"/>
              <a:t>התוים</a:t>
            </a:r>
            <a:r>
              <a:rPr lang="he-IL" sz="2000" dirty="0" smtClean="0"/>
              <a:t> בהודעה</a:t>
            </a:r>
            <a:endParaRPr lang="en-US" sz="2000" dirty="0" smtClean="0"/>
          </a:p>
          <a:p>
            <a:pPr algn="r" rtl="1"/>
            <a:endParaRPr lang="en-US" sz="2000" dirty="0" smtClean="0"/>
          </a:p>
          <a:p>
            <a:pPr algn="r" rtl="1"/>
            <a:r>
              <a:rPr lang="he-IL" sz="2000" dirty="0" smtClean="0"/>
              <a:t>לכל תו, נצמצם את הטווח לפי המיקום של ההסתברות שלו בתוך הטווח הנוכחי.</a:t>
            </a:r>
          </a:p>
          <a:p>
            <a:pPr algn="r" rtl="1"/>
            <a:r>
              <a:rPr lang="he-IL" sz="2000" dirty="0" smtClean="0"/>
              <a:t>בסוף התהליך, נחזיר מספר (כלשהו) בתוך הטווח אליו הגענו.</a:t>
            </a:r>
          </a:p>
          <a:p>
            <a:pPr algn="r" rtl="1"/>
            <a:endParaRPr lang="he-IL" sz="2000" dirty="0" smtClean="0"/>
          </a:p>
          <a:p>
            <a:pPr algn="r" rtl="1"/>
            <a:r>
              <a:rPr lang="he-IL" sz="2000" dirty="0" smtClean="0"/>
              <a:t>ככל שיש יותר תווים בהודעה, הטווח ילך ויצטמצם,</a:t>
            </a:r>
          </a:p>
          <a:p>
            <a:pPr algn="r" rtl="1"/>
            <a:r>
              <a:rPr lang="he-IL" sz="2000" dirty="0" smtClean="0"/>
              <a:t>וככל שהטווח ילך ויצטמצם, נצטרך יותר ספרות כדי לייצג מספר בתוך הטווח.</a:t>
            </a:r>
          </a:p>
          <a:p>
            <a:pPr algn="r" rtl="1"/>
            <a:endParaRPr lang="he-IL" sz="2000" dirty="0" smtClean="0"/>
          </a:p>
          <a:p>
            <a:pPr algn="r" rtl="1"/>
            <a:endParaRPr lang="he-IL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 1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798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571480"/>
            <a:ext cx="5143510" cy="1976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85786" y="2000240"/>
            <a:ext cx="75724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he-IL" sz="2000" dirty="0" smtClean="0"/>
          </a:p>
          <a:p>
            <a:pPr algn="r" rtl="1"/>
            <a:endParaRPr lang="he-IL" sz="2000" dirty="0" smtClean="0"/>
          </a:p>
          <a:p>
            <a:pPr algn="r" rtl="1"/>
            <a:r>
              <a:rPr lang="he-IL" sz="2000" dirty="0" smtClean="0"/>
              <a:t>ההודעה לקידוד: </a:t>
            </a:r>
            <a:r>
              <a:rPr lang="en-US" sz="2000" b="1" dirty="0" err="1" smtClean="0"/>
              <a:t>eaii</a:t>
            </a:r>
            <a:r>
              <a:rPr lang="en-US" sz="2000" b="1" dirty="0" smtClean="0"/>
              <a:t>!</a:t>
            </a:r>
          </a:p>
          <a:p>
            <a:pPr algn="r" rtl="1"/>
            <a:r>
              <a:rPr lang="he-IL" sz="2000" dirty="0" smtClean="0"/>
              <a:t>תהליך הקידוד:</a:t>
            </a:r>
          </a:p>
          <a:p>
            <a:pPr algn="r" rtl="1"/>
            <a:endParaRPr lang="he-IL" sz="2000" dirty="0" smtClean="0"/>
          </a:p>
          <a:p>
            <a:pPr algn="r" rtl="1"/>
            <a:endParaRPr lang="he-IL" sz="2000" dirty="0" smtClean="0"/>
          </a:p>
          <a:p>
            <a:pPr algn="r" rtl="1"/>
            <a:endParaRPr lang="he-IL" sz="2000" dirty="0" smtClean="0"/>
          </a:p>
          <a:p>
            <a:pPr algn="r" rtl="1"/>
            <a:endParaRPr lang="he-IL" sz="2000" dirty="0" smtClean="0"/>
          </a:p>
          <a:p>
            <a:pPr algn="r" rtl="1"/>
            <a:endParaRPr lang="he-IL" sz="2000" dirty="0" smtClean="0"/>
          </a:p>
          <a:p>
            <a:pPr algn="r" rtl="1"/>
            <a:endParaRPr lang="he-IL" sz="2000" dirty="0" smtClean="0"/>
          </a:p>
          <a:p>
            <a:pPr algn="r" rtl="1"/>
            <a:endParaRPr lang="he-IL" sz="2000" dirty="0" smtClean="0"/>
          </a:p>
          <a:p>
            <a:pPr algn="r" rtl="1"/>
            <a:endParaRPr lang="he-IL" sz="2000" dirty="0" smtClean="0"/>
          </a:p>
          <a:p>
            <a:pPr algn="r" rtl="1"/>
            <a:endParaRPr lang="he-IL" sz="2000" dirty="0" smtClean="0"/>
          </a:p>
          <a:p>
            <a:pPr algn="r" rtl="1"/>
            <a:r>
              <a:rPr lang="he-IL" sz="2000" dirty="0" smtClean="0"/>
              <a:t>הקידוד הסופי: </a:t>
            </a:r>
            <a:r>
              <a:rPr lang="he-IL" sz="2000" b="1" dirty="0" smtClean="0"/>
              <a:t>0.23355</a:t>
            </a: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3257566"/>
            <a:ext cx="8413430" cy="2600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2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1643050"/>
            <a:ext cx="6183612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אלגוריתם הקידוד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28736"/>
            <a:ext cx="6126387" cy="3514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המשך דוגמא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2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42852"/>
            <a:ext cx="4570496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20" y="2143116"/>
            <a:ext cx="5072098" cy="40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קבוצה 9"/>
          <p:cNvGrpSpPr/>
          <p:nvPr/>
        </p:nvGrpSpPr>
        <p:grpSpPr>
          <a:xfrm>
            <a:off x="142844" y="3214686"/>
            <a:ext cx="3714776" cy="1857388"/>
            <a:chOff x="142844" y="3214686"/>
            <a:chExt cx="3714776" cy="1857388"/>
          </a:xfrm>
        </p:grpSpPr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t="21212" r="9598"/>
            <a:stretch>
              <a:fillRect/>
            </a:stretch>
          </p:blipFill>
          <p:spPr bwMode="auto">
            <a:xfrm>
              <a:off x="142844" y="3214686"/>
              <a:ext cx="3714776" cy="1857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מלבן 8"/>
            <p:cNvSpPr/>
            <p:nvPr/>
          </p:nvSpPr>
          <p:spPr>
            <a:xfrm>
              <a:off x="1571604" y="3214686"/>
              <a:ext cx="2214578" cy="357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000100" y="1142984"/>
            <a:ext cx="75724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he-IL" sz="2000" dirty="0" smtClean="0"/>
          </a:p>
          <a:p>
            <a:pPr algn="r" rtl="1"/>
            <a:r>
              <a:rPr lang="he-IL" sz="2000" dirty="0" smtClean="0"/>
              <a:t>הטווח שהתקבל:</a:t>
            </a:r>
          </a:p>
          <a:p>
            <a:pPr algn="r" rtl="1"/>
            <a:endParaRPr lang="en-US" sz="2000" b="1" dirty="0" smtClean="0"/>
          </a:p>
          <a:p>
            <a:pPr algn="r" rtl="1"/>
            <a:r>
              <a:rPr lang="he-IL" sz="2000" dirty="0" smtClean="0"/>
              <a:t>איזה מספר נחזיר בתור הקידוד?</a:t>
            </a:r>
          </a:p>
          <a:p>
            <a:pPr algn="r" rtl="1"/>
            <a:endParaRPr lang="he-IL" sz="2000" dirty="0" smtClean="0"/>
          </a:p>
          <a:p>
            <a:pPr algn="r" rtl="1"/>
            <a:r>
              <a:rPr lang="he-IL" sz="2000" dirty="0" smtClean="0"/>
              <a:t>בתרגום לבינארי:</a:t>
            </a:r>
          </a:p>
          <a:p>
            <a:pPr algn="r" rtl="1"/>
            <a:endParaRPr lang="he-IL" sz="2000" dirty="0" smtClean="0"/>
          </a:p>
          <a:p>
            <a:pPr algn="r" rtl="1"/>
            <a:endParaRPr lang="he-IL" sz="2000" dirty="0" smtClean="0"/>
          </a:p>
          <a:p>
            <a:pPr algn="r" rtl="1"/>
            <a:r>
              <a:rPr lang="he-IL" sz="2000" dirty="0" smtClean="0"/>
              <a:t>נחזיר את השבר הבינארי הקצר ביותר (מבחינת מספר ביטים) בטווח:</a:t>
            </a:r>
          </a:p>
          <a:p>
            <a:pPr algn="r" rtl="1"/>
            <a:endParaRPr lang="he-IL" sz="2000" dirty="0" smtClean="0"/>
          </a:p>
          <a:p>
            <a:pPr algn="r" rtl="1"/>
            <a:endParaRPr lang="he-IL" sz="2000" dirty="0" smtClean="0"/>
          </a:p>
          <a:p>
            <a:pPr algn="r" rtl="1"/>
            <a:r>
              <a:rPr lang="he-IL" sz="2000" dirty="0" smtClean="0"/>
              <a:t>מספר הביטים שצריך:</a:t>
            </a:r>
          </a:p>
          <a:p>
            <a:pPr algn="r" rtl="1"/>
            <a:endParaRPr lang="he-IL" sz="2000" b="1" dirty="0" smtClean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המשך דוגמא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2</a:t>
            </a:r>
            <a:endParaRPr lang="he-IL" sz="44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6654" y="2795587"/>
            <a:ext cx="3352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" name="קבוצה 14"/>
          <p:cNvGrpSpPr/>
          <p:nvPr/>
        </p:nvGrpSpPr>
        <p:grpSpPr>
          <a:xfrm>
            <a:off x="3419491" y="1552564"/>
            <a:ext cx="3438525" cy="519114"/>
            <a:chOff x="2852738" y="3038474"/>
            <a:chExt cx="3438525" cy="519114"/>
          </a:xfrm>
        </p:grpSpPr>
        <p:pic>
          <p:nvPicPr>
            <p:cNvPr id="1034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62263" y="3300413"/>
              <a:ext cx="3419475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4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52738" y="3038474"/>
              <a:ext cx="3438525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34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868" y="4071942"/>
            <a:ext cx="24955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 3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1034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4138" y="1500174"/>
            <a:ext cx="4982054" cy="3167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2843808" y="3479395"/>
            <a:ext cx="792088" cy="3539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</a:rPr>
              <a:t>0.012</a:t>
            </a:r>
            <a:endParaRPr lang="en-US" sz="1700" dirty="0">
              <a:solidFill>
                <a:schemeClr val="tx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הבעיה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728" y="2000240"/>
            <a:ext cx="69294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b="1" dirty="0" smtClean="0"/>
              <a:t>קלט</a:t>
            </a:r>
            <a:r>
              <a:rPr lang="he-IL" sz="2000" dirty="0" smtClean="0"/>
              <a:t>: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000" dirty="0" smtClean="0"/>
              <a:t>הודעה </a:t>
            </a:r>
            <a:r>
              <a:rPr lang="en-US" sz="2000" dirty="0" smtClean="0"/>
              <a:t>M</a:t>
            </a:r>
            <a:endParaRPr lang="he-IL" sz="2000" dirty="0" smtClean="0"/>
          </a:p>
          <a:p>
            <a:pPr lvl="1" algn="r" rtl="1">
              <a:buFont typeface="Arial" pitchFamily="34" charset="0"/>
              <a:buChar char="•"/>
            </a:pPr>
            <a:r>
              <a:rPr lang="he-IL" sz="2000" dirty="0" smtClean="0"/>
              <a:t>א"ב קלט </a:t>
            </a:r>
            <a:r>
              <a:rPr lang="en-US" sz="2000" dirty="0" smtClean="0"/>
              <a:t>S</a:t>
            </a:r>
            <a:endParaRPr lang="he-IL" sz="2000" dirty="0" smtClean="0"/>
          </a:p>
          <a:p>
            <a:pPr lvl="1" algn="r" rtl="1">
              <a:buFont typeface="Arial" pitchFamily="34" charset="0"/>
              <a:buChar char="•"/>
            </a:pPr>
            <a:r>
              <a:rPr lang="he-IL" sz="2000" dirty="0" smtClean="0"/>
              <a:t>הסתברויות </a:t>
            </a:r>
            <a:r>
              <a:rPr lang="en-US" sz="2000" dirty="0" smtClean="0"/>
              <a:t>P</a:t>
            </a:r>
            <a:endParaRPr lang="he-IL" sz="2000" dirty="0" smtClean="0"/>
          </a:p>
          <a:p>
            <a:pPr algn="r" rtl="1"/>
            <a:r>
              <a:rPr lang="he-IL" sz="2000" b="1" dirty="0" smtClean="0"/>
              <a:t>פלט</a:t>
            </a:r>
            <a:r>
              <a:rPr lang="he-IL" sz="2000" dirty="0" smtClean="0"/>
              <a:t>: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000" dirty="0" smtClean="0"/>
              <a:t>קידוד של </a:t>
            </a:r>
            <a:r>
              <a:rPr lang="en-US" sz="2000" dirty="0" smtClean="0"/>
              <a:t>M</a:t>
            </a:r>
            <a:endParaRPr lang="he-IL" sz="2000" dirty="0" smtClean="0"/>
          </a:p>
          <a:p>
            <a:pPr lvl="1" algn="r" rtl="1">
              <a:buFont typeface="Arial" pitchFamily="34" charset="0"/>
              <a:buChar char="•"/>
            </a:pPr>
            <a:endParaRPr lang="he-IL" sz="2000" dirty="0" smtClean="0"/>
          </a:p>
          <a:p>
            <a:pPr algn="r" rtl="1"/>
            <a:r>
              <a:rPr lang="he-IL" sz="2000" b="1" dirty="0" smtClean="0"/>
              <a:t>דרישות מהקידוד</a:t>
            </a:r>
            <a:r>
              <a:rPr lang="he-IL" sz="2000" dirty="0" smtClean="0"/>
              <a:t>: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000" dirty="0" err="1" smtClean="0"/>
              <a:t>פיענוח</a:t>
            </a:r>
            <a:r>
              <a:rPr lang="he-IL" sz="2000" dirty="0" smtClean="0"/>
              <a:t> חד משמעי (שחזור)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000" dirty="0" err="1" smtClean="0"/>
              <a:t>אופטימליות</a:t>
            </a:r>
            <a:r>
              <a:rPr lang="he-IL" sz="2000" dirty="0" smtClean="0"/>
              <a:t> (דחיסה)</a:t>
            </a:r>
          </a:p>
          <a:p>
            <a:pPr lvl="1" algn="r" rtl="1"/>
            <a:endParaRPr lang="he-IL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 4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155157"/>
            <a:ext cx="5124471" cy="3883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אלגוריתם </a:t>
            </a:r>
            <a:r>
              <a:rPr lang="he-IL" sz="4400" dirty="0" err="1" smtClean="0">
                <a:latin typeface="+mj-lt"/>
                <a:ea typeface="+mj-ea"/>
                <a:cs typeface="+mj-cs"/>
              </a:rPr>
              <a:t>הפיענוח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428736"/>
            <a:ext cx="7289118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 5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571612"/>
            <a:ext cx="6158468" cy="3286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חישוב גודל הטווח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571612"/>
            <a:ext cx="6190274" cy="3267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כמה ביטים צריך </a:t>
            </a:r>
            <a:r>
              <a:rPr lang="he-IL" sz="4400" smtClean="0">
                <a:latin typeface="+mj-lt"/>
                <a:ea typeface="+mj-ea"/>
                <a:cs typeface="+mj-cs"/>
              </a:rPr>
              <a:t>על מנת לייצוג 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הטווח?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1412776"/>
            <a:ext cx="7200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הא"ב, מכיל </a:t>
            </a:r>
            <a:r>
              <a:rPr lang="en-US" dirty="0" smtClean="0"/>
              <a:t>k</a:t>
            </a:r>
            <a:r>
              <a:rPr lang="he-IL" dirty="0" smtClean="0"/>
              <a:t> תווים:</a:t>
            </a:r>
          </a:p>
          <a:p>
            <a:pPr algn="r" rtl="1"/>
            <a:endParaRPr lang="he-IL" baseline="-25000" dirty="0" smtClean="0"/>
          </a:p>
          <a:p>
            <a:pPr algn="r" rtl="1"/>
            <a:r>
              <a:rPr lang="he-IL" dirty="0" smtClean="0"/>
              <a:t>ההודעה המקורית, באורך </a:t>
            </a:r>
            <a:r>
              <a:rPr lang="en-US" dirty="0" smtClean="0"/>
              <a:t>n</a:t>
            </a:r>
            <a:r>
              <a:rPr lang="he-IL" dirty="0" smtClean="0"/>
              <a:t>:</a:t>
            </a:r>
          </a:p>
          <a:p>
            <a:pPr algn="r" rtl="1"/>
            <a:endParaRPr lang="he-IL" baseline="-25000" dirty="0" smtClean="0"/>
          </a:p>
          <a:p>
            <a:pPr algn="r" rtl="1"/>
            <a:r>
              <a:rPr lang="he-IL" dirty="0" smtClean="0"/>
              <a:t>התו ה-</a:t>
            </a:r>
            <a:r>
              <a:rPr lang="en-US" dirty="0" smtClean="0"/>
              <a:t>j</a:t>
            </a:r>
            <a:r>
              <a:rPr lang="he-IL" dirty="0" smtClean="0"/>
              <a:t> ב-</a:t>
            </a:r>
            <a:r>
              <a:rPr lang="en-US" dirty="0" smtClean="0"/>
              <a:t>C</a:t>
            </a:r>
            <a:r>
              <a:rPr lang="he-IL" dirty="0" smtClean="0"/>
              <a:t> מופיע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j</a:t>
            </a:r>
            <a:r>
              <a:rPr lang="he-IL" dirty="0" smtClean="0"/>
              <a:t> פעמים, כלומר, בהסתברות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j</a:t>
            </a:r>
            <a:r>
              <a:rPr lang="he-IL" dirty="0" smtClean="0"/>
              <a:t>:</a:t>
            </a:r>
          </a:p>
          <a:p>
            <a:pPr algn="r" rtl="1"/>
            <a:endParaRPr lang="he-IL" dirty="0" smtClean="0"/>
          </a:p>
          <a:p>
            <a:pPr algn="r" rtl="1"/>
            <a:endParaRPr lang="en-US" dirty="0" smtClean="0"/>
          </a:p>
          <a:p>
            <a:pPr algn="r" rtl="1"/>
            <a:r>
              <a:rPr lang="he-IL" dirty="0" smtClean="0"/>
              <a:t>גודל הטווח הסופי:</a:t>
            </a:r>
            <a:endParaRPr lang="en-US" dirty="0" smtClean="0"/>
          </a:p>
          <a:p>
            <a:pPr algn="r" rtl="1"/>
            <a:endParaRPr lang="en-US" dirty="0" smtClean="0"/>
          </a:p>
          <a:p>
            <a:pPr algn="r" rtl="1"/>
            <a:r>
              <a:rPr lang="he-IL" dirty="0" smtClean="0"/>
              <a:t>מספר הביטים שצריך על מנת לייצג את הטווח:</a:t>
            </a:r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endParaRPr lang="he-IL" dirty="0" smtClean="0"/>
          </a:p>
          <a:p>
            <a:pPr algn="r" rtl="1"/>
            <a:r>
              <a:rPr lang="he-IL" dirty="0" smtClean="0"/>
              <a:t>כלומר, את כל ההודעה מקודדים ב-</a:t>
            </a:r>
            <a:r>
              <a:rPr lang="en-US" dirty="0" err="1" smtClean="0"/>
              <a:t>nH</a:t>
            </a:r>
            <a:r>
              <a:rPr lang="he-IL" dirty="0" smtClean="0"/>
              <a:t> ביטים, לכן ממוצע הביטים לתו הוא </a:t>
            </a:r>
            <a:r>
              <a:rPr lang="en-US" dirty="0" err="1" smtClean="0"/>
              <a:t>nH</a:t>
            </a:r>
            <a:r>
              <a:rPr lang="en-US" dirty="0" smtClean="0"/>
              <a:t>/n=H</a:t>
            </a:r>
            <a:r>
              <a:rPr lang="he-IL" dirty="0" smtClean="0"/>
              <a:t>-</a:t>
            </a:r>
          </a:p>
          <a:p>
            <a:pPr algn="r" rtl="1"/>
            <a:r>
              <a:rPr lang="he-IL" dirty="0" smtClean="0"/>
              <a:t>בדיוק האנטרופיה!</a:t>
            </a:r>
            <a:endParaRPr lang="en-US" dirty="0" smtClean="0"/>
          </a:p>
          <a:p>
            <a:pPr algn="r" rtl="1"/>
            <a:endParaRPr lang="en-US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475656" y="1412776"/>
            <a:ext cx="36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 smtClean="0"/>
              <a:t>|</a:t>
            </a:r>
            <a:r>
              <a:rPr lang="en-US" dirty="0" smtClean="0"/>
              <a:t>C</a:t>
            </a:r>
            <a:r>
              <a:rPr lang="he-IL" dirty="0" smtClean="0"/>
              <a:t>|</a:t>
            </a:r>
            <a:r>
              <a:rPr lang="en-US" dirty="0" smtClean="0"/>
              <a:t>=k</a:t>
            </a:r>
            <a:endParaRPr lang="he-IL" dirty="0" smtClean="0"/>
          </a:p>
          <a:p>
            <a:endParaRPr lang="he-IL" baseline="-25000" dirty="0" smtClean="0"/>
          </a:p>
          <a:p>
            <a:r>
              <a:rPr lang="en-US" dirty="0" smtClean="0"/>
              <a:t>D(M)=s</a:t>
            </a:r>
            <a:r>
              <a:rPr lang="en-US" baseline="-25000" dirty="0" smtClean="0"/>
              <a:t>1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…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, 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</a:t>
            </a:r>
            <a:r>
              <a:rPr lang="el-GR" dirty="0" smtClean="0"/>
              <a:t>ϵ</a:t>
            </a:r>
            <a:r>
              <a:rPr lang="en-US" dirty="0" smtClean="0"/>
              <a:t>C</a:t>
            </a:r>
            <a:endParaRPr lang="he-IL" dirty="0" smtClean="0"/>
          </a:p>
          <a:p>
            <a:endParaRPr lang="he-IL" dirty="0" smtClean="0"/>
          </a:p>
          <a:p>
            <a:endParaRPr lang="en-US" dirty="0" smtClean="0"/>
          </a:p>
          <a:p>
            <a:endParaRPr lang="en-US" baseline="-25000" dirty="0" smtClean="0"/>
          </a:p>
        </p:txBody>
      </p:sp>
      <p:graphicFrame>
        <p:nvGraphicFramePr>
          <p:cNvPr id="12" name="אובייקט 11"/>
          <p:cNvGraphicFramePr>
            <a:graphicFrameLocks noChangeAspect="1"/>
          </p:cNvGraphicFramePr>
          <p:nvPr/>
        </p:nvGraphicFramePr>
        <p:xfrm>
          <a:off x="1536700" y="2184400"/>
          <a:ext cx="1992313" cy="762000"/>
        </p:xfrm>
        <a:graphic>
          <a:graphicData uri="http://schemas.openxmlformats.org/presentationml/2006/ole">
            <p:oleObj spid="_x0000_s1026" name="Формула" r:id="rId3" imgW="1193760" imgH="45720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504578" y="3027040"/>
          <a:ext cx="2419350" cy="762000"/>
        </p:xfrm>
        <a:graphic>
          <a:graphicData uri="http://schemas.openxmlformats.org/presentationml/2006/ole">
            <p:oleObj spid="_x0000_s1027" name="Формула" r:id="rId4" imgW="1447560" imgH="45720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1475656" y="4149080"/>
          <a:ext cx="6280150" cy="1609725"/>
        </p:xfrm>
        <a:graphic>
          <a:graphicData uri="http://schemas.openxmlformats.org/presentationml/2006/ole">
            <p:oleObj spid="_x0000_s1028" name="Формула" r:id="rId5" imgW="3759120" imgH="96516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1475656" y="3717032"/>
          <a:ext cx="1017588" cy="381000"/>
        </p:xfrm>
        <a:graphic>
          <a:graphicData uri="http://schemas.openxmlformats.org/presentationml/2006/ole">
            <p:oleObj spid="_x0000_s1029" name="Формула" r:id="rId6" imgW="609480" imgH="22860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 rot="1692167">
            <a:off x="6496629" y="505659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>
                <a:solidFill>
                  <a:srgbClr val="FF0000"/>
                </a:solidFill>
                <a:latin typeface="Guttman Yad-Brush" pitchFamily="2" charset="-79"/>
                <a:cs typeface="Guttman Yad-Brush" pitchFamily="2" charset="-79"/>
              </a:rPr>
              <a:t>האנטרופיה</a:t>
            </a:r>
            <a:endParaRPr lang="en-US" dirty="0">
              <a:solidFill>
                <a:srgbClr val="FF0000"/>
              </a:solidFill>
              <a:cs typeface="Guttman Yad-Brush" pitchFamily="2" charset="-79"/>
            </a:endParaRPr>
          </a:p>
        </p:txBody>
      </p:sp>
      <p:sp>
        <p:nvSpPr>
          <p:cNvPr id="15" name="אליפסה 14"/>
          <p:cNvSpPr/>
          <p:nvPr/>
        </p:nvSpPr>
        <p:spPr>
          <a:xfrm>
            <a:off x="6516216" y="5085184"/>
            <a:ext cx="216024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 6- סיום הקידוד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1538" y="1124744"/>
            <a:ext cx="757242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000" dirty="0" smtClean="0"/>
              <a:t>D(M)=</a:t>
            </a:r>
            <a:r>
              <a:rPr lang="en-US" sz="2000" b="1" dirty="0" smtClean="0"/>
              <a:t>AAAAAAAAA</a:t>
            </a:r>
            <a:endParaRPr lang="he-IL" sz="2000" b="1" dirty="0" smtClean="0"/>
          </a:p>
          <a:p>
            <a:pPr algn="r" rtl="1"/>
            <a:endParaRPr lang="he-IL" sz="2000" dirty="0" smtClean="0"/>
          </a:p>
          <a:p>
            <a:pPr algn="r" rtl="1"/>
            <a:r>
              <a:rPr lang="he-IL" sz="2000" dirty="0" smtClean="0"/>
              <a:t>מהי טבלת ההסתברויות?</a:t>
            </a:r>
          </a:p>
          <a:p>
            <a:pPr algn="r" rtl="1"/>
            <a:r>
              <a:rPr lang="he-IL" sz="2000" dirty="0" smtClean="0"/>
              <a:t>איך נראה הקידוד?</a:t>
            </a:r>
          </a:p>
          <a:p>
            <a:pPr algn="r" rtl="1"/>
            <a:r>
              <a:rPr lang="he-IL" sz="2000" dirty="0" smtClean="0"/>
              <a:t>איך נראה </a:t>
            </a:r>
            <a:r>
              <a:rPr lang="he-IL" sz="2000" dirty="0" err="1" smtClean="0"/>
              <a:t>הפיענוח</a:t>
            </a:r>
            <a:r>
              <a:rPr lang="he-IL" sz="2000" dirty="0" smtClean="0"/>
              <a:t>?</a:t>
            </a:r>
          </a:p>
          <a:p>
            <a:pPr algn="r" rtl="1"/>
            <a:endParaRPr lang="he-IL" sz="2000" dirty="0" smtClean="0"/>
          </a:p>
          <a:p>
            <a:pPr algn="r" rtl="1"/>
            <a:endParaRPr lang="he-IL" sz="2000" dirty="0" smtClean="0"/>
          </a:p>
          <a:p>
            <a:pPr algn="r" rtl="1"/>
            <a:r>
              <a:rPr lang="he-IL" sz="2000" dirty="0" smtClean="0"/>
              <a:t>לא נדע מתי לעצור את </a:t>
            </a:r>
            <a:r>
              <a:rPr lang="he-IL" sz="2000" dirty="0" err="1" smtClean="0"/>
              <a:t>הפיענוח</a:t>
            </a:r>
            <a:r>
              <a:rPr lang="he-IL" sz="2000" dirty="0" smtClean="0"/>
              <a:t>!</a:t>
            </a:r>
          </a:p>
          <a:p>
            <a:pPr algn="r" rtl="1"/>
            <a:r>
              <a:rPr lang="he-IL" sz="2000" dirty="0" smtClean="0"/>
              <a:t>לכן, בשלב הקידוד, יש להוסיף תו (או יותר) על מנת </a:t>
            </a:r>
            <a:r>
              <a:rPr lang="he-IL" sz="2000" dirty="0" err="1" smtClean="0"/>
              <a:t>שבפיענוח</a:t>
            </a:r>
            <a:r>
              <a:rPr lang="he-IL" sz="2000" dirty="0" smtClean="0"/>
              <a:t> נזהה את הסוף:</a:t>
            </a:r>
          </a:p>
          <a:p>
            <a:pPr lvl="1" algn="r" rtl="1"/>
            <a:r>
              <a:rPr lang="he-IL" sz="2000" dirty="0" smtClean="0"/>
              <a:t>1. אפשר להוסיף בתחילת המחרוזת את אורכה.</a:t>
            </a:r>
          </a:p>
          <a:p>
            <a:pPr lvl="1" algn="r" rtl="1"/>
            <a:r>
              <a:rPr lang="he-IL" sz="2000" dirty="0" smtClean="0"/>
              <a:t>2. אפשר להוסיף בסוף המחרוזת תו </a:t>
            </a:r>
            <a:r>
              <a:rPr lang="en-US" sz="2000" dirty="0" smtClean="0"/>
              <a:t>EOF</a:t>
            </a:r>
            <a:r>
              <a:rPr lang="he-IL" sz="2000" dirty="0" smtClean="0"/>
              <a:t>.</a:t>
            </a:r>
            <a:endParaRPr lang="he-IL" sz="2000" b="1" dirty="0" smtClean="0"/>
          </a:p>
          <a:p>
            <a:pPr algn="r" rtl="1"/>
            <a:endParaRPr lang="he-IL" sz="2000" b="1" dirty="0" smtClean="0"/>
          </a:p>
          <a:p>
            <a:pPr algn="r" rtl="1"/>
            <a:r>
              <a:rPr lang="he-IL" sz="2000" dirty="0" smtClean="0"/>
              <a:t>נוסיף תו סיום $: </a:t>
            </a:r>
            <a:r>
              <a:rPr lang="en-US" sz="2000" dirty="0" smtClean="0"/>
              <a:t>D(M)=</a:t>
            </a:r>
            <a:r>
              <a:rPr lang="en-US" sz="2000" b="1" dirty="0" smtClean="0"/>
              <a:t>AAAAAAAAA$</a:t>
            </a:r>
          </a:p>
          <a:p>
            <a:pPr algn="r" rtl="1"/>
            <a:endParaRPr lang="he-IL" sz="2000" dirty="0" smtClean="0"/>
          </a:p>
          <a:p>
            <a:pPr algn="r" rtl="1"/>
            <a:r>
              <a:rPr lang="he-IL" sz="2000" dirty="0" smtClean="0"/>
              <a:t>מהי טבלת ההסתברויות?</a:t>
            </a:r>
          </a:p>
          <a:p>
            <a:pPr algn="r" rtl="1"/>
            <a:r>
              <a:rPr lang="he-IL" sz="2000" dirty="0" smtClean="0"/>
              <a:t>איך נראה הקידוד?</a:t>
            </a:r>
          </a:p>
          <a:p>
            <a:pPr algn="r" rtl="1"/>
            <a:r>
              <a:rPr lang="he-IL" sz="2000" dirty="0" smtClean="0"/>
              <a:t>איך נראה </a:t>
            </a:r>
            <a:r>
              <a:rPr lang="he-IL" sz="2000" dirty="0" err="1" smtClean="0"/>
              <a:t>הפיענוח</a:t>
            </a:r>
            <a:r>
              <a:rPr lang="he-IL" sz="2000" dirty="0" smtClean="0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יתרונות וחסרונות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1538" y="1214422"/>
            <a:ext cx="75724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b="1" dirty="0" smtClean="0"/>
              <a:t>אדפטיביות:</a:t>
            </a:r>
          </a:p>
          <a:p>
            <a:pPr algn="r" rtl="1"/>
            <a:r>
              <a:rPr lang="he-IL" sz="2000" dirty="0" smtClean="0"/>
              <a:t>	כמו הופמן, לא אדפטיבי</a:t>
            </a:r>
          </a:p>
          <a:p>
            <a:pPr algn="r" rtl="1"/>
            <a:r>
              <a:rPr lang="he-IL" sz="2000" dirty="0" smtClean="0"/>
              <a:t>	כלומר: יש לדעת מראש את ההסתברויות של כל תו, ורק אז להתחיל לקודד</a:t>
            </a:r>
          </a:p>
          <a:p>
            <a:pPr algn="r" rtl="1"/>
            <a:r>
              <a:rPr lang="he-IL" sz="2000" dirty="0" smtClean="0"/>
              <a:t>	בניגוד להופמן, קל להפוך את התהליך לאדפטיבי</a:t>
            </a:r>
          </a:p>
          <a:p>
            <a:pPr algn="r" rtl="1"/>
            <a:endParaRPr lang="he-IL" sz="2000" dirty="0" smtClean="0"/>
          </a:p>
          <a:p>
            <a:pPr algn="r" rtl="1"/>
            <a:r>
              <a:rPr lang="he-IL" sz="2000" b="1" dirty="0" smtClean="0"/>
              <a:t>אונליין:</a:t>
            </a:r>
          </a:p>
          <a:p>
            <a:pPr algn="r" rtl="1"/>
            <a:r>
              <a:rPr lang="he-IL" sz="2000" dirty="0" smtClean="0"/>
              <a:t>	כמו הופמן, לא אונליין</a:t>
            </a:r>
          </a:p>
          <a:p>
            <a:pPr algn="r" rtl="1"/>
            <a:r>
              <a:rPr lang="he-IL" sz="2000" dirty="0" smtClean="0"/>
              <a:t>	כלומר, יש לעבור על כל הקלט ורק אז להתחיל לייצר את הפלט</a:t>
            </a:r>
          </a:p>
          <a:p>
            <a:pPr algn="r" rtl="1"/>
            <a:r>
              <a:rPr lang="he-IL" sz="2000" dirty="0" smtClean="0"/>
              <a:t>	בניגוד להופמן, קל להפוך את התהליך לאונליין</a:t>
            </a:r>
          </a:p>
          <a:p>
            <a:pPr algn="r" rtl="1"/>
            <a:endParaRPr lang="he-IL" sz="2000" dirty="0" smtClean="0"/>
          </a:p>
          <a:p>
            <a:pPr algn="r" rtl="1"/>
            <a:r>
              <a:rPr lang="he-IL" sz="2000" b="1" dirty="0" smtClean="0"/>
              <a:t>דיוק:</a:t>
            </a:r>
          </a:p>
          <a:p>
            <a:pPr algn="r" rtl="1"/>
            <a:r>
              <a:rPr lang="he-IL" sz="2000" dirty="0" smtClean="0"/>
              <a:t>	עבור קלט לא ארוך במיוחד, הטווח כבר יצטמצם עד כדי כך שנצטרך דיוק 	מאוד גבוה לייצג אותו. אפשר בקלות להגיע ל</a:t>
            </a:r>
            <a:r>
              <a:rPr lang="en-US" sz="2000" dirty="0" smtClean="0"/>
              <a:t>underflow</a:t>
            </a:r>
            <a:r>
              <a:rPr lang="he-IL" sz="2000" dirty="0" smtClean="0"/>
              <a:t>.</a:t>
            </a:r>
          </a:p>
          <a:p>
            <a:pPr algn="r" rtl="1"/>
            <a:endParaRPr lang="he-IL" sz="2000" b="1" dirty="0" smtClean="0"/>
          </a:p>
          <a:p>
            <a:pPr algn="r" rtl="1"/>
            <a:r>
              <a:rPr lang="he-IL" sz="2000" b="1" dirty="0" smtClean="0"/>
              <a:t>איטיות:</a:t>
            </a:r>
          </a:p>
          <a:p>
            <a:pPr algn="r" rtl="1"/>
            <a:r>
              <a:rPr lang="he-IL" sz="2000" dirty="0" smtClean="0"/>
              <a:t>	יותר איטי מהופמן.</a:t>
            </a:r>
            <a:endParaRPr lang="he-IL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בהמשך...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1538" y="1214422"/>
            <a:ext cx="75724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b="1" dirty="0" smtClean="0"/>
              <a:t>אדפטיביות:</a:t>
            </a:r>
          </a:p>
          <a:p>
            <a:pPr algn="r" rtl="1"/>
            <a:r>
              <a:rPr lang="he-IL" sz="2000" dirty="0" smtClean="0"/>
              <a:t>	נראה איך להפוך את התהליך לאדפטיבי</a:t>
            </a:r>
          </a:p>
          <a:p>
            <a:pPr algn="r" rtl="1"/>
            <a:r>
              <a:rPr lang="he-IL" sz="2000" dirty="0" smtClean="0"/>
              <a:t>	כלומר: נלמד את ההסתברויות תוך כדי קידוד הקלט</a:t>
            </a:r>
          </a:p>
          <a:p>
            <a:pPr algn="r" rtl="1"/>
            <a:endParaRPr lang="he-IL" sz="2000" dirty="0" smtClean="0"/>
          </a:p>
          <a:p>
            <a:pPr algn="r" rtl="1"/>
            <a:r>
              <a:rPr lang="he-IL" sz="2000" b="1" dirty="0" smtClean="0"/>
              <a:t>אונליין ודיוק:</a:t>
            </a:r>
          </a:p>
          <a:p>
            <a:pPr algn="r" rtl="1"/>
            <a:r>
              <a:rPr lang="he-IL" sz="2000" dirty="0" smtClean="0"/>
              <a:t>	נפתור את שתי הבעיות במכה אחת.</a:t>
            </a:r>
          </a:p>
          <a:p>
            <a:pPr algn="r" rtl="1"/>
            <a:r>
              <a:rPr lang="he-IL" sz="2000" dirty="0" smtClean="0"/>
              <a:t>	בהרצאה נראה את העיקרון</a:t>
            </a:r>
          </a:p>
          <a:p>
            <a:pPr algn="r" rtl="1"/>
            <a:r>
              <a:rPr lang="he-IL" sz="2000" dirty="0" smtClean="0"/>
              <a:t>	בתרגיל נראה את המימוש הבינארי</a:t>
            </a:r>
            <a:endParaRPr lang="he-IL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Adaptive Arithmetic Coding</a:t>
            </a:r>
            <a:endParaRPr lang="he-IL" sz="44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1214422"/>
            <a:ext cx="78581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/>
              <a:t>כאשר לא יודעים מראש את ההסתברויות, או כאשר רוצים לאפשר שינויים בהסתברויות...</a:t>
            </a:r>
          </a:p>
          <a:p>
            <a:pPr algn="r" rtl="1"/>
            <a:endParaRPr lang="he-IL" sz="2000" b="1" dirty="0" smtClean="0"/>
          </a:p>
          <a:p>
            <a:pPr algn="r" rtl="1"/>
            <a:r>
              <a:rPr lang="he-IL" sz="2000" b="1" dirty="0" smtClean="0"/>
              <a:t>שימו לב!</a:t>
            </a:r>
          </a:p>
          <a:p>
            <a:pPr algn="r" rtl="1"/>
            <a:r>
              <a:rPr lang="he-IL" sz="2000" dirty="0" smtClean="0"/>
              <a:t>כאשר משתמשים בהסתברויות שלא מתאימות לשכיחויות בפועל של המחרוזת לקידוד, </a:t>
            </a:r>
            <a:r>
              <a:rPr lang="he-IL" sz="2000" dirty="0" err="1" smtClean="0"/>
              <a:t>אופטימליות</a:t>
            </a:r>
            <a:r>
              <a:rPr lang="he-IL" sz="2000" dirty="0" smtClean="0"/>
              <a:t> לא מובטחת!</a:t>
            </a:r>
            <a:endParaRPr lang="he-IL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 7- אדפטיביות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357298"/>
            <a:ext cx="7135944" cy="447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פתרון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728" y="2000240"/>
            <a:ext cx="6929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/>
              <a:t>נחשב מילת קוד לכל תו בא"ב הקלט, ונתרגם את כל התווים בהודעה למילות הקוד.</a:t>
            </a:r>
          </a:p>
          <a:p>
            <a:pPr algn="r" rtl="1"/>
            <a:endParaRPr lang="he-IL" sz="2000" dirty="0" smtClean="0"/>
          </a:p>
          <a:p>
            <a:pPr algn="r" rtl="1"/>
            <a:r>
              <a:rPr lang="he-IL" sz="2000" dirty="0" smtClean="0"/>
              <a:t>למשל: </a:t>
            </a:r>
            <a:r>
              <a:rPr lang="en-US" sz="2000" dirty="0" smtClean="0"/>
              <a:t>Huffman Code</a:t>
            </a:r>
            <a:r>
              <a:rPr lang="he-IL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המשך דוגמא 7- אדפטיביות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262" y="1214422"/>
            <a:ext cx="826147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מימוש קידוד אריתמטי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1214422"/>
            <a:ext cx="78581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/>
              <a:t>נראה איך אפשר לממש את התהליך, תוך טיפול בשתי בעיות:</a:t>
            </a:r>
          </a:p>
          <a:p>
            <a:pPr algn="r" rtl="1"/>
            <a:r>
              <a:rPr lang="he-IL" sz="2000" dirty="0" smtClean="0"/>
              <a:t>	אונליין- </a:t>
            </a:r>
            <a:r>
              <a:rPr lang="en-US" sz="2000" dirty="0" smtClean="0"/>
              <a:t>on-the-fly</a:t>
            </a:r>
            <a:endParaRPr lang="he-IL" sz="2000" dirty="0" smtClean="0"/>
          </a:p>
          <a:p>
            <a:pPr algn="r" rtl="1"/>
            <a:r>
              <a:rPr lang="he-IL" sz="2000" dirty="0" smtClean="0"/>
              <a:t>	דיוק- </a:t>
            </a:r>
            <a:r>
              <a:rPr lang="en-US" sz="2000" dirty="0" smtClean="0"/>
              <a:t>underflow</a:t>
            </a:r>
            <a:endParaRPr lang="he-IL" sz="2000" dirty="0" smtClean="0"/>
          </a:p>
          <a:p>
            <a:pPr algn="r" rtl="1"/>
            <a:endParaRPr lang="he-IL" sz="2000" b="1" dirty="0" smtClean="0"/>
          </a:p>
          <a:p>
            <a:pPr algn="r" rtl="1"/>
            <a:r>
              <a:rPr lang="he-IL" sz="2000" b="1" dirty="0" smtClean="0"/>
              <a:t>הרעיון:</a:t>
            </a:r>
          </a:p>
          <a:p>
            <a:pPr algn="r" rtl="1"/>
            <a:r>
              <a:rPr lang="he-IL" sz="2000" dirty="0" smtClean="0"/>
              <a:t>בכל נקודת זמן לאורך התהליך, הקטע הנתון מכיל בתוכו את הקטע הסופי.</a:t>
            </a:r>
          </a:p>
          <a:p>
            <a:pPr algn="r" rtl="1"/>
            <a:r>
              <a:rPr lang="he-IL" sz="2000" dirty="0" smtClean="0"/>
              <a:t>לכן, אם בשלב כלשהו ה</a:t>
            </a:r>
            <a:r>
              <a:rPr lang="en-US" sz="2000" dirty="0" smtClean="0"/>
              <a:t>MSB</a:t>
            </a:r>
            <a:r>
              <a:rPr lang="he-IL" sz="2000" dirty="0" smtClean="0"/>
              <a:t> של הגבול העליון והגבול התחתון זהה, אפשר כבר להחזיר תו זה כפלט.</a:t>
            </a:r>
          </a:p>
          <a:p>
            <a:pPr algn="r" rtl="1"/>
            <a:endParaRPr lang="he-IL" sz="2000" dirty="0" smtClean="0"/>
          </a:p>
          <a:p>
            <a:pPr algn="r" rtl="1"/>
            <a:endParaRPr lang="he-IL" sz="2000" dirty="0" smtClean="0"/>
          </a:p>
          <a:p>
            <a:pPr algn="r" rtl="1"/>
            <a:r>
              <a:rPr lang="he-IL" sz="2000" dirty="0" smtClean="0"/>
              <a:t>	לא צריך לחכות עד שכל הקלט נקרא לפני שמתחילים להחזיר פלט (אונליין).</a:t>
            </a:r>
          </a:p>
          <a:p>
            <a:pPr algn="r" rtl="1"/>
            <a:r>
              <a:rPr lang="he-IL" sz="2000" dirty="0" smtClean="0"/>
              <a:t>	לא צריך לשמור את כל הספרות </a:t>
            </a:r>
            <a:r>
              <a:rPr lang="he-IL" sz="2000" dirty="0" err="1" smtClean="0"/>
              <a:t>בזכרון</a:t>
            </a:r>
            <a:r>
              <a:rPr lang="he-IL" sz="2000" dirty="0" smtClean="0"/>
              <a:t> עד לסוף התהליך, אפשר לפלוט ולפנות 	מקום לעוד תווים (דיוק).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מימוש קידוד אריתמטי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9710" y="1285861"/>
            <a:ext cx="7224582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 8- מימוש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1129" y="1214423"/>
            <a:ext cx="624174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המשך דוגמא 8- מימוש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0985" y="1285861"/>
            <a:ext cx="7182032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המשך דוגמא 8- מימוש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4496" y="1142984"/>
            <a:ext cx="7355008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אבל...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1214422"/>
            <a:ext cx="785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/>
              <a:t>מה נעשה אם הטווח הולך ומצטמצם, בלי שה</a:t>
            </a:r>
            <a:r>
              <a:rPr lang="en-US" sz="2000" dirty="0" smtClean="0"/>
              <a:t>MSB</a:t>
            </a:r>
            <a:r>
              <a:rPr lang="he-IL" sz="2000" dirty="0" smtClean="0"/>
              <a:t> של הגבול העליון והתחתון משתווים? לא נוכל לפלוט ספרות, ובסוף ייגמר המקום!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34484" y="2428868"/>
            <a:ext cx="347503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פתרון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701" y="1714489"/>
            <a:ext cx="7540598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פתרון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9721" y="1285861"/>
            <a:ext cx="666455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מינוחים וסימנים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1367694"/>
            <a:ext cx="6162703" cy="427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סוגים שונים של קידודים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1500174"/>
            <a:ext cx="7643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/>
              <a:t>קוד באורך קבוע- </a:t>
            </a:r>
            <a:r>
              <a:rPr lang="en-US" sz="2000" b="1" dirty="0" smtClean="0"/>
              <a:t>Fixed Length</a:t>
            </a:r>
            <a:endParaRPr lang="he-IL" sz="2000" b="1" dirty="0" smtClean="0"/>
          </a:p>
          <a:p>
            <a:pPr lvl="1" algn="r" rtl="1">
              <a:buFont typeface="Arial" pitchFamily="34" charset="0"/>
              <a:buChar char="•"/>
            </a:pPr>
            <a:r>
              <a:rPr lang="he-IL" sz="2000" dirty="0" smtClean="0"/>
              <a:t>כל מילות הקוד הן באותו אורך</a:t>
            </a:r>
          </a:p>
          <a:p>
            <a:pPr algn="r" rtl="1"/>
            <a:endParaRPr lang="he-IL" sz="2000" dirty="0" smtClean="0"/>
          </a:p>
          <a:p>
            <a:pPr algn="r" rtl="1"/>
            <a:r>
              <a:rPr lang="he-IL" sz="2000" dirty="0" smtClean="0"/>
              <a:t>קוד תחיליות- </a:t>
            </a:r>
            <a:r>
              <a:rPr lang="en-US" sz="2000" b="1" dirty="0" smtClean="0"/>
              <a:t>Prefix</a:t>
            </a:r>
            <a:endParaRPr lang="he-IL" sz="2000" b="1" dirty="0" smtClean="0"/>
          </a:p>
          <a:p>
            <a:pPr lvl="1" algn="r" rtl="1">
              <a:buFont typeface="Arial" pitchFamily="34" charset="0"/>
              <a:buChar char="•"/>
            </a:pPr>
            <a:r>
              <a:rPr lang="he-IL" sz="2000" dirty="0" smtClean="0"/>
              <a:t>אף מילת קוד אינה תחילית של מילת קוד אחרת (הכרחי </a:t>
            </a:r>
            <a:r>
              <a:rPr lang="he-IL" sz="2000" dirty="0" err="1" smtClean="0"/>
              <a:t>לפיענוח</a:t>
            </a:r>
            <a:r>
              <a:rPr lang="he-IL" sz="2000" dirty="0" smtClean="0"/>
              <a:t> יחיד!)</a:t>
            </a:r>
          </a:p>
          <a:p>
            <a:pPr algn="r" rtl="1"/>
            <a:endParaRPr lang="he-IL" sz="2000" dirty="0" smtClean="0"/>
          </a:p>
          <a:p>
            <a:pPr algn="r" rtl="1"/>
            <a:endParaRPr lang="he-IL" sz="2000" dirty="0" smtClean="0"/>
          </a:p>
          <a:p>
            <a:pPr algn="r" rtl="1"/>
            <a:r>
              <a:rPr lang="he-IL" sz="2000" dirty="0" smtClean="0"/>
              <a:t>קוד עם יתירות </a:t>
            </a:r>
            <a:r>
              <a:rPr lang="he-IL" sz="2000" dirty="0" err="1" smtClean="0"/>
              <a:t>מינימלית</a:t>
            </a:r>
            <a:r>
              <a:rPr lang="he-IL" sz="2000" dirty="0" smtClean="0"/>
              <a:t>- </a:t>
            </a:r>
            <a:r>
              <a:rPr lang="en-US" sz="2000" b="1" dirty="0" smtClean="0"/>
              <a:t>Minimum Redundancy</a:t>
            </a:r>
            <a:endParaRPr lang="he-IL" sz="2000" b="1" dirty="0" smtClean="0"/>
          </a:p>
          <a:p>
            <a:pPr lvl="1" algn="r" rtl="1">
              <a:buFont typeface="Arial" pitchFamily="34" charset="0"/>
              <a:buChar char="•"/>
            </a:pPr>
            <a:r>
              <a:rPr lang="he-IL" sz="2000" dirty="0" smtClean="0"/>
              <a:t>קוד </a:t>
            </a:r>
            <a:r>
              <a:rPr lang="he-IL" sz="2000" dirty="0" err="1" smtClean="0"/>
              <a:t>אופטימלי</a:t>
            </a:r>
            <a:r>
              <a:rPr lang="he-IL" sz="2000" dirty="0" smtClean="0"/>
              <a:t>, כלומר, לא קיים קידוד בינארי של מילות קוד עבור אותן הסתברויות, עם תוחלת אורך מילות קוד נמוכה יותר.</a:t>
            </a:r>
          </a:p>
          <a:p>
            <a:pPr lvl="1" algn="r" rtl="1">
              <a:buFont typeface="Arial" pitchFamily="34" charset="0"/>
              <a:buChar char="•"/>
            </a:pPr>
            <a:endParaRPr lang="he-IL" sz="2000" dirty="0" smtClean="0"/>
          </a:p>
          <a:p>
            <a:pPr algn="r" rtl="1"/>
            <a:r>
              <a:rPr lang="he-IL" sz="2000" b="1" dirty="0" smtClean="0">
                <a:solidFill>
                  <a:srgbClr val="FF0000"/>
                </a:solidFill>
              </a:rPr>
              <a:t>קוד הופמן?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דוגמאות לקידודים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53249" name="Picture 1"/>
          <p:cNvPicPr>
            <a:picLocks noChangeAspect="1" noChangeArrowheads="1"/>
          </p:cNvPicPr>
          <p:nvPr/>
        </p:nvPicPr>
        <p:blipFill>
          <a:blip r:embed="rId2" cstate="print"/>
          <a:srcRect l="32422" t="38194" r="47656" b="42361"/>
          <a:stretch>
            <a:fillRect/>
          </a:stretch>
        </p:blipFill>
        <p:spPr bwMode="auto">
          <a:xfrm>
            <a:off x="1928794" y="1428736"/>
            <a:ext cx="5204769" cy="2857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285852" y="4429132"/>
            <a:ext cx="71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AutoNum type="arabicPeriod"/>
            </a:pPr>
            <a:r>
              <a:rPr lang="he-IL" dirty="0" smtClean="0"/>
              <a:t>קוד באורך קבוע, תחיליות,</a:t>
            </a:r>
          </a:p>
          <a:p>
            <a:pPr marL="342900" indent="-342900" algn="r" rtl="1">
              <a:buAutoNum type="arabicPeriod"/>
            </a:pPr>
            <a:r>
              <a:rPr lang="he-IL" dirty="0" smtClean="0"/>
              <a:t>קוד באורך משתנה, תחיליות,</a:t>
            </a:r>
          </a:p>
          <a:p>
            <a:pPr marL="342900" indent="-342900" algn="r" rtl="1">
              <a:buAutoNum type="arabicPeriod"/>
            </a:pPr>
            <a:r>
              <a:rPr lang="he-IL" dirty="0" smtClean="0"/>
              <a:t>קוד באורך משתנה, תחיליות, עם יתירות מינימלית (הופמן)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פתרון טוב יותר?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2000240"/>
            <a:ext cx="7572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/>
              <a:t>אם במקום לתת לכל תו בא"ב מילת קוד, נייצג את כל ההודעה על ידי מספר יחיד בטווח </a:t>
            </a:r>
            <a:r>
              <a:rPr lang="en-US" sz="2000" dirty="0" smtClean="0"/>
              <a:t>[0,1)</a:t>
            </a:r>
            <a:r>
              <a:rPr lang="he-IL" sz="2000" dirty="0" smtClean="0"/>
              <a:t>, נוכל להגיע לתוחלת אורך מילת קוד טובה יותר!</a:t>
            </a:r>
          </a:p>
          <a:p>
            <a:pPr algn="r" rtl="1"/>
            <a:r>
              <a:rPr lang="he-IL" sz="2000" dirty="0" smtClean="0"/>
              <a:t>בדוגמא הקודמת, נוכל להגיע ל-1.65.</a:t>
            </a:r>
          </a:p>
          <a:p>
            <a:pPr algn="r" rtl="1"/>
            <a:endParaRPr lang="he-IL" sz="2000" b="1" dirty="0" smtClean="0"/>
          </a:p>
          <a:p>
            <a:pPr algn="r" rtl="1"/>
            <a:r>
              <a:rPr lang="he-IL" sz="2000" dirty="0" smtClean="0"/>
              <a:t>שיטה אחרת:</a:t>
            </a:r>
            <a:r>
              <a:rPr lang="he-IL" sz="2000" b="1" dirty="0" smtClean="0"/>
              <a:t> קידוד אריתמטי</a:t>
            </a:r>
          </a:p>
          <a:p>
            <a:pPr algn="r" rtl="1"/>
            <a:r>
              <a:rPr lang="he-IL" sz="2000" dirty="0" smtClean="0"/>
              <a:t>המטרה: להגיע לדחיסה הכי טובה, כלומר, בלי יתירות בכלל.</a:t>
            </a:r>
          </a:p>
          <a:p>
            <a:pPr algn="r" rtl="1"/>
            <a:endParaRPr lang="he-IL" sz="2000" dirty="0" smtClean="0"/>
          </a:p>
          <a:p>
            <a:pPr algn="r" rtl="1"/>
            <a:r>
              <a:rPr lang="he-IL" sz="2000" dirty="0" smtClean="0"/>
              <a:t>כמה מושגים מקדימים...</a:t>
            </a:r>
          </a:p>
          <a:p>
            <a:pPr algn="r" rtl="1"/>
            <a:endParaRPr lang="he-IL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Information Theory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2000240"/>
            <a:ext cx="7572428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000" dirty="0" smtClean="0"/>
              <a:t>Claude Shannon, 1948</a:t>
            </a:r>
            <a:endParaRPr lang="he-IL" sz="2000" dirty="0" smtClean="0"/>
          </a:p>
          <a:p>
            <a:pPr algn="r" rtl="1"/>
            <a:endParaRPr lang="he-IL" sz="2000" dirty="0" smtClean="0"/>
          </a:p>
          <a:p>
            <a:pPr algn="r" rtl="1"/>
            <a:endParaRPr lang="he-IL" sz="2000" dirty="0" smtClean="0"/>
          </a:p>
          <a:p>
            <a:pPr algn="r" rtl="1"/>
            <a:r>
              <a:rPr lang="he-IL" sz="2000" dirty="0" smtClean="0"/>
              <a:t>כמות ה</a:t>
            </a:r>
            <a:r>
              <a:rPr lang="he-IL" sz="2000" b="1" dirty="0" smtClean="0"/>
              <a:t>אינפורמציה</a:t>
            </a:r>
            <a:r>
              <a:rPr lang="he-IL" sz="2000" dirty="0" smtClean="0"/>
              <a:t> בתו 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i</a:t>
            </a:r>
            <a:r>
              <a:rPr lang="he-IL" sz="2000" dirty="0" smtClean="0"/>
              <a:t> עם הסתברות 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i</a:t>
            </a:r>
            <a:r>
              <a:rPr lang="he-IL" sz="2000" dirty="0" smtClean="0"/>
              <a:t> היא:</a:t>
            </a:r>
          </a:p>
          <a:p>
            <a:pPr algn="r" rtl="1"/>
            <a:r>
              <a:rPr lang="he-IL" sz="2000" dirty="0" smtClean="0"/>
              <a:t>	</a:t>
            </a:r>
          </a:p>
          <a:p>
            <a:pPr algn="r" rtl="1"/>
            <a:r>
              <a:rPr lang="he-IL" sz="2000" dirty="0" smtClean="0"/>
              <a:t>	</a:t>
            </a:r>
            <a:r>
              <a:rPr lang="en-US" sz="2000" dirty="0" smtClean="0"/>
              <a:t>I(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) = -log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(p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)</a:t>
            </a:r>
            <a:endParaRPr lang="he-IL" sz="2000" dirty="0" smtClean="0"/>
          </a:p>
          <a:p>
            <a:pPr algn="r" rtl="1"/>
            <a:endParaRPr lang="he-IL" sz="2000" baseline="-25000" dirty="0" smtClean="0"/>
          </a:p>
          <a:p>
            <a:pPr algn="r" rtl="1"/>
            <a:endParaRPr lang="he-IL" sz="2000" dirty="0" smtClean="0"/>
          </a:p>
          <a:p>
            <a:pPr algn="r" rtl="1"/>
            <a:endParaRPr lang="he-IL" sz="2000" b="1" dirty="0" smtClean="0"/>
          </a:p>
        </p:txBody>
      </p:sp>
      <p:pic>
        <p:nvPicPr>
          <p:cNvPr id="92162" name="Picture 2" descr="http://upload.wikimedia.org/wikipedia/commons/thumb/1/17/Binary_logarithm_plot_with_ticks.svg/2000px-Binary_logarithm_plot_with_ticks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429000"/>
            <a:ext cx="3214710" cy="25605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תכונות של אינפורמציה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תשע"ח- 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5786" y="1714488"/>
            <a:ext cx="757242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Wingdings" pitchFamily="2" charset="2"/>
              <a:buChar char="§"/>
            </a:pPr>
            <a:r>
              <a:rPr lang="he-IL" sz="2000" dirty="0" smtClean="0"/>
              <a:t>ככל שמאורע נדיר יותר, התרחשותו מספקת יותר אינפורמציה, ולהפך:</a:t>
            </a:r>
          </a:p>
          <a:p>
            <a:pPr lvl="1" algn="r" rtl="1">
              <a:buFont typeface="Arial" pitchFamily="34" charset="0"/>
              <a:buChar char="•"/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=1</a:t>
            </a:r>
            <a:r>
              <a:rPr lang="he-IL" sz="2000" dirty="0" smtClean="0"/>
              <a:t>, </a:t>
            </a:r>
            <a:r>
              <a:rPr lang="en-US" sz="2000" dirty="0" smtClean="0"/>
              <a:t>I(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)=0</a:t>
            </a:r>
            <a:r>
              <a:rPr lang="he-IL" sz="2000" dirty="0" smtClean="0"/>
              <a:t>.</a:t>
            </a:r>
          </a:p>
          <a:p>
            <a:pPr lvl="1" algn="r" rtl="1">
              <a:buFont typeface="Arial" pitchFamily="34" charset="0"/>
              <a:buChar char="•"/>
            </a:pPr>
            <a:r>
              <a:rPr lang="en-US" sz="2000" dirty="0" smtClean="0"/>
              <a:t>p</a:t>
            </a:r>
            <a:r>
              <a:rPr lang="en-US" sz="2000" baseline="-25000" dirty="0" smtClean="0"/>
              <a:t>i</a:t>
            </a:r>
            <a:r>
              <a:rPr lang="en-US" sz="2000" dirty="0" smtClean="0"/>
              <a:t>=0</a:t>
            </a:r>
            <a:r>
              <a:rPr lang="he-IL" sz="2000" dirty="0" smtClean="0"/>
              <a:t>, </a:t>
            </a:r>
            <a:r>
              <a:rPr lang="en-US" sz="2000" dirty="0" smtClean="0"/>
              <a:t>I(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)=</a:t>
            </a:r>
            <a:r>
              <a:rPr lang="en-US" sz="2000" dirty="0" smtClean="0">
                <a:sym typeface="Symbol"/>
              </a:rPr>
              <a:t></a:t>
            </a:r>
            <a:r>
              <a:rPr lang="he-IL" sz="2000" dirty="0" smtClean="0">
                <a:sym typeface="Symbol"/>
              </a:rPr>
              <a:t>.</a:t>
            </a:r>
            <a:endParaRPr lang="he-IL" sz="2000" dirty="0" smtClean="0"/>
          </a:p>
          <a:p>
            <a:pPr algn="r" rtl="1"/>
            <a:endParaRPr lang="he-IL" sz="2000" dirty="0" smtClean="0"/>
          </a:p>
          <a:p>
            <a:pPr algn="r" rtl="1"/>
            <a:endParaRPr lang="he-IL" sz="2000" dirty="0" smtClean="0"/>
          </a:p>
          <a:p>
            <a:pPr algn="r" rtl="1">
              <a:buFont typeface="Wingdings" pitchFamily="2" charset="2"/>
              <a:buChar char="§"/>
            </a:pPr>
            <a:r>
              <a:rPr lang="he-IL" sz="2000" dirty="0" smtClean="0"/>
              <a:t>אינפורמציה מצטברת: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000" dirty="0" smtClean="0"/>
              <a:t>שני תווים 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i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j</a:t>
            </a:r>
            <a:r>
              <a:rPr lang="he-IL" sz="2000" dirty="0" smtClean="0"/>
              <a:t> יכילו אינפורמציה </a:t>
            </a:r>
            <a:r>
              <a:rPr lang="en-US" sz="2000" dirty="0" smtClean="0"/>
              <a:t>I(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i</a:t>
            </a:r>
            <a:r>
              <a:rPr lang="en-US" sz="2000" dirty="0" smtClean="0"/>
              <a:t>)+I(</a:t>
            </a:r>
            <a:r>
              <a:rPr lang="en-US" sz="2000" dirty="0" err="1" smtClean="0"/>
              <a:t>s</a:t>
            </a:r>
            <a:r>
              <a:rPr lang="en-US" sz="2000" baseline="-25000" dirty="0" err="1" smtClean="0"/>
              <a:t>j</a:t>
            </a:r>
            <a:r>
              <a:rPr lang="en-US" sz="2000" dirty="0" smtClean="0"/>
              <a:t>)</a:t>
            </a:r>
            <a:r>
              <a:rPr lang="he-IL" sz="2000" dirty="0" smtClean="0"/>
              <a:t>.</a:t>
            </a:r>
          </a:p>
          <a:p>
            <a:pPr lvl="1" algn="r" rtl="1">
              <a:buFont typeface="Arial" pitchFamily="34" charset="0"/>
              <a:buChar char="•"/>
            </a:pPr>
            <a:endParaRPr lang="he-IL" sz="2000" dirty="0" smtClean="0"/>
          </a:p>
          <a:p>
            <a:pPr lvl="1" algn="r" rtl="1">
              <a:buFont typeface="Arial" pitchFamily="34" charset="0"/>
              <a:buChar char="•"/>
            </a:pPr>
            <a:endParaRPr lang="he-IL" sz="2000" dirty="0" smtClean="0"/>
          </a:p>
          <a:p>
            <a:pPr lvl="1" algn="r" rtl="1">
              <a:buFont typeface="Arial" pitchFamily="34" charset="0"/>
              <a:buChar char="•"/>
            </a:pPr>
            <a:endParaRPr lang="he-IL" sz="2000" dirty="0" smtClean="0"/>
          </a:p>
          <a:p>
            <a:pPr algn="r" rtl="1"/>
            <a:r>
              <a:rPr lang="he-IL" sz="2000" dirty="0" smtClean="0"/>
              <a:t>היינו רוצים:</a:t>
            </a:r>
          </a:p>
          <a:p>
            <a:pPr algn="r" rtl="1"/>
            <a:r>
              <a:rPr lang="he-IL" sz="2000" dirty="0" smtClean="0"/>
              <a:t>למצוא קידוד בו אורך כל מילת קוד הוא ככמות האינפורמציה בתו.</a:t>
            </a:r>
          </a:p>
          <a:p>
            <a:pPr algn="r" rtl="1"/>
            <a:r>
              <a:rPr lang="he-IL" sz="2000" dirty="0" smtClean="0"/>
              <a:t>אבל: קידוד עם מילת קוד באורך שלם לא יכול לעשות זאת!</a:t>
            </a:r>
            <a:endParaRPr lang="he-IL" sz="2000" b="1" dirty="0" smtClean="0"/>
          </a:p>
        </p:txBody>
      </p:sp>
      <p:cxnSp>
        <p:nvCxnSpPr>
          <p:cNvPr id="10" name="מחבר חץ ישר 9"/>
          <p:cNvCxnSpPr/>
          <p:nvPr/>
        </p:nvCxnSpPr>
        <p:spPr>
          <a:xfrm rot="10800000">
            <a:off x="7858148" y="4500570"/>
            <a:ext cx="642942" cy="1588"/>
          </a:xfrm>
          <a:prstGeom prst="straightConnector1">
            <a:avLst/>
          </a:prstGeom>
          <a:ln w="57150" cmpd="dbl">
            <a:solidFill>
              <a:schemeClr val="tx1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התאמה אישית 1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12931</TotalTime>
  <Words>1322</Words>
  <Application>Microsoft Office PowerPoint</Application>
  <PresentationFormat>‫הצגה על המסך (4:3)</PresentationFormat>
  <Paragraphs>291</Paragraphs>
  <Slides>38</Slides>
  <Notes>1</Notes>
  <HiddenSlides>0</HiddenSlides>
  <MMClips>0</MMClips>
  <ScaleCrop>false</ScaleCrop>
  <HeadingPairs>
    <vt:vector size="6" baseType="variant"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38</vt:i4>
      </vt:variant>
    </vt:vector>
  </HeadingPairs>
  <TitlesOfParts>
    <vt:vector size="40" baseType="lpstr">
      <vt:lpstr>ערכת נושא Office</vt:lpstr>
      <vt:lpstr>Формула</vt:lpstr>
      <vt:lpstr>Arithmetic Coding קידוד אריתמטי</vt:lpstr>
      <vt:lpstr>שקופית 2</vt:lpstr>
      <vt:lpstr>שקופית 3</vt:lpstr>
      <vt:lpstr>שקופית 4</vt:lpstr>
      <vt:lpstr>שקופית 5</vt:lpstr>
      <vt:lpstr>שקופית 6</vt:lpstr>
      <vt:lpstr>שקופית 7</vt:lpstr>
      <vt:lpstr>שקופית 8</vt:lpstr>
      <vt:lpstr>שקופית 9</vt:lpstr>
      <vt:lpstr>שקופית 10</vt:lpstr>
      <vt:lpstr>שקופית 11</vt:lpstr>
      <vt:lpstr>שקופית 12</vt:lpstr>
      <vt:lpstr>שקופית 13</vt:lpstr>
      <vt:lpstr>שקופית 14</vt:lpstr>
      <vt:lpstr>שקופית 15</vt:lpstr>
      <vt:lpstr>שקופית 16</vt:lpstr>
      <vt:lpstr>שקופית 17</vt:lpstr>
      <vt:lpstr>שקופית 18</vt:lpstr>
      <vt:lpstr>שקופית 19</vt:lpstr>
      <vt:lpstr>שקופית 20</vt:lpstr>
      <vt:lpstr>שקופית 21</vt:lpstr>
      <vt:lpstr>שקופית 22</vt:lpstr>
      <vt:lpstr>שקופית 23</vt:lpstr>
      <vt:lpstr>שקופית 24</vt:lpstr>
      <vt:lpstr>שקופית 25</vt:lpstr>
      <vt:lpstr>שקופית 26</vt:lpstr>
      <vt:lpstr>שקופית 27</vt:lpstr>
      <vt:lpstr>שקופית 28</vt:lpstr>
      <vt:lpstr>שקופית 29</vt:lpstr>
      <vt:lpstr>שקופית 30</vt:lpstr>
      <vt:lpstr>שקופית 31</vt:lpstr>
      <vt:lpstr>שקופית 32</vt:lpstr>
      <vt:lpstr>שקופית 33</vt:lpstr>
      <vt:lpstr>שקופית 34</vt:lpstr>
      <vt:lpstr>שקופית 35</vt:lpstr>
      <vt:lpstr>שקופית 36</vt:lpstr>
      <vt:lpstr>שקופית 37</vt:lpstr>
      <vt:lpstr>שקופית 38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אלגוריתמים 1</dc:title>
  <dc:creator>User</dc:creator>
  <cp:lastModifiedBy>User</cp:lastModifiedBy>
  <cp:revision>1130</cp:revision>
  <dcterms:created xsi:type="dcterms:W3CDTF">2014-10-06T00:43:48Z</dcterms:created>
  <dcterms:modified xsi:type="dcterms:W3CDTF">2018-05-08T09:59:13Z</dcterms:modified>
</cp:coreProperties>
</file>