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57" r:id="rId3"/>
    <p:sldId id="376" r:id="rId4"/>
    <p:sldId id="377" r:id="rId5"/>
    <p:sldId id="378" r:id="rId6"/>
    <p:sldId id="379" r:id="rId7"/>
    <p:sldId id="381" r:id="rId8"/>
    <p:sldId id="382" r:id="rId9"/>
    <p:sldId id="383" r:id="rId10"/>
    <p:sldId id="384" r:id="rId11"/>
    <p:sldId id="385" r:id="rId12"/>
    <p:sldId id="387" r:id="rId13"/>
    <p:sldId id="428" r:id="rId14"/>
    <p:sldId id="388" r:id="rId15"/>
    <p:sldId id="408" r:id="rId16"/>
    <p:sldId id="389" r:id="rId17"/>
    <p:sldId id="390" r:id="rId18"/>
    <p:sldId id="391" r:id="rId19"/>
    <p:sldId id="392" r:id="rId20"/>
    <p:sldId id="393" r:id="rId21"/>
    <p:sldId id="394" r:id="rId22"/>
    <p:sldId id="395" r:id="rId23"/>
    <p:sldId id="396" r:id="rId24"/>
    <p:sldId id="397" r:id="rId25"/>
    <p:sldId id="398" r:id="rId26"/>
    <p:sldId id="399" r:id="rId27"/>
    <p:sldId id="413" r:id="rId28"/>
    <p:sldId id="414" r:id="rId29"/>
    <p:sldId id="409" r:id="rId30"/>
    <p:sldId id="410" r:id="rId31"/>
    <p:sldId id="411" r:id="rId32"/>
    <p:sldId id="412" r:id="rId33"/>
    <p:sldId id="400" r:id="rId34"/>
    <p:sldId id="401" r:id="rId35"/>
    <p:sldId id="403" r:id="rId36"/>
    <p:sldId id="402" r:id="rId37"/>
    <p:sldId id="427" r:id="rId38"/>
    <p:sldId id="404" r:id="rId39"/>
    <p:sldId id="405" r:id="rId40"/>
    <p:sldId id="407" r:id="rId41"/>
    <p:sldId id="415" r:id="rId42"/>
    <p:sldId id="425" r:id="rId43"/>
    <p:sldId id="416" r:id="rId44"/>
    <p:sldId id="426" r:id="rId45"/>
    <p:sldId id="417" r:id="rId46"/>
    <p:sldId id="418" r:id="rId47"/>
    <p:sldId id="419" r:id="rId48"/>
    <p:sldId id="420" r:id="rId49"/>
    <p:sldId id="421" r:id="rId50"/>
    <p:sldId id="422" r:id="rId51"/>
    <p:sldId id="423" r:id="rId52"/>
    <p:sldId id="424" r:id="rId5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BDDD"/>
    <a:srgbClr val="769BC8"/>
    <a:srgbClr val="008000"/>
    <a:srgbClr val="4F81BD"/>
    <a:srgbClr val="19F3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8" autoAdjust="0"/>
  </p:normalViewPr>
  <p:slideViewPr>
    <p:cSldViewPr>
      <p:cViewPr varScale="1">
        <p:scale>
          <a:sx n="105" d="100"/>
          <a:sy n="105" d="100"/>
        </p:scale>
        <p:origin x="-17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16.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15.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1"/>
            <a:ext cx="3076363" cy="511731"/>
          </a:xfrm>
          <a:prstGeom prst="rect">
            <a:avLst/>
          </a:prstGeom>
        </p:spPr>
        <p:txBody>
          <a:bodyPr vert="horz" lIns="98989" tIns="49495" rIns="98989" bIns="49495" rtlCol="0"/>
          <a:lstStyle>
            <a:lvl1pPr algn="l">
              <a:defRPr sz="1300"/>
            </a:lvl1pPr>
          </a:lstStyle>
          <a:p>
            <a:endParaRPr lang="en-US"/>
          </a:p>
        </p:txBody>
      </p:sp>
      <p:sp>
        <p:nvSpPr>
          <p:cNvPr id="3" name="מציין מיקום של תאריך 2"/>
          <p:cNvSpPr>
            <a:spLocks noGrp="1"/>
          </p:cNvSpPr>
          <p:nvPr>
            <p:ph type="dt" sz="quarter" idx="1"/>
          </p:nvPr>
        </p:nvSpPr>
        <p:spPr>
          <a:xfrm>
            <a:off x="4021294" y="1"/>
            <a:ext cx="3076363" cy="511731"/>
          </a:xfrm>
          <a:prstGeom prst="rect">
            <a:avLst/>
          </a:prstGeom>
        </p:spPr>
        <p:txBody>
          <a:bodyPr vert="horz" lIns="98989" tIns="49495" rIns="98989" bIns="49495" rtlCol="0"/>
          <a:lstStyle>
            <a:lvl1pPr algn="r">
              <a:defRPr sz="1300"/>
            </a:lvl1pPr>
          </a:lstStyle>
          <a:p>
            <a:fld id="{2E909FA2-7F68-4734-976E-E3AFF785B780}" type="datetimeFigureOut">
              <a:rPr lang="en-US" smtClean="0"/>
              <a:pPr/>
              <a:t>6/28/2018</a:t>
            </a:fld>
            <a:endParaRPr lang="en-US"/>
          </a:p>
        </p:txBody>
      </p:sp>
      <p:sp>
        <p:nvSpPr>
          <p:cNvPr id="4" name="מציין מיקום של כותרת תחתונה 3"/>
          <p:cNvSpPr>
            <a:spLocks noGrp="1"/>
          </p:cNvSpPr>
          <p:nvPr>
            <p:ph type="ftr" sz="quarter" idx="2"/>
          </p:nvPr>
        </p:nvSpPr>
        <p:spPr>
          <a:xfrm>
            <a:off x="0" y="9721107"/>
            <a:ext cx="3076363" cy="511731"/>
          </a:xfrm>
          <a:prstGeom prst="rect">
            <a:avLst/>
          </a:prstGeom>
        </p:spPr>
        <p:txBody>
          <a:bodyPr vert="horz" lIns="98989" tIns="49495" rIns="98989" bIns="49495" rtlCol="0" anchor="b"/>
          <a:lstStyle>
            <a:lvl1pPr algn="l">
              <a:defRPr sz="1300"/>
            </a:lvl1pPr>
          </a:lstStyle>
          <a:p>
            <a:endParaRPr lang="en-US"/>
          </a:p>
        </p:txBody>
      </p:sp>
      <p:sp>
        <p:nvSpPr>
          <p:cNvPr id="5" name="מציין מיקום של מספר שקופית 4"/>
          <p:cNvSpPr>
            <a:spLocks noGrp="1"/>
          </p:cNvSpPr>
          <p:nvPr>
            <p:ph type="sldNum" sz="quarter" idx="3"/>
          </p:nvPr>
        </p:nvSpPr>
        <p:spPr>
          <a:xfrm>
            <a:off x="4021294" y="9721107"/>
            <a:ext cx="3076363" cy="511731"/>
          </a:xfrm>
          <a:prstGeom prst="rect">
            <a:avLst/>
          </a:prstGeom>
        </p:spPr>
        <p:txBody>
          <a:bodyPr vert="horz" lIns="98989" tIns="49495" rIns="98989" bIns="49495" rtlCol="0" anchor="b"/>
          <a:lstStyle>
            <a:lvl1pPr algn="r">
              <a:defRPr sz="1300"/>
            </a:lvl1pPr>
          </a:lstStyle>
          <a:p>
            <a:fld id="{02EDC2A9-1613-49C1-B7B1-AC550B8AA41F}" type="slidenum">
              <a:rPr lang="en-US" smtClean="0"/>
              <a:pPr/>
              <a:t>‹#›</a:t>
            </a:fld>
            <a:endParaRPr lang="en-US"/>
          </a:p>
        </p:txBody>
      </p:sp>
    </p:spTree>
    <p:extLst>
      <p:ext uri="{BB962C8B-B14F-4D97-AF65-F5344CB8AC3E}">
        <p14:creationId xmlns:p14="http://schemas.microsoft.com/office/powerpoint/2010/main" xmlns="" val="2967350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1"/>
            <a:ext cx="3076363" cy="511731"/>
          </a:xfrm>
          <a:prstGeom prst="rect">
            <a:avLst/>
          </a:prstGeom>
        </p:spPr>
        <p:txBody>
          <a:bodyPr vert="horz" lIns="98989" tIns="49495" rIns="98989" bIns="49495" rtlCol="0"/>
          <a:lstStyle>
            <a:lvl1pPr algn="l">
              <a:defRPr sz="1300"/>
            </a:lvl1pPr>
          </a:lstStyle>
          <a:p>
            <a:endParaRPr lang="en-US"/>
          </a:p>
        </p:txBody>
      </p:sp>
      <p:sp>
        <p:nvSpPr>
          <p:cNvPr id="3" name="מציין מיקום של תאריך 2"/>
          <p:cNvSpPr>
            <a:spLocks noGrp="1"/>
          </p:cNvSpPr>
          <p:nvPr>
            <p:ph type="dt" idx="1"/>
          </p:nvPr>
        </p:nvSpPr>
        <p:spPr>
          <a:xfrm>
            <a:off x="4021294" y="1"/>
            <a:ext cx="3076363" cy="511731"/>
          </a:xfrm>
          <a:prstGeom prst="rect">
            <a:avLst/>
          </a:prstGeom>
        </p:spPr>
        <p:txBody>
          <a:bodyPr vert="horz" lIns="98989" tIns="49495" rIns="98989" bIns="49495" rtlCol="0"/>
          <a:lstStyle>
            <a:lvl1pPr algn="r">
              <a:defRPr sz="1300"/>
            </a:lvl1pPr>
          </a:lstStyle>
          <a:p>
            <a:fld id="{26B2B79C-37B9-4CD1-ACE9-F4322064A9CD}" type="datetimeFigureOut">
              <a:rPr lang="en-US" smtClean="0"/>
              <a:pPr/>
              <a:t>6/28/2018</a:t>
            </a:fld>
            <a:endParaRPr lang="en-US"/>
          </a:p>
        </p:txBody>
      </p:sp>
      <p:sp>
        <p:nvSpPr>
          <p:cNvPr id="4" name="מציין מיקום של תמונת שקופית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8989" tIns="49495" rIns="98989" bIns="49495" rtlCol="0" anchor="ctr"/>
          <a:lstStyle/>
          <a:p>
            <a:endParaRPr lang="en-US"/>
          </a:p>
        </p:txBody>
      </p:sp>
      <p:sp>
        <p:nvSpPr>
          <p:cNvPr id="5" name="מציין מיקום של הערות 4"/>
          <p:cNvSpPr>
            <a:spLocks noGrp="1"/>
          </p:cNvSpPr>
          <p:nvPr>
            <p:ph type="body" sz="quarter" idx="3"/>
          </p:nvPr>
        </p:nvSpPr>
        <p:spPr>
          <a:xfrm>
            <a:off x="709930" y="4861441"/>
            <a:ext cx="5679440" cy="4605576"/>
          </a:xfrm>
          <a:prstGeom prst="rect">
            <a:avLst/>
          </a:prstGeom>
        </p:spPr>
        <p:txBody>
          <a:bodyPr vert="horz" lIns="98989" tIns="49495" rIns="98989" bIns="49495"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9721107"/>
            <a:ext cx="3076363" cy="511731"/>
          </a:xfrm>
          <a:prstGeom prst="rect">
            <a:avLst/>
          </a:prstGeom>
        </p:spPr>
        <p:txBody>
          <a:bodyPr vert="horz" lIns="98989" tIns="49495" rIns="98989" bIns="49495" rtlCol="0" anchor="b"/>
          <a:lstStyle>
            <a:lvl1pPr algn="l">
              <a:defRPr sz="1300"/>
            </a:lvl1pPr>
          </a:lstStyle>
          <a:p>
            <a:endParaRPr lang="en-US"/>
          </a:p>
        </p:txBody>
      </p:sp>
      <p:sp>
        <p:nvSpPr>
          <p:cNvPr id="7" name="מציין מיקום של מספר שקופית 6"/>
          <p:cNvSpPr>
            <a:spLocks noGrp="1"/>
          </p:cNvSpPr>
          <p:nvPr>
            <p:ph type="sldNum" sz="quarter" idx="5"/>
          </p:nvPr>
        </p:nvSpPr>
        <p:spPr>
          <a:xfrm>
            <a:off x="4021294" y="9721107"/>
            <a:ext cx="3076363" cy="511731"/>
          </a:xfrm>
          <a:prstGeom prst="rect">
            <a:avLst/>
          </a:prstGeom>
        </p:spPr>
        <p:txBody>
          <a:bodyPr vert="horz" lIns="98989" tIns="49495" rIns="98989" bIns="49495" rtlCol="0" anchor="b"/>
          <a:lstStyle>
            <a:lvl1pPr algn="r">
              <a:defRPr sz="1300"/>
            </a:lvl1pPr>
          </a:lstStyle>
          <a:p>
            <a:fld id="{DE7C67CB-0FF0-4447-9381-4F7F5320490D}" type="slidenum">
              <a:rPr lang="en-US" smtClean="0"/>
              <a:pPr/>
              <a:t>‹#›</a:t>
            </a:fld>
            <a:endParaRPr lang="en-US"/>
          </a:p>
        </p:txBody>
      </p:sp>
    </p:spTree>
    <p:extLst>
      <p:ext uri="{BB962C8B-B14F-4D97-AF65-F5344CB8AC3E}">
        <p14:creationId xmlns:p14="http://schemas.microsoft.com/office/powerpoint/2010/main" xmlns="" val="3955503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DE7C67CB-0FF0-4447-9381-4F7F5320490D}" type="slidenum">
              <a:rPr lang="en-US" smtClean="0"/>
              <a:pPr/>
              <a:t>1</a:t>
            </a:fld>
            <a:endParaRPr lang="en-US"/>
          </a:p>
        </p:txBody>
      </p:sp>
    </p:spTree>
    <p:extLst>
      <p:ext uri="{BB962C8B-B14F-4D97-AF65-F5344CB8AC3E}">
        <p14:creationId xmlns:p14="http://schemas.microsoft.com/office/powerpoint/2010/main" xmlns="" val="2347165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mtClean="0"/>
              <a:t>http://cs.carleton.edu/faculty/jondich/courses/cs337_w02/assignments/lzw.html</a:t>
            </a:r>
            <a:endParaRPr lang="en-US"/>
          </a:p>
        </p:txBody>
      </p:sp>
      <p:sp>
        <p:nvSpPr>
          <p:cNvPr id="4" name="מציין מיקום של מספר שקופית 3"/>
          <p:cNvSpPr>
            <a:spLocks noGrp="1"/>
          </p:cNvSpPr>
          <p:nvPr>
            <p:ph type="sldNum" sz="quarter" idx="10"/>
          </p:nvPr>
        </p:nvSpPr>
        <p:spPr/>
        <p:txBody>
          <a:bodyPr/>
          <a:lstStyle/>
          <a:p>
            <a:fld id="{DE7C67CB-0FF0-4447-9381-4F7F5320490D}" type="slidenum">
              <a:rPr lang="en-US" smtClean="0"/>
              <a:pPr/>
              <a:t>42</a:t>
            </a:fld>
            <a:endParaRPr lang="en-US"/>
          </a:p>
        </p:txBody>
      </p:sp>
    </p:spTree>
    <p:extLst>
      <p:ext uri="{BB962C8B-B14F-4D97-AF65-F5344CB8AC3E}">
        <p14:creationId xmlns:p14="http://schemas.microsoft.com/office/powerpoint/2010/main" xmlns="" val="331789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http://cs.carleton.edu/faculty/jondich/courses/cs337_w02/assignments/lzw.html</a:t>
            </a:r>
            <a:endParaRPr lang="en-US" dirty="0"/>
          </a:p>
        </p:txBody>
      </p:sp>
      <p:sp>
        <p:nvSpPr>
          <p:cNvPr id="4" name="מציין מיקום של מספר שקופית 3"/>
          <p:cNvSpPr>
            <a:spLocks noGrp="1"/>
          </p:cNvSpPr>
          <p:nvPr>
            <p:ph type="sldNum" sz="quarter" idx="10"/>
          </p:nvPr>
        </p:nvSpPr>
        <p:spPr/>
        <p:txBody>
          <a:bodyPr/>
          <a:lstStyle/>
          <a:p>
            <a:fld id="{DE7C67CB-0FF0-4447-9381-4F7F5320490D}" type="slidenum">
              <a:rPr lang="en-US" smtClean="0"/>
              <a:pPr/>
              <a:t>44</a:t>
            </a:fld>
            <a:endParaRPr lang="en-US"/>
          </a:p>
        </p:txBody>
      </p:sp>
    </p:spTree>
    <p:extLst>
      <p:ext uri="{BB962C8B-B14F-4D97-AF65-F5344CB8AC3E}">
        <p14:creationId xmlns:p14="http://schemas.microsoft.com/office/powerpoint/2010/main" xmlns="" val="345837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en-US"/>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A9C0B7C1-8CED-4B5E-A1FC-E2F35216DF9B}" type="datetime1">
              <a:rPr lang="en-US" smtClean="0"/>
              <a:pPr/>
              <a:t>6/28/2018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C56D9A07-80DC-4BA8-A6E5-7856115FCEE4}" type="datetime1">
              <a:rPr lang="en-US" smtClean="0"/>
              <a:pPr/>
              <a:t>6/28/2018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11CF0F59-F4D3-4401-A31E-BB7A2A9801C2}" type="datetime1">
              <a:rPr lang="en-US" smtClean="0"/>
              <a:pPr/>
              <a:t>6/28/2018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810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752600"/>
            <a:ext cx="4194175" cy="4270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4194175" cy="4270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0710F8-0DE6-4AE3-A38E-B18D87FF02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381000"/>
            <a:ext cx="854075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752600"/>
            <a:ext cx="8540750" cy="427037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A6C153-3749-4ED1-B940-E127E2FD690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FA881F3B-1679-436C-9B36-FBD29B1B2998}" type="datetime1">
              <a:rPr lang="en-US" smtClean="0"/>
              <a:pPr/>
              <a:t>6/28/2018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l">
              <a:defRPr sz="4000" b="1" cap="all"/>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BF55728A-50A2-4387-9DF3-4FF5C4A309A8}" type="datetime1">
              <a:rPr lang="en-US" smtClean="0"/>
              <a:pPr/>
              <a:t>6/28/2018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של תאריך 4"/>
          <p:cNvSpPr>
            <a:spLocks noGrp="1"/>
          </p:cNvSpPr>
          <p:nvPr>
            <p:ph type="dt" sz="half" idx="10"/>
          </p:nvPr>
        </p:nvSpPr>
        <p:spPr/>
        <p:txBody>
          <a:bodyPr/>
          <a:lstStyle/>
          <a:p>
            <a:fld id="{7DEA8B98-6F90-47C3-A1D6-C20B7189028F}" type="datetime1">
              <a:rPr lang="en-US" smtClean="0"/>
              <a:pPr/>
              <a:t>6/28/2018</a:t>
            </a:fld>
            <a:endParaRPr lang="en-US"/>
          </a:p>
        </p:txBody>
      </p:sp>
      <p:sp>
        <p:nvSpPr>
          <p:cNvPr id="6" name="מציין מיקום של כותרת תחתונה 5"/>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7" name="מציין מיקום של מספר שקופית 6"/>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מציין מיקום של תאריך 6"/>
          <p:cNvSpPr>
            <a:spLocks noGrp="1"/>
          </p:cNvSpPr>
          <p:nvPr>
            <p:ph type="dt" sz="half" idx="10"/>
          </p:nvPr>
        </p:nvSpPr>
        <p:spPr/>
        <p:txBody>
          <a:bodyPr/>
          <a:lstStyle/>
          <a:p>
            <a:fld id="{ECC63548-9D83-4FD4-B3FE-0688B4608B38}" type="datetime1">
              <a:rPr lang="en-US" smtClean="0"/>
              <a:pPr/>
              <a:t>6/28/2018</a:t>
            </a:fld>
            <a:endParaRPr lang="en-US"/>
          </a:p>
        </p:txBody>
      </p:sp>
      <p:sp>
        <p:nvSpPr>
          <p:cNvPr id="8" name="מציין מיקום של כותרת תחתונה 7"/>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9" name="מציין מיקום של מספר שקופית 8"/>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1449DB7D-CCE2-4ECF-A0C7-59F9ACCED7B3}" type="datetime1">
              <a:rPr lang="en-US" smtClean="0"/>
              <a:pPr/>
              <a:t>6/28/2018</a:t>
            </a:fld>
            <a:endParaRPr lang="en-US"/>
          </a:p>
        </p:txBody>
      </p:sp>
      <p:sp>
        <p:nvSpPr>
          <p:cNvPr id="4" name="מציין מיקום של כותרת תחתונה 3"/>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5" name="מציין מיקום של מספר שקופית 4"/>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BC92A881-6A19-46BA-B372-90A21D78A316}" type="datetime1">
              <a:rPr lang="en-US" smtClean="0"/>
              <a:pPr/>
              <a:t>6/28/2018</a:t>
            </a:fld>
            <a:endParaRPr lang="en-US"/>
          </a:p>
        </p:txBody>
      </p:sp>
      <p:sp>
        <p:nvSpPr>
          <p:cNvPr id="3" name="מציין מיקום של כותרת תחתונה 2"/>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4" name="מציין מיקום של מספר שקופית 3"/>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1ED60E2-F511-431B-8EE4-3522CBD3F0BA}" type="datetime1">
              <a:rPr lang="en-US" smtClean="0"/>
              <a:pPr/>
              <a:t>6/28/2018</a:t>
            </a:fld>
            <a:endParaRPr lang="en-US"/>
          </a:p>
        </p:txBody>
      </p:sp>
      <p:sp>
        <p:nvSpPr>
          <p:cNvPr id="6" name="מציין מיקום של כותרת תחתונה 5"/>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7" name="מציין מיקום של מספר שקופית 6"/>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F83CADF-6273-4768-85D9-BFCBEC61064F}" type="datetime1">
              <a:rPr lang="en-US" smtClean="0"/>
              <a:pPr/>
              <a:t>6/28/2018</a:t>
            </a:fld>
            <a:endParaRPr lang="en-US"/>
          </a:p>
        </p:txBody>
      </p:sp>
      <p:sp>
        <p:nvSpPr>
          <p:cNvPr id="6" name="מציין מיקום של כותרת תחתונה 5"/>
          <p:cNvSpPr>
            <a:spLocks noGrp="1"/>
          </p:cNvSpPr>
          <p:nvPr>
            <p:ph type="ftr" sz="quarter" idx="11"/>
          </p:nvPr>
        </p:nvSpPr>
        <p:spPr/>
        <p:txBody>
          <a:bodyPr/>
          <a:lstStyle/>
          <a:p>
            <a:r>
              <a:rPr lang="he-IL" dirty="0" smtClean="0"/>
              <a:t>אלגוריתמים 1- ד"ר אלישבע בנש"ק דוקוב- מכללה אקדמית אשקלון- תשע"ח- סמסטר א'</a:t>
            </a:r>
            <a:endParaRPr lang="en-US" dirty="0"/>
          </a:p>
        </p:txBody>
      </p:sp>
      <p:sp>
        <p:nvSpPr>
          <p:cNvPr id="7" name="מציין מיקום של מספר שקופית 6"/>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9B297-A88A-4E3C-AAF9-DF8EBDF811FE}" type="datetime1">
              <a:rPr lang="en-US" smtClean="0"/>
              <a:pPr/>
              <a:t>6/28/2018</a:t>
            </a:fld>
            <a:endParaRPr lang="en-US"/>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e-IL" dirty="0" smtClean="0"/>
              <a:t>אלגוריתמים 1- ד"ר אלישבע בנש"ק דוקוב- מכללה אקדמית אשקלון- תשע"ח- סמסטר א'</a:t>
            </a:r>
            <a:endParaRPr lang="en-US" dirty="0"/>
          </a:p>
        </p:txBody>
      </p:sp>
      <p:sp>
        <p:nvSpPr>
          <p:cNvPr id="6" name="מציין מיקום של מספר שקופית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F023C-487C-4FDD-A5C6-3E51DF8296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3" Type="http://schemas.openxmlformats.org/officeDocument/2006/relationships/oleObject" Target="../embeddings/oleObject2.bin"/><Relationship Id="rId7" Type="http://schemas.openxmlformats.org/officeDocument/2006/relationships/oleObject" Target="../embeddings/oleObject6.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p.fizteh.urfu.ru/InformationSystemsTheory/%D0%9B%D0%B0%D0%B1%D0%BE%D1%80%D0%B0%D1%82%D0%BE%D1%80%D0%BD%D1%8B%D0%B5/%D1%814)%20%D0%A1%D0%B6%D0%B0%D1%82%D0%B8%D0%B5%20%D0%B4%D0%B0%D0%BD%D0%BD%D1%8B%D1%85.%20%D0%9C%D0%B5%D1%82%D0%BE%D0%B4%20%D0%9B%D0%25" TargetMode="External"/><Relationship Id="rId7" Type="http://schemas.openxmlformats.org/officeDocument/2006/relationships/hyperlink" Target="https://www.google.co.il/url?sa=t&amp;rct=j&amp;q=&amp;esrc=s&amp;source=web&amp;cd=1&amp;cad=rja&amp;uact=8&amp;ved=0CB8QFjAA&amp;url=http://www.upm.edu.my/&amp;ei=92RtVeDuLoKR7Aa4yICQBw&amp;usg=AFQjCNE5FkE525LAmCw5R_4yr9zNoOGhjA&amp;sig2=rQPROPpwLuaTJ0B0gHy5KA" TargetMode="External"/><Relationship Id="rId2" Type="http://schemas.openxmlformats.org/officeDocument/2006/relationships/hyperlink" Target="http://www.nemenmanlab.org/~ilya/images/e/e9/Ziv-lempel-77.pdf" TargetMode="External"/><Relationship Id="rId1" Type="http://schemas.openxmlformats.org/officeDocument/2006/relationships/slideLayout" Target="../slideLayouts/slideLayout2.xml"/><Relationship Id="rId6" Type="http://schemas.openxmlformats.org/officeDocument/2006/relationships/hyperlink" Target="http://csnotes.upm.edu.my/kelasmaya/web.nsf/de8cc2082fc4d31b4825730e002bd111/8774d470a4dd838d4825761000329050/$FILE/Ch5%20Dictionary%20Coding.pdf" TargetMode="External"/><Relationship Id="rId5" Type="http://schemas.openxmlformats.org/officeDocument/2006/relationships/hyperlink" Target="https://www.cs.duke.edu/courses/spring03/cps296.5/papers/welch_1984_technique_for.pdf" TargetMode="External"/><Relationship Id="rId4" Type="http://schemas.openxmlformats.org/officeDocument/2006/relationships/hyperlink" Target="http://paginas.fe.up.pt/~sam/TI/artigos/ziv78compression.pdf"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minkhollow.ca/Courses/461/Notes/Compression/Slides/LZ78Ex1.html"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rtl="1"/>
            <a:r>
              <a:rPr lang="en-US" dirty="0" smtClean="0"/>
              <a:t>Dictionary Coding</a:t>
            </a:r>
            <a:r>
              <a:rPr lang="he-IL" dirty="0" smtClean="0"/>
              <a:t/>
            </a:r>
            <a:br>
              <a:rPr lang="he-IL" dirty="0" smtClean="0"/>
            </a:br>
            <a:r>
              <a:rPr lang="he-IL" dirty="0" smtClean="0"/>
              <a:t>קידוד באמצעות מילון</a:t>
            </a:r>
            <a:endParaRPr lang="en-US" dirty="0"/>
          </a:p>
        </p:txBody>
      </p:sp>
      <p:sp>
        <p:nvSpPr>
          <p:cNvPr id="4" name="מציין מיקום של מספר שקופית 3"/>
          <p:cNvSpPr>
            <a:spLocks noGrp="1"/>
          </p:cNvSpPr>
          <p:nvPr>
            <p:ph type="sldNum" sz="quarter" idx="12"/>
          </p:nvPr>
        </p:nvSpPr>
        <p:spPr/>
        <p:txBody>
          <a:bodyPr/>
          <a:lstStyle/>
          <a:p>
            <a:fld id="{2EEF023C-487C-4FDD-A5C6-3E51DF829693}" type="slidenum">
              <a:rPr lang="en-US" smtClean="0">
                <a:cs typeface="+mj-cs"/>
              </a:rPr>
              <a:pPr/>
              <a:t>1</a:t>
            </a:fld>
            <a:endParaRPr lang="en-US" dirty="0">
              <a:cs typeface="+mj-cs"/>
            </a:endParaRPr>
          </a:p>
        </p:txBody>
      </p:sp>
      <p:sp>
        <p:nvSpPr>
          <p:cNvPr id="5"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b="1" smtClean="0"/>
              <a:t>Static Dictionary Coding</a:t>
            </a:r>
          </a:p>
        </p:txBody>
      </p:sp>
      <p:sp>
        <p:nvSpPr>
          <p:cNvPr id="19459" name="Rectangle 3"/>
          <p:cNvSpPr>
            <a:spLocks noGrp="1" noRot="1" noChangeArrowheads="1"/>
          </p:cNvSpPr>
          <p:nvPr>
            <p:ph type="body" idx="1"/>
          </p:nvPr>
        </p:nvSpPr>
        <p:spPr>
          <a:xfrm>
            <a:off x="301625" y="1752600"/>
            <a:ext cx="8540750" cy="4556125"/>
          </a:xfrm>
        </p:spPr>
        <p:txBody>
          <a:bodyPr/>
          <a:lstStyle/>
          <a:p>
            <a:pPr marL="609600" indent="-609600" eaLnBrk="1" hangingPunct="1">
              <a:lnSpc>
                <a:spcPct val="90000"/>
              </a:lnSpc>
            </a:pPr>
            <a:r>
              <a:rPr lang="en-US" sz="2800" smtClean="0"/>
              <a:t>A fixed dictionary, </a:t>
            </a:r>
          </a:p>
          <a:p>
            <a:pPr marL="990600" lvl="1" indent="-533400" eaLnBrk="1" hangingPunct="1">
              <a:lnSpc>
                <a:spcPct val="90000"/>
              </a:lnSpc>
            </a:pPr>
            <a:r>
              <a:rPr lang="en-US" sz="2400" smtClean="0"/>
              <a:t>Produced before the coding process</a:t>
            </a:r>
          </a:p>
          <a:p>
            <a:pPr marL="990600" lvl="1" indent="-533400" eaLnBrk="1" hangingPunct="1">
              <a:lnSpc>
                <a:spcPct val="90000"/>
              </a:lnSpc>
            </a:pPr>
            <a:r>
              <a:rPr lang="en-US" sz="2400" smtClean="0"/>
              <a:t>Used at both the transmitting and receiving ends</a:t>
            </a:r>
          </a:p>
          <a:p>
            <a:pPr marL="990600" lvl="1" indent="-533400" eaLnBrk="1" hangingPunct="1">
              <a:lnSpc>
                <a:spcPct val="90000"/>
              </a:lnSpc>
            </a:pPr>
            <a:r>
              <a:rPr lang="en-US" sz="2400" smtClean="0"/>
              <a:t>It is possible when the knowledge about the source alphabet and the related strings of symbols, also known as phrases, is  sufficient.</a:t>
            </a:r>
            <a:endParaRPr lang="en-US" altLang="zh-CN" sz="2400" smtClean="0">
              <a:ea typeface="宋体" pitchFamily="2" charset="-122"/>
            </a:endParaRPr>
          </a:p>
          <a:p>
            <a:pPr marL="609600" indent="-609600" eaLnBrk="1" hangingPunct="1">
              <a:lnSpc>
                <a:spcPct val="90000"/>
              </a:lnSpc>
            </a:pPr>
            <a:r>
              <a:rPr lang="en-US" altLang="zh-CN" sz="2800" smtClean="0">
                <a:ea typeface="宋体" pitchFamily="2" charset="-122"/>
              </a:rPr>
              <a:t>Merit of the static approach: its simplicity. </a:t>
            </a:r>
          </a:p>
          <a:p>
            <a:pPr marL="609600" indent="-609600" eaLnBrk="1" hangingPunct="1">
              <a:lnSpc>
                <a:spcPct val="90000"/>
              </a:lnSpc>
            </a:pPr>
            <a:r>
              <a:rPr lang="en-US" sz="2800" smtClean="0"/>
              <a:t>Its drawbacks lie on </a:t>
            </a:r>
          </a:p>
          <a:p>
            <a:pPr marL="990600" lvl="1" indent="-533400" eaLnBrk="1" hangingPunct="1">
              <a:lnSpc>
                <a:spcPct val="90000"/>
              </a:lnSpc>
            </a:pPr>
            <a:r>
              <a:rPr lang="en-US" sz="2400" smtClean="0"/>
              <a:t>Relatively lower coding efficiency </a:t>
            </a:r>
          </a:p>
          <a:p>
            <a:pPr marL="990600" lvl="1" indent="-533400" eaLnBrk="1" hangingPunct="1">
              <a:lnSpc>
                <a:spcPct val="90000"/>
              </a:lnSpc>
            </a:pPr>
            <a:r>
              <a:rPr lang="en-US" sz="2400" smtClean="0"/>
              <a:t>Less flexibility compared with adaptive dictionary techniques</a:t>
            </a:r>
          </a:p>
        </p:txBody>
      </p:sp>
      <p:sp>
        <p:nvSpPr>
          <p:cNvPr id="19460" name="Rectangle 5"/>
          <p:cNvSpPr>
            <a:spLocks noChangeArrowheads="1"/>
          </p:cNvSpPr>
          <p:nvPr/>
        </p:nvSpPr>
        <p:spPr bwMode="auto">
          <a:xfrm>
            <a:off x="0" y="3071813"/>
            <a:ext cx="9144000" cy="0"/>
          </a:xfrm>
          <a:prstGeom prst="rect">
            <a:avLst/>
          </a:prstGeom>
          <a:noFill/>
          <a:ln w="9525">
            <a:noFill/>
            <a:miter lim="800000"/>
            <a:headEnd/>
            <a:tailEnd/>
          </a:ln>
        </p:spPr>
        <p:txBody>
          <a:bodyPr wrap="none" anchor="ctr">
            <a:spAutoFit/>
          </a:bodyPr>
          <a:lstStyle/>
          <a:p>
            <a:endParaRPr lang="en-US"/>
          </a:p>
        </p:txBody>
      </p:sp>
      <p:sp>
        <p:nvSpPr>
          <p:cNvPr id="19461" name="Rectangle 7"/>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en-US"/>
          </a:p>
        </p:txBody>
      </p:sp>
      <p:sp>
        <p:nvSpPr>
          <p:cNvPr id="6"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Rot="1" noChangeArrowheads="1"/>
          </p:cNvSpPr>
          <p:nvPr>
            <p:ph type="title"/>
          </p:nvPr>
        </p:nvSpPr>
        <p:spPr/>
        <p:txBody>
          <a:bodyPr/>
          <a:lstStyle/>
          <a:p>
            <a:pPr eaLnBrk="1" hangingPunct="1"/>
            <a:r>
              <a:rPr lang="en-US" b="1" smtClean="0"/>
              <a:t>Static Dictionary Coding</a:t>
            </a:r>
          </a:p>
        </p:txBody>
      </p:sp>
      <p:sp>
        <p:nvSpPr>
          <p:cNvPr id="20483" name="Rectangle 8"/>
          <p:cNvSpPr>
            <a:spLocks noGrp="1" noRot="1" noChangeArrowheads="1"/>
          </p:cNvSpPr>
          <p:nvPr>
            <p:ph type="body" idx="1"/>
          </p:nvPr>
        </p:nvSpPr>
        <p:spPr/>
        <p:txBody>
          <a:bodyPr>
            <a:normAutofit fontScale="92500" lnSpcReduction="20000"/>
          </a:bodyPr>
          <a:lstStyle/>
          <a:p>
            <a:pPr eaLnBrk="1" hangingPunct="1">
              <a:lnSpc>
                <a:spcPct val="90000"/>
              </a:lnSpc>
            </a:pPr>
            <a:r>
              <a:rPr lang="en-US" sz="2800" dirty="0" smtClean="0"/>
              <a:t>An example of static algorithms occurs is </a:t>
            </a:r>
            <a:r>
              <a:rPr lang="en-US" sz="2800" b="1" i="1" dirty="0" smtClean="0"/>
              <a:t>diagram</a:t>
            </a:r>
            <a:r>
              <a:rPr lang="en-US" sz="2800" dirty="0" smtClean="0"/>
              <a:t> coding.</a:t>
            </a:r>
          </a:p>
          <a:p>
            <a:pPr lvl="1" eaLnBrk="1" hangingPunct="1">
              <a:lnSpc>
                <a:spcPct val="90000"/>
              </a:lnSpc>
            </a:pPr>
            <a:r>
              <a:rPr lang="en-US" sz="2400" dirty="0" smtClean="0"/>
              <a:t>A simple and fast coding technique. </a:t>
            </a:r>
          </a:p>
          <a:p>
            <a:pPr lvl="1" eaLnBrk="1" hangingPunct="1">
              <a:lnSpc>
                <a:spcPct val="90000"/>
              </a:lnSpc>
            </a:pPr>
            <a:r>
              <a:rPr lang="en-US" sz="2400" dirty="0" smtClean="0"/>
              <a:t>The dictionary contains:</a:t>
            </a:r>
          </a:p>
          <a:p>
            <a:pPr lvl="2" eaLnBrk="1" hangingPunct="1">
              <a:lnSpc>
                <a:spcPct val="90000"/>
              </a:lnSpc>
            </a:pPr>
            <a:r>
              <a:rPr lang="en-US" sz="2000" dirty="0" smtClean="0"/>
              <a:t>all source symbols and</a:t>
            </a:r>
          </a:p>
          <a:p>
            <a:pPr lvl="2" eaLnBrk="1" hangingPunct="1">
              <a:lnSpc>
                <a:spcPct val="90000"/>
              </a:lnSpc>
            </a:pPr>
            <a:r>
              <a:rPr lang="en-US" sz="2000" dirty="0" smtClean="0"/>
              <a:t>some frequently used pairs of symbols. </a:t>
            </a:r>
          </a:p>
          <a:p>
            <a:pPr lvl="1" eaLnBrk="1" hangingPunct="1">
              <a:lnSpc>
                <a:spcPct val="90000"/>
              </a:lnSpc>
            </a:pPr>
            <a:r>
              <a:rPr lang="en-US" sz="2400" dirty="0" smtClean="0"/>
              <a:t>In encoding, two symbols are checked at once to see if they are in the dictionary. </a:t>
            </a:r>
          </a:p>
          <a:p>
            <a:pPr lvl="2" eaLnBrk="1" hangingPunct="1">
              <a:lnSpc>
                <a:spcPct val="90000"/>
              </a:lnSpc>
            </a:pPr>
            <a:r>
              <a:rPr lang="en-US" sz="2000" dirty="0" smtClean="0"/>
              <a:t>If so, they are replaced by the index of the two symbols in the dictionary, and the next pair of symbols is encoded in the next step.</a:t>
            </a:r>
          </a:p>
          <a:p>
            <a:pPr lvl="2" eaLnBrk="1" hangingPunct="1">
              <a:lnSpc>
                <a:spcPct val="90000"/>
              </a:lnSpc>
            </a:pPr>
            <a:r>
              <a:rPr lang="en-US" sz="2000" dirty="0" smtClean="0"/>
              <a:t>If not, then the index of the first symbol is used to encode the first symbol. The second symbol is combined with the third symbol to form a new pair, which is encoded in the next step.</a:t>
            </a:r>
            <a:r>
              <a:rPr lang="en-US" dirty="0" smtClean="0"/>
              <a:t> </a:t>
            </a:r>
          </a:p>
          <a:p>
            <a:pPr marL="609600" indent="-609600"/>
            <a:r>
              <a:rPr lang="en-US" sz="2800" dirty="0" smtClean="0"/>
              <a:t>The diagram can be straightforwardly extended to </a:t>
            </a:r>
            <a:r>
              <a:rPr lang="en-US" sz="2800" b="1" i="1" dirty="0" smtClean="0"/>
              <a:t>n-gram</a:t>
            </a:r>
            <a:r>
              <a:rPr lang="en-US" sz="2800" dirty="0" smtClean="0"/>
              <a:t>. In the extension, the size of the dictionary increases and so is its coding efficiency.</a:t>
            </a:r>
            <a:r>
              <a:rPr lang="en-US" sz="2000" dirty="0" smtClean="0"/>
              <a:t> </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b="1" smtClean="0"/>
              <a:t>Adaptive Dictionary Coding</a:t>
            </a:r>
          </a:p>
        </p:txBody>
      </p:sp>
      <p:sp>
        <p:nvSpPr>
          <p:cNvPr id="22531" name="Rectangle 3"/>
          <p:cNvSpPr>
            <a:spLocks noGrp="1" noRot="1" noChangeArrowheads="1"/>
          </p:cNvSpPr>
          <p:nvPr>
            <p:ph type="body" idx="1"/>
          </p:nvPr>
        </p:nvSpPr>
        <p:spPr>
          <a:xfrm>
            <a:off x="301625" y="1752600"/>
            <a:ext cx="8540750" cy="4484688"/>
          </a:xfrm>
        </p:spPr>
        <p:txBody>
          <a:bodyPr/>
          <a:lstStyle/>
          <a:p>
            <a:pPr eaLnBrk="1" hangingPunct="1">
              <a:lnSpc>
                <a:spcPct val="80000"/>
              </a:lnSpc>
            </a:pPr>
            <a:r>
              <a:rPr lang="en-US" sz="2800" dirty="0" smtClean="0"/>
              <a:t>A </a:t>
            </a:r>
            <a:r>
              <a:rPr lang="en-US" sz="2800" u="sng" dirty="0" smtClean="0"/>
              <a:t>completely defined</a:t>
            </a:r>
            <a:r>
              <a:rPr lang="en-US" sz="2800" dirty="0" smtClean="0"/>
              <a:t> dictionary does </a:t>
            </a:r>
            <a:r>
              <a:rPr lang="en-US" sz="2800" u="sng" dirty="0" smtClean="0"/>
              <a:t>not</a:t>
            </a:r>
            <a:r>
              <a:rPr lang="en-US" sz="2800" dirty="0" smtClean="0"/>
              <a:t> exist </a:t>
            </a:r>
            <a:r>
              <a:rPr lang="en-US" sz="2800" u="sng" dirty="0" smtClean="0"/>
              <a:t>prior to</a:t>
            </a:r>
            <a:r>
              <a:rPr lang="en-US" sz="2800" dirty="0" smtClean="0"/>
              <a:t> the encoding process and the dictionary is </a:t>
            </a:r>
            <a:r>
              <a:rPr lang="en-US" sz="2800" u="sng" dirty="0" smtClean="0"/>
              <a:t>not fixed</a:t>
            </a:r>
            <a:r>
              <a:rPr lang="en-US" sz="2800" dirty="0" smtClean="0"/>
              <a:t>. </a:t>
            </a:r>
          </a:p>
          <a:p>
            <a:pPr lvl="1" eaLnBrk="1" hangingPunct="1">
              <a:lnSpc>
                <a:spcPct val="80000"/>
              </a:lnSpc>
            </a:pPr>
            <a:r>
              <a:rPr lang="en-US" sz="2400" dirty="0" smtClean="0"/>
              <a:t>At the beginning of coding, only an initial dictionary exists.</a:t>
            </a:r>
          </a:p>
          <a:p>
            <a:pPr lvl="1" eaLnBrk="1" hangingPunct="1">
              <a:lnSpc>
                <a:spcPct val="80000"/>
              </a:lnSpc>
            </a:pPr>
            <a:r>
              <a:rPr lang="en-US" sz="2400" dirty="0" smtClean="0"/>
              <a:t>It adapts itself to the input during the coding process. </a:t>
            </a:r>
          </a:p>
          <a:p>
            <a:pPr eaLnBrk="1" hangingPunct="1">
              <a:lnSpc>
                <a:spcPct val="80000"/>
              </a:lnSpc>
            </a:pPr>
            <a:r>
              <a:rPr lang="en-US" sz="2800" dirty="0" smtClean="0"/>
              <a:t>All adaptive dictionary coding algorithms can be traced back to two different original works by </a:t>
            </a:r>
            <a:r>
              <a:rPr lang="en-US" sz="2800" dirty="0" err="1" smtClean="0"/>
              <a:t>Ziv</a:t>
            </a:r>
            <a:r>
              <a:rPr lang="en-US" sz="2800" dirty="0" smtClean="0"/>
              <a:t> and Lempel [</a:t>
            </a:r>
            <a:r>
              <a:rPr lang="en-US" sz="2800" dirty="0" err="1" smtClean="0"/>
              <a:t>ziv</a:t>
            </a:r>
            <a:r>
              <a:rPr lang="en-US" sz="2800" dirty="0" smtClean="0"/>
              <a:t> 1977, </a:t>
            </a:r>
            <a:r>
              <a:rPr lang="en-US" sz="2800" dirty="0" err="1" smtClean="0"/>
              <a:t>ziv</a:t>
            </a:r>
            <a:r>
              <a:rPr lang="en-US" sz="2800" dirty="0" smtClean="0"/>
              <a:t> 1978]. </a:t>
            </a:r>
          </a:p>
          <a:p>
            <a:pPr lvl="1" eaLnBrk="1" hangingPunct="1">
              <a:lnSpc>
                <a:spcPct val="80000"/>
              </a:lnSpc>
            </a:pPr>
            <a:r>
              <a:rPr lang="en-US" sz="2400" dirty="0" smtClean="0"/>
              <a:t>The algorithms based on [</a:t>
            </a:r>
            <a:r>
              <a:rPr lang="en-US" sz="2400" dirty="0" err="1" smtClean="0"/>
              <a:t>ziv</a:t>
            </a:r>
            <a:r>
              <a:rPr lang="en-US" sz="2400" dirty="0" smtClean="0"/>
              <a:t> 1977] are referred to as the LZ77 algorithms. </a:t>
            </a:r>
            <a:endParaRPr lang="en-US" altLang="zh-CN" sz="2400" dirty="0" smtClean="0">
              <a:ea typeface="宋体" pitchFamily="2" charset="-122"/>
            </a:endParaRPr>
          </a:p>
          <a:p>
            <a:pPr lvl="1" eaLnBrk="1" hangingPunct="1">
              <a:lnSpc>
                <a:spcPct val="80000"/>
              </a:lnSpc>
            </a:pPr>
            <a:r>
              <a:rPr lang="en-US" altLang="zh-CN" sz="2400" dirty="0" smtClean="0">
                <a:ea typeface="宋体" pitchFamily="2" charset="-122"/>
              </a:rPr>
              <a:t>Those based on [</a:t>
            </a:r>
            <a:r>
              <a:rPr lang="en-US" altLang="zh-CN" sz="2400" dirty="0" err="1" smtClean="0">
                <a:ea typeface="宋体" pitchFamily="2" charset="-122"/>
              </a:rPr>
              <a:t>ziv</a:t>
            </a:r>
            <a:r>
              <a:rPr lang="en-US" altLang="zh-CN" sz="2400" dirty="0" smtClean="0">
                <a:ea typeface="宋体" pitchFamily="2" charset="-122"/>
              </a:rPr>
              <a:t> 1978] are the LZ78 algorithms. </a:t>
            </a:r>
            <a:endParaRPr lang="en-US" sz="2400" dirty="0" smtClean="0"/>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2101825" y="1772816"/>
            <a:ext cx="2902223" cy="4484688"/>
          </a:xfrm>
        </p:spPr>
        <p:txBody>
          <a:bodyPr/>
          <a:lstStyle/>
          <a:p>
            <a:pPr>
              <a:lnSpc>
                <a:spcPct val="80000"/>
              </a:lnSpc>
              <a:buNone/>
            </a:pPr>
            <a:r>
              <a:rPr lang="en-US" sz="2800" dirty="0" err="1" smtClean="0"/>
              <a:t>Yaacov</a:t>
            </a:r>
            <a:r>
              <a:rPr lang="en-US" sz="2800" dirty="0" smtClean="0"/>
              <a:t> </a:t>
            </a:r>
            <a:r>
              <a:rPr lang="en-US" sz="2800" dirty="0" err="1" smtClean="0"/>
              <a:t>Ziv</a:t>
            </a:r>
            <a:endParaRPr lang="en-US" sz="2800" dirty="0" smtClean="0"/>
          </a:p>
          <a:p>
            <a:pPr eaLnBrk="1" hangingPunct="1">
              <a:lnSpc>
                <a:spcPct val="80000"/>
              </a:lnSpc>
            </a:pPr>
            <a:endParaRPr lang="en-US" sz="2800" dirty="0" smtClean="0"/>
          </a:p>
          <a:p>
            <a:pPr eaLnBrk="1" hangingPunct="1">
              <a:lnSpc>
                <a:spcPct val="80000"/>
              </a:lnSpc>
            </a:pPr>
            <a:endParaRPr lang="en-US" sz="2800" dirty="0" smtClean="0"/>
          </a:p>
          <a:p>
            <a:pPr eaLnBrk="1" hangingPunct="1">
              <a:lnSpc>
                <a:spcPct val="80000"/>
              </a:lnSpc>
            </a:pPr>
            <a:endParaRPr lang="en-US" sz="2800" dirty="0" smtClean="0"/>
          </a:p>
          <a:p>
            <a:pPr eaLnBrk="1" hangingPunct="1">
              <a:lnSpc>
                <a:spcPct val="80000"/>
              </a:lnSpc>
            </a:pPr>
            <a:endParaRPr lang="en-US" sz="2800" dirty="0" smtClean="0"/>
          </a:p>
          <a:p>
            <a:pPr eaLnBrk="1" hangingPunct="1">
              <a:lnSpc>
                <a:spcPct val="80000"/>
              </a:lnSpc>
            </a:pPr>
            <a:endParaRPr lang="en-US" sz="2800" dirty="0" smtClean="0"/>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pic>
        <p:nvPicPr>
          <p:cNvPr id="27650" name="Picture 2" descr="Jacob Ziv.jpeg"/>
          <p:cNvPicPr>
            <a:picLocks noChangeAspect="1" noChangeArrowheads="1"/>
          </p:cNvPicPr>
          <p:nvPr/>
        </p:nvPicPr>
        <p:blipFill>
          <a:blip r:embed="rId2" cstate="print"/>
          <a:srcRect/>
          <a:stretch>
            <a:fillRect/>
          </a:stretch>
        </p:blipFill>
        <p:spPr bwMode="auto">
          <a:xfrm>
            <a:off x="2195736" y="2276872"/>
            <a:ext cx="1979366" cy="2088232"/>
          </a:xfrm>
          <a:prstGeom prst="rect">
            <a:avLst/>
          </a:prstGeom>
          <a:noFill/>
        </p:spPr>
      </p:pic>
      <p:pic>
        <p:nvPicPr>
          <p:cNvPr id="72706" name="Picture 2" descr="Abraham Lempel.JPG"/>
          <p:cNvPicPr>
            <a:picLocks noChangeAspect="1" noChangeArrowheads="1"/>
          </p:cNvPicPr>
          <p:nvPr/>
        </p:nvPicPr>
        <p:blipFill>
          <a:blip r:embed="rId3" cstate="print"/>
          <a:srcRect/>
          <a:stretch>
            <a:fillRect/>
          </a:stretch>
        </p:blipFill>
        <p:spPr bwMode="auto">
          <a:xfrm>
            <a:off x="4572000" y="2276872"/>
            <a:ext cx="1905000" cy="2076450"/>
          </a:xfrm>
          <a:prstGeom prst="rect">
            <a:avLst/>
          </a:prstGeom>
          <a:noFill/>
        </p:spPr>
      </p:pic>
      <p:sp>
        <p:nvSpPr>
          <p:cNvPr id="9" name="Rectangle 3"/>
          <p:cNvSpPr txBox="1">
            <a:spLocks noRot="1" noChangeArrowheads="1"/>
          </p:cNvSpPr>
          <p:nvPr/>
        </p:nvSpPr>
        <p:spPr>
          <a:xfrm>
            <a:off x="4499992" y="1772816"/>
            <a:ext cx="3744416" cy="4484688"/>
          </a:xfrm>
          <a:prstGeom prst="rect">
            <a:avLst/>
          </a:prstGeom>
        </p:spPr>
        <p:txBody>
          <a:bodyPr vert="horz" lIns="91440" tIns="45720" rIns="91440" bIns="45720" rtlCol="0">
            <a:normAutofit/>
          </a:bodyPr>
          <a:lstStyle/>
          <a:p>
            <a:pPr>
              <a:lnSpc>
                <a:spcPct val="80000"/>
              </a:lnSpc>
            </a:pPr>
            <a:r>
              <a:rPr lang="en-US" sz="2800" dirty="0" err="1" smtClean="0"/>
              <a:t>Avraham</a:t>
            </a:r>
            <a:r>
              <a:rPr lang="en-US" sz="2800" dirty="0" smtClean="0"/>
              <a:t> Lempel</a:t>
            </a:r>
            <a:endParaRPr lang="en-US" sz="2400" dirty="0" smtClean="0"/>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Rot="1" noChangeArrowheads="1"/>
          </p:cNvSpPr>
          <p:nvPr>
            <p:ph type="title"/>
          </p:nvPr>
        </p:nvSpPr>
        <p:spPr/>
        <p:txBody>
          <a:bodyPr/>
          <a:lstStyle/>
          <a:p>
            <a:pPr eaLnBrk="1" hangingPunct="1"/>
            <a:r>
              <a:rPr lang="en-US" b="1" smtClean="0"/>
              <a:t>Parsing Strategy</a:t>
            </a:r>
          </a:p>
        </p:txBody>
      </p:sp>
      <p:sp>
        <p:nvSpPr>
          <p:cNvPr id="23555" name="Rectangle 8"/>
          <p:cNvSpPr>
            <a:spLocks noGrp="1" noRot="1" noChangeArrowheads="1"/>
          </p:cNvSpPr>
          <p:nvPr>
            <p:ph type="body" idx="1"/>
          </p:nvPr>
        </p:nvSpPr>
        <p:spPr/>
        <p:txBody>
          <a:bodyPr/>
          <a:lstStyle/>
          <a:p>
            <a:pPr eaLnBrk="1" hangingPunct="1"/>
            <a:r>
              <a:rPr lang="en-US" sz="2800" dirty="0" smtClean="0"/>
              <a:t>Once we have a dictionary, </a:t>
            </a:r>
          </a:p>
          <a:p>
            <a:pPr lvl="1" eaLnBrk="1" hangingPunct="1"/>
            <a:r>
              <a:rPr lang="en-US" sz="2400" dirty="0" smtClean="0"/>
              <a:t>Need to examine the input text and find a string of symbols that matches an item in the dictionary. </a:t>
            </a:r>
          </a:p>
          <a:p>
            <a:pPr lvl="1" eaLnBrk="1" hangingPunct="1"/>
            <a:r>
              <a:rPr lang="en-US" sz="2400" dirty="0" smtClean="0"/>
              <a:t>Then the index of the item to the dictionary is encoded. </a:t>
            </a:r>
          </a:p>
          <a:p>
            <a:pPr eaLnBrk="1" hangingPunct="1"/>
            <a:r>
              <a:rPr lang="en-US" sz="2800" dirty="0" smtClean="0"/>
              <a:t>This process of </a:t>
            </a:r>
            <a:r>
              <a:rPr lang="en-US" sz="2800" b="1" dirty="0" smtClean="0"/>
              <a:t>segmenting the input text into disjoint  strings</a:t>
            </a:r>
            <a:r>
              <a:rPr lang="en-US" sz="2800" dirty="0" smtClean="0"/>
              <a:t> (whose union equals the input text) for coding is referred to as </a:t>
            </a:r>
            <a:r>
              <a:rPr lang="en-US" sz="2800" b="1" i="1" dirty="0" smtClean="0"/>
              <a:t>parsing</a:t>
            </a:r>
            <a:r>
              <a:rPr lang="en-US" sz="2800" dirty="0" smtClean="0"/>
              <a:t>. </a:t>
            </a:r>
          </a:p>
          <a:p>
            <a:pPr eaLnBrk="1" hangingPunct="1"/>
            <a:r>
              <a:rPr lang="en-US" sz="2800" dirty="0" smtClean="0"/>
              <a:t>Obviously, the way to segment the input text into strings is not unique. </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Rot="1" noChangeArrowheads="1"/>
          </p:cNvSpPr>
          <p:nvPr>
            <p:ph type="title"/>
          </p:nvPr>
        </p:nvSpPr>
        <p:spPr/>
        <p:txBody>
          <a:bodyPr/>
          <a:lstStyle/>
          <a:p>
            <a:pPr eaLnBrk="1" hangingPunct="1"/>
            <a:r>
              <a:rPr lang="en-US" b="1" dirty="0" smtClean="0"/>
              <a:t>Parsing Strategy Example</a:t>
            </a:r>
          </a:p>
        </p:txBody>
      </p:sp>
      <p:pic>
        <p:nvPicPr>
          <p:cNvPr id="8194" name="Picture 2"/>
          <p:cNvPicPr>
            <a:picLocks noChangeAspect="1" noChangeArrowheads="1"/>
          </p:cNvPicPr>
          <p:nvPr/>
        </p:nvPicPr>
        <p:blipFill>
          <a:blip r:embed="rId2" cstate="print"/>
          <a:srcRect l="34766" t="45833" r="32031" b="31944"/>
          <a:stretch>
            <a:fillRect/>
          </a:stretch>
        </p:blipFill>
        <p:spPr bwMode="auto">
          <a:xfrm>
            <a:off x="2411760" y="3956426"/>
            <a:ext cx="6632417" cy="2496910"/>
          </a:xfrm>
          <a:prstGeom prst="rect">
            <a:avLst/>
          </a:prstGeom>
          <a:noFill/>
          <a:ln w="9525">
            <a:noFill/>
            <a:miter lim="800000"/>
            <a:headEnd/>
            <a:tailEnd/>
          </a:ln>
          <a:effectLst/>
        </p:spPr>
      </p:pic>
      <p:sp>
        <p:nvSpPr>
          <p:cNvPr id="23555" name="Rectangle 8"/>
          <p:cNvSpPr>
            <a:spLocks noGrp="1" noRot="1" noChangeArrowheads="1"/>
          </p:cNvSpPr>
          <p:nvPr>
            <p:ph type="body" idx="1"/>
          </p:nvPr>
        </p:nvSpPr>
        <p:spPr/>
        <p:txBody>
          <a:bodyPr/>
          <a:lstStyle/>
          <a:p>
            <a:pPr eaLnBrk="1" hangingPunct="1"/>
            <a:r>
              <a:rPr lang="en-US" sz="2800" dirty="0" smtClean="0"/>
              <a:t>Dictionary:</a:t>
            </a:r>
          </a:p>
          <a:p>
            <a:pPr lvl="1" eaLnBrk="1" hangingPunct="1">
              <a:buNone/>
            </a:pPr>
            <a:r>
              <a:rPr lang="en-US" sz="2400" dirty="0" smtClean="0"/>
              <a:t> </a:t>
            </a:r>
          </a:p>
          <a:p>
            <a:pPr eaLnBrk="1" hangingPunct="1"/>
            <a:endParaRPr lang="en-US" sz="2800" dirty="0" smtClean="0"/>
          </a:p>
          <a:p>
            <a:pPr eaLnBrk="1" hangingPunct="1"/>
            <a:r>
              <a:rPr lang="en-US" sz="2800" dirty="0" smtClean="0"/>
              <a:t>String to encode: </a:t>
            </a:r>
            <a:r>
              <a:rPr lang="en-US" sz="2800" b="1" i="1" dirty="0" err="1" smtClean="0"/>
              <a:t>babb</a:t>
            </a:r>
            <a:endParaRPr lang="en-US" sz="2800" b="1" i="1" dirty="0" smtClean="0"/>
          </a:p>
          <a:p>
            <a:pPr eaLnBrk="1" hangingPunct="1"/>
            <a:r>
              <a:rPr lang="en-US" sz="2800" dirty="0" smtClean="0"/>
              <a:t>Greedy coding:	0110.0111</a:t>
            </a:r>
          </a:p>
          <a:p>
            <a:pPr eaLnBrk="1" hangingPunct="1"/>
            <a:r>
              <a:rPr lang="en-US" sz="2800" dirty="0" smtClean="0"/>
              <a:t>Optimal coding:	010.1</a:t>
            </a:r>
          </a:p>
        </p:txBody>
      </p:sp>
      <p:pic>
        <p:nvPicPr>
          <p:cNvPr id="5" name="Picture 2"/>
          <p:cNvPicPr>
            <a:picLocks noChangeAspect="1" noChangeArrowheads="1"/>
          </p:cNvPicPr>
          <p:nvPr/>
        </p:nvPicPr>
        <p:blipFill>
          <a:blip r:embed="rId2" cstate="print"/>
          <a:srcRect l="40183" t="71435" r="47708" b="13981"/>
          <a:stretch>
            <a:fillRect/>
          </a:stretch>
        </p:blipFill>
        <p:spPr bwMode="auto">
          <a:xfrm>
            <a:off x="2500298" y="1714488"/>
            <a:ext cx="2214578" cy="1500198"/>
          </a:xfrm>
          <a:prstGeom prst="rect">
            <a:avLst/>
          </a:prstGeom>
          <a:noFill/>
          <a:ln w="9525">
            <a:noFill/>
            <a:miter lim="800000"/>
            <a:headEnd/>
            <a:tailEnd/>
          </a:ln>
          <a:effectLst/>
        </p:spPr>
      </p:pic>
      <p:sp>
        <p:nvSpPr>
          <p:cNvPr id="6"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r>
              <a:rPr lang="en-US" b="1" smtClean="0"/>
              <a:t>Parsing Strategy</a:t>
            </a:r>
          </a:p>
        </p:txBody>
      </p:sp>
      <p:sp>
        <p:nvSpPr>
          <p:cNvPr id="24579" name="Rectangle 3"/>
          <p:cNvSpPr>
            <a:spLocks noGrp="1" noRot="1" noChangeArrowheads="1"/>
          </p:cNvSpPr>
          <p:nvPr>
            <p:ph type="body" idx="1"/>
          </p:nvPr>
        </p:nvSpPr>
        <p:spPr/>
        <p:txBody>
          <a:bodyPr/>
          <a:lstStyle/>
          <a:p>
            <a:pPr eaLnBrk="1" hangingPunct="1">
              <a:lnSpc>
                <a:spcPct val="80000"/>
              </a:lnSpc>
            </a:pPr>
            <a:r>
              <a:rPr lang="en-US" sz="2800" dirty="0" smtClean="0"/>
              <a:t>In terms of the highest coding efficiency, </a:t>
            </a:r>
            <a:r>
              <a:rPr lang="en-US" sz="2800" b="1" dirty="0" smtClean="0"/>
              <a:t>optimal parsing</a:t>
            </a:r>
            <a:r>
              <a:rPr lang="en-US" sz="2800" dirty="0" smtClean="0"/>
              <a:t> is essentially a </a:t>
            </a:r>
            <a:r>
              <a:rPr lang="en-US" sz="2800" u="sng" dirty="0" smtClean="0"/>
              <a:t>shortest-path</a:t>
            </a:r>
            <a:r>
              <a:rPr lang="en-US" sz="2800" dirty="0" smtClean="0"/>
              <a:t> problem [Bell 1990]. </a:t>
            </a:r>
          </a:p>
          <a:p>
            <a:pPr eaLnBrk="1" hangingPunct="1">
              <a:lnSpc>
                <a:spcPct val="80000"/>
              </a:lnSpc>
            </a:pPr>
            <a:r>
              <a:rPr lang="en-US" sz="2800" dirty="0" smtClean="0"/>
              <a:t>In practice, however, a method called </a:t>
            </a:r>
            <a:r>
              <a:rPr lang="en-US" sz="2800" b="1" i="1" dirty="0" smtClean="0"/>
              <a:t>greedy</a:t>
            </a:r>
            <a:r>
              <a:rPr lang="en-US" sz="2800" b="1" dirty="0" smtClean="0"/>
              <a:t> parsing</a:t>
            </a:r>
            <a:r>
              <a:rPr lang="en-US" sz="2800" dirty="0" smtClean="0"/>
              <a:t> is used in all the LZ77 and LZ78 algorithms.</a:t>
            </a:r>
          </a:p>
          <a:p>
            <a:pPr lvl="1" eaLnBrk="1" hangingPunct="1">
              <a:lnSpc>
                <a:spcPct val="80000"/>
              </a:lnSpc>
            </a:pPr>
            <a:r>
              <a:rPr lang="en-US" sz="2400" dirty="0" smtClean="0"/>
              <a:t>With greedy parsing, the encoder searches for the longest string of symbols in the input that matches an item in the dictionary at each coding step. </a:t>
            </a:r>
          </a:p>
          <a:p>
            <a:pPr lvl="1" eaLnBrk="1" hangingPunct="1">
              <a:lnSpc>
                <a:spcPct val="80000"/>
              </a:lnSpc>
            </a:pPr>
            <a:r>
              <a:rPr lang="en-US" sz="2400" dirty="0" smtClean="0"/>
              <a:t>Greedy parsing </a:t>
            </a:r>
            <a:r>
              <a:rPr lang="en-US" sz="2400" u="sng" dirty="0" smtClean="0"/>
              <a:t>may not be optimal</a:t>
            </a:r>
            <a:r>
              <a:rPr lang="en-US" sz="2400" dirty="0" smtClean="0"/>
              <a:t>, but it is </a:t>
            </a:r>
            <a:r>
              <a:rPr lang="en-US" sz="2400" u="sng" dirty="0" smtClean="0"/>
              <a:t>simple</a:t>
            </a:r>
            <a:r>
              <a:rPr lang="en-US" sz="2400" dirty="0" smtClean="0"/>
              <a:t> in implementation. </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Rectangle 2"/>
          <p:cNvSpPr>
            <a:spLocks noGrp="1" noRot="1" noChangeArrowheads="1"/>
          </p:cNvSpPr>
          <p:nvPr>
            <p:ph type="title"/>
          </p:nvPr>
        </p:nvSpPr>
        <p:spPr/>
        <p:txBody>
          <a:bodyPr/>
          <a:lstStyle/>
          <a:p>
            <a:pPr eaLnBrk="1" hangingPunct="1"/>
            <a:r>
              <a:rPr lang="en-US" b="1" dirty="0" smtClean="0"/>
              <a:t>Parsing Strategy Example</a:t>
            </a:r>
          </a:p>
        </p:txBody>
      </p:sp>
      <p:sp>
        <p:nvSpPr>
          <p:cNvPr id="2063" name="Rectangle 3"/>
          <p:cNvSpPr>
            <a:spLocks noGrp="1" noRot="1" noChangeArrowheads="1"/>
          </p:cNvSpPr>
          <p:nvPr>
            <p:ph type="body" idx="1"/>
          </p:nvPr>
        </p:nvSpPr>
        <p:spPr>
          <a:xfrm>
            <a:off x="301625" y="1752600"/>
            <a:ext cx="8540750" cy="4484688"/>
          </a:xfrm>
        </p:spPr>
        <p:txBody>
          <a:bodyPr>
            <a:normAutofit lnSpcReduction="10000"/>
          </a:bodyPr>
          <a:lstStyle/>
          <a:p>
            <a:pPr lvl="1" eaLnBrk="1" hangingPunct="1">
              <a:lnSpc>
                <a:spcPct val="80000"/>
              </a:lnSpc>
            </a:pPr>
            <a:endParaRPr lang="en-US" sz="2400" dirty="0" smtClean="0"/>
          </a:p>
          <a:p>
            <a:pPr lvl="1" eaLnBrk="1" hangingPunct="1">
              <a:lnSpc>
                <a:spcPct val="80000"/>
              </a:lnSpc>
            </a:pPr>
            <a:r>
              <a:rPr lang="en-US" sz="2400" dirty="0" smtClean="0"/>
              <a:t>Consider a dictionary, </a:t>
            </a:r>
            <a:r>
              <a:rPr lang="en-US" sz="2400" i="1" dirty="0" smtClean="0"/>
              <a:t>D</a:t>
            </a:r>
            <a:r>
              <a:rPr lang="en-US" sz="2400" dirty="0" smtClean="0"/>
              <a:t>, whose phrase set is</a:t>
            </a:r>
            <a:br>
              <a:rPr lang="en-US" sz="2400" dirty="0" smtClean="0"/>
            </a:br>
            <a:r>
              <a:rPr lang="en-US" sz="2400" dirty="0" smtClean="0"/>
              <a:t>                                   . </a:t>
            </a:r>
          </a:p>
          <a:p>
            <a:pPr lvl="1" eaLnBrk="1" hangingPunct="1">
              <a:lnSpc>
                <a:spcPct val="80000"/>
              </a:lnSpc>
            </a:pPr>
            <a:r>
              <a:rPr lang="en-US" sz="2400" dirty="0" smtClean="0"/>
              <a:t>The </a:t>
            </a:r>
            <a:r>
              <a:rPr lang="en-US" sz="2400" dirty="0" err="1" smtClean="0"/>
              <a:t>codewords</a:t>
            </a:r>
            <a:r>
              <a:rPr lang="en-US" sz="2400" dirty="0" smtClean="0"/>
              <a:t> assigned to these strings are</a:t>
            </a:r>
          </a:p>
          <a:p>
            <a:pPr lvl="1" eaLnBrk="1" hangingPunct="1">
              <a:lnSpc>
                <a:spcPct val="80000"/>
              </a:lnSpc>
            </a:pPr>
            <a:endParaRPr lang="en-US" sz="2400" dirty="0" smtClean="0"/>
          </a:p>
          <a:p>
            <a:pPr lvl="1" eaLnBrk="1" hangingPunct="1">
              <a:lnSpc>
                <a:spcPct val="80000"/>
              </a:lnSpc>
            </a:pPr>
            <a:endParaRPr lang="en-US" sz="2400" dirty="0" smtClean="0"/>
          </a:p>
          <a:p>
            <a:pPr lvl="1" eaLnBrk="1" hangingPunct="1">
              <a:lnSpc>
                <a:spcPct val="80000"/>
              </a:lnSpc>
            </a:pPr>
            <a:r>
              <a:rPr lang="en-US" sz="2400" dirty="0" smtClean="0"/>
              <a:t>Now the input text:   </a:t>
            </a:r>
            <a:r>
              <a:rPr lang="en-US" sz="2400" b="1" i="1" dirty="0" err="1" smtClean="0"/>
              <a:t>abbaab</a:t>
            </a:r>
            <a:r>
              <a:rPr lang="en-US" sz="2400" dirty="0" smtClean="0"/>
              <a:t>.</a:t>
            </a:r>
          </a:p>
          <a:p>
            <a:pPr lvl="1" eaLnBrk="1" hangingPunct="1">
              <a:lnSpc>
                <a:spcPct val="80000"/>
              </a:lnSpc>
            </a:pPr>
            <a:r>
              <a:rPr lang="en-US" sz="2400" dirty="0" smtClean="0"/>
              <a:t>Using greedy parsing, we then encode the text as </a:t>
            </a:r>
            <a:br>
              <a:rPr lang="en-US" sz="2400" dirty="0" smtClean="0"/>
            </a:br>
            <a:r>
              <a:rPr lang="en-US" sz="2400" dirty="0" smtClean="0"/>
              <a:t>                        , which is a 10-bit string:  </a:t>
            </a:r>
            <a:br>
              <a:rPr lang="en-US" sz="2400" dirty="0" smtClean="0"/>
            </a:br>
            <a:r>
              <a:rPr lang="en-US" sz="2400" dirty="0" smtClean="0"/>
              <a:t>In above representations, the periods are used to indicate the division of segments in the parsing. </a:t>
            </a:r>
          </a:p>
          <a:p>
            <a:pPr lvl="1" eaLnBrk="1" hangingPunct="1">
              <a:lnSpc>
                <a:spcPct val="80000"/>
              </a:lnSpc>
            </a:pPr>
            <a:r>
              <a:rPr lang="en-US" sz="2400" dirty="0" smtClean="0"/>
              <a:t>This, however, is not an optimum solution. Obviously, the following parsing will be more efficient, i.e.,</a:t>
            </a:r>
            <a:br>
              <a:rPr lang="en-US" sz="2400" dirty="0" smtClean="0"/>
            </a:br>
            <a:r>
              <a:rPr lang="en-US" sz="2400" dirty="0" smtClean="0"/>
              <a:t>                        , which is a 6- bit string: </a:t>
            </a:r>
          </a:p>
        </p:txBody>
      </p:sp>
      <p:sp>
        <p:nvSpPr>
          <p:cNvPr id="2064" name="Rectangle 5"/>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en-US"/>
          </a:p>
        </p:txBody>
      </p:sp>
      <p:sp>
        <p:nvSpPr>
          <p:cNvPr id="2065" name="Rectangle 7"/>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6"/>
          <p:cNvGraphicFramePr>
            <a:graphicFrameLocks noChangeAspect="1"/>
          </p:cNvGraphicFramePr>
          <p:nvPr/>
        </p:nvGraphicFramePr>
        <p:xfrm>
          <a:off x="1116013" y="2428868"/>
          <a:ext cx="2952750" cy="333375"/>
        </p:xfrm>
        <a:graphic>
          <a:graphicData uri="http://schemas.openxmlformats.org/presentationml/2006/ole">
            <p:oleObj spid="_x0000_s2722" name="Equation" r:id="rId3" imgW="2032000" imgH="228600" progId="Equation.3">
              <p:embed/>
            </p:oleObj>
          </a:graphicData>
        </a:graphic>
      </p:graphicFrame>
      <p:sp>
        <p:nvSpPr>
          <p:cNvPr id="2066" name="Rectangle 9"/>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1" name="Object 8"/>
          <p:cNvGraphicFramePr>
            <a:graphicFrameLocks noChangeAspect="1"/>
          </p:cNvGraphicFramePr>
          <p:nvPr/>
        </p:nvGraphicFramePr>
        <p:xfrm>
          <a:off x="6572264" y="2714620"/>
          <a:ext cx="933450" cy="295275"/>
        </p:xfrm>
        <a:graphic>
          <a:graphicData uri="http://schemas.openxmlformats.org/presentationml/2006/ole">
            <p:oleObj spid="_x0000_s2723" name="Equation" r:id="rId4" imgW="634725" imgH="203112" progId="Equation.3">
              <p:embed/>
            </p:oleObj>
          </a:graphicData>
        </a:graphic>
      </p:graphicFrame>
      <p:sp>
        <p:nvSpPr>
          <p:cNvPr id="2067" name="Rectangle 11"/>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2" name="Object 10"/>
          <p:cNvGraphicFramePr>
            <a:graphicFrameLocks noChangeAspect="1"/>
          </p:cNvGraphicFramePr>
          <p:nvPr/>
        </p:nvGraphicFramePr>
        <p:xfrm>
          <a:off x="1071538" y="3000372"/>
          <a:ext cx="1028700" cy="295275"/>
        </p:xfrm>
        <a:graphic>
          <a:graphicData uri="http://schemas.openxmlformats.org/presentationml/2006/ole">
            <p:oleObj spid="_x0000_s2724" name="Equation" r:id="rId5" imgW="698197" imgH="203112" progId="Equation.3">
              <p:embed/>
            </p:oleObj>
          </a:graphicData>
        </a:graphic>
      </p:graphicFrame>
      <p:sp>
        <p:nvSpPr>
          <p:cNvPr id="2068" name="Rectangle 13"/>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3" name="Object 12"/>
          <p:cNvGraphicFramePr>
            <a:graphicFrameLocks noChangeAspect="1"/>
          </p:cNvGraphicFramePr>
          <p:nvPr/>
        </p:nvGraphicFramePr>
        <p:xfrm>
          <a:off x="2143108" y="3000372"/>
          <a:ext cx="1162050" cy="295275"/>
        </p:xfrm>
        <a:graphic>
          <a:graphicData uri="http://schemas.openxmlformats.org/presentationml/2006/ole">
            <p:oleObj spid="_x0000_s2725" name="Equation" r:id="rId6" imgW="799753" imgH="203112" progId="Equation.3">
              <p:embed/>
            </p:oleObj>
          </a:graphicData>
        </a:graphic>
      </p:graphicFrame>
      <p:sp>
        <p:nvSpPr>
          <p:cNvPr id="2069" name="Rectangle 15"/>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4" name="Object 14"/>
          <p:cNvGraphicFramePr>
            <a:graphicFrameLocks noChangeAspect="1"/>
          </p:cNvGraphicFramePr>
          <p:nvPr/>
        </p:nvGraphicFramePr>
        <p:xfrm>
          <a:off x="3357554" y="2990849"/>
          <a:ext cx="1238250" cy="295275"/>
        </p:xfrm>
        <a:graphic>
          <a:graphicData uri="http://schemas.openxmlformats.org/presentationml/2006/ole">
            <p:oleObj spid="_x0000_s2726" name="Equation" r:id="rId7" imgW="850531" imgH="203112" progId="Equation.3">
              <p:embed/>
            </p:oleObj>
          </a:graphicData>
        </a:graphic>
      </p:graphicFrame>
      <p:sp>
        <p:nvSpPr>
          <p:cNvPr id="2070" name="Rectangle 1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5" name="Object 16"/>
          <p:cNvGraphicFramePr>
            <a:graphicFrameLocks noChangeAspect="1"/>
          </p:cNvGraphicFramePr>
          <p:nvPr/>
        </p:nvGraphicFramePr>
        <p:xfrm>
          <a:off x="1071538" y="3357562"/>
          <a:ext cx="1028700" cy="295275"/>
        </p:xfrm>
        <a:graphic>
          <a:graphicData uri="http://schemas.openxmlformats.org/presentationml/2006/ole">
            <p:oleObj spid="_x0000_s2727" name="Equation" r:id="rId8" imgW="698197" imgH="203112" progId="Equation.3">
              <p:embed/>
            </p:oleObj>
          </a:graphicData>
        </a:graphic>
      </p:graphicFrame>
      <p:sp>
        <p:nvSpPr>
          <p:cNvPr id="2071" name="Rectangle 19"/>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6" name="Object 18"/>
          <p:cNvGraphicFramePr>
            <a:graphicFrameLocks noChangeAspect="1"/>
          </p:cNvGraphicFramePr>
          <p:nvPr/>
        </p:nvGraphicFramePr>
        <p:xfrm>
          <a:off x="2214546" y="3357562"/>
          <a:ext cx="1114425" cy="295275"/>
        </p:xfrm>
        <a:graphic>
          <a:graphicData uri="http://schemas.openxmlformats.org/presentationml/2006/ole">
            <p:oleObj spid="_x0000_s2728" name="Equation" r:id="rId9" imgW="761669" imgH="203112" progId="Equation.3">
              <p:embed/>
            </p:oleObj>
          </a:graphicData>
        </a:graphic>
      </p:graphicFrame>
      <p:graphicFrame>
        <p:nvGraphicFramePr>
          <p:cNvPr id="2057" name="Object 20"/>
          <p:cNvGraphicFramePr>
            <a:graphicFrameLocks noChangeAspect="1"/>
          </p:cNvGraphicFramePr>
          <p:nvPr/>
        </p:nvGraphicFramePr>
        <p:xfrm>
          <a:off x="4786314" y="2990849"/>
          <a:ext cx="1352550" cy="295275"/>
        </p:xfrm>
        <a:graphic>
          <a:graphicData uri="http://schemas.openxmlformats.org/presentationml/2006/ole">
            <p:oleObj spid="_x0000_s2729" name="Equation" r:id="rId10" imgW="939392" imgH="203112" progId="Equation.3">
              <p:embed/>
            </p:oleObj>
          </a:graphicData>
        </a:graphic>
      </p:graphicFrame>
      <p:graphicFrame>
        <p:nvGraphicFramePr>
          <p:cNvPr id="2058" name="Object 22"/>
          <p:cNvGraphicFramePr>
            <a:graphicFrameLocks noChangeAspect="1"/>
          </p:cNvGraphicFramePr>
          <p:nvPr/>
        </p:nvGraphicFramePr>
        <p:xfrm>
          <a:off x="1142976" y="4286256"/>
          <a:ext cx="1781175" cy="295275"/>
        </p:xfrm>
        <a:graphic>
          <a:graphicData uri="http://schemas.openxmlformats.org/presentationml/2006/ole">
            <p:oleObj spid="_x0000_s2730" name="Equation" r:id="rId11" imgW="1218671" imgH="203112" progId="Equation.3">
              <p:embed/>
            </p:oleObj>
          </a:graphicData>
        </a:graphic>
      </p:graphicFrame>
      <p:graphicFrame>
        <p:nvGraphicFramePr>
          <p:cNvPr id="2059" name="Object 24"/>
          <p:cNvGraphicFramePr>
            <a:graphicFrameLocks noChangeAspect="1"/>
          </p:cNvGraphicFramePr>
          <p:nvPr/>
        </p:nvGraphicFramePr>
        <p:xfrm>
          <a:off x="7129490" y="4026631"/>
          <a:ext cx="1371600" cy="266700"/>
        </p:xfrm>
        <a:graphic>
          <a:graphicData uri="http://schemas.openxmlformats.org/presentationml/2006/ole">
            <p:oleObj spid="_x0000_s2731" name="Equation" r:id="rId12" imgW="914003" imgH="177723" progId="Equation.3">
              <p:embed/>
            </p:oleObj>
          </a:graphicData>
        </a:graphic>
      </p:graphicFrame>
      <p:graphicFrame>
        <p:nvGraphicFramePr>
          <p:cNvPr id="2060" name="Object 26"/>
          <p:cNvGraphicFramePr>
            <a:graphicFrameLocks noChangeAspect="1"/>
          </p:cNvGraphicFramePr>
          <p:nvPr/>
        </p:nvGraphicFramePr>
        <p:xfrm>
          <a:off x="1187450" y="5617480"/>
          <a:ext cx="1781175" cy="295275"/>
        </p:xfrm>
        <a:graphic>
          <a:graphicData uri="http://schemas.openxmlformats.org/presentationml/2006/ole">
            <p:oleObj spid="_x0000_s2732" name="Equation" r:id="rId13" imgW="1218671" imgH="203112" progId="Equation.3">
              <p:embed/>
            </p:oleObj>
          </a:graphicData>
        </a:graphic>
      </p:graphicFrame>
      <p:graphicFrame>
        <p:nvGraphicFramePr>
          <p:cNvPr id="2061" name="Object 28"/>
          <p:cNvGraphicFramePr>
            <a:graphicFrameLocks noChangeAspect="1"/>
          </p:cNvGraphicFramePr>
          <p:nvPr/>
        </p:nvGraphicFramePr>
        <p:xfrm>
          <a:off x="6000760" y="5606976"/>
          <a:ext cx="895350" cy="276225"/>
        </p:xfrm>
        <a:graphic>
          <a:graphicData uri="http://schemas.openxmlformats.org/presentationml/2006/ole">
            <p:oleObj spid="_x0000_s2733" name="Equation" r:id="rId14" imgW="596641" imgH="177723"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r>
              <a:rPr lang="en-US" sz="4000" b="1" dirty="0" smtClean="0"/>
              <a:t>Sliding Window (LZ77) Algorithms</a:t>
            </a:r>
          </a:p>
        </p:txBody>
      </p:sp>
      <p:sp>
        <p:nvSpPr>
          <p:cNvPr id="25603" name="Rectangle 3"/>
          <p:cNvSpPr>
            <a:spLocks noGrp="1" noRot="1" noChangeArrowheads="1"/>
          </p:cNvSpPr>
          <p:nvPr>
            <p:ph type="body" idx="1"/>
          </p:nvPr>
        </p:nvSpPr>
        <p:spPr>
          <a:xfrm>
            <a:off x="301625" y="1752600"/>
            <a:ext cx="8540750" cy="4700588"/>
          </a:xfrm>
        </p:spPr>
        <p:txBody>
          <a:bodyPr/>
          <a:lstStyle/>
          <a:p>
            <a:pPr eaLnBrk="1" hangingPunct="1">
              <a:lnSpc>
                <a:spcPct val="90000"/>
              </a:lnSpc>
            </a:pPr>
            <a:r>
              <a:rPr lang="en-US" sz="2800" b="1" dirty="0" smtClean="0"/>
              <a:t>Introduction</a:t>
            </a:r>
          </a:p>
          <a:p>
            <a:pPr lvl="1" eaLnBrk="1" hangingPunct="1">
              <a:lnSpc>
                <a:spcPct val="90000"/>
              </a:lnSpc>
            </a:pPr>
            <a:r>
              <a:rPr lang="en-US" sz="2400" dirty="0" smtClean="0"/>
              <a:t>The dictionary used is actually a portion of the input text, which has been recently encoded. </a:t>
            </a:r>
          </a:p>
          <a:p>
            <a:pPr lvl="1" eaLnBrk="1" hangingPunct="1">
              <a:lnSpc>
                <a:spcPct val="90000"/>
              </a:lnSpc>
            </a:pPr>
            <a:r>
              <a:rPr lang="en-US" sz="2400" dirty="0" smtClean="0"/>
              <a:t>The text that needs to be encoded is compared with the strings of symbols in the dictionary. </a:t>
            </a:r>
          </a:p>
          <a:p>
            <a:pPr lvl="1" eaLnBrk="1" hangingPunct="1">
              <a:lnSpc>
                <a:spcPct val="90000"/>
              </a:lnSpc>
            </a:pPr>
            <a:r>
              <a:rPr lang="en-US" sz="2400" dirty="0" smtClean="0"/>
              <a:t>The longest matched string in the dictionary is characterized by a </a:t>
            </a:r>
            <a:r>
              <a:rPr lang="en-US" sz="2400" i="1" dirty="0" smtClean="0"/>
              <a:t>pointer</a:t>
            </a:r>
            <a:r>
              <a:rPr lang="en-US" sz="2400" dirty="0" smtClean="0"/>
              <a:t> (sometimes called a </a:t>
            </a:r>
            <a:r>
              <a:rPr lang="en-US" sz="2400" i="1" dirty="0" smtClean="0"/>
              <a:t>token</a:t>
            </a:r>
            <a:r>
              <a:rPr lang="en-US" sz="2400" dirty="0" smtClean="0"/>
              <a:t>), which is represented by a triple of data items: &lt;</a:t>
            </a:r>
            <a:r>
              <a:rPr lang="en-US" sz="2400" i="1" dirty="0" smtClean="0"/>
              <a:t>offset</a:t>
            </a:r>
            <a:r>
              <a:rPr lang="en-US" sz="2400" dirty="0" smtClean="0"/>
              <a:t>, </a:t>
            </a:r>
            <a:r>
              <a:rPr lang="en-US" sz="2400" i="1" dirty="0" smtClean="0"/>
              <a:t>length</a:t>
            </a:r>
            <a:r>
              <a:rPr lang="en-US" sz="2400" dirty="0" smtClean="0"/>
              <a:t>, </a:t>
            </a:r>
            <a:r>
              <a:rPr lang="en-US" sz="2400" i="1" dirty="0" smtClean="0"/>
              <a:t>next symbol</a:t>
            </a:r>
            <a:r>
              <a:rPr lang="en-US" sz="2400" dirty="0" smtClean="0"/>
              <a:t>&gt;</a:t>
            </a:r>
          </a:p>
          <a:p>
            <a:pPr lvl="1" eaLnBrk="1" hangingPunct="1">
              <a:lnSpc>
                <a:spcPct val="90000"/>
              </a:lnSpc>
            </a:pPr>
            <a:r>
              <a:rPr lang="en-US" sz="2400" dirty="0" smtClean="0"/>
              <a:t>Note that this triple functions as an index to the dictionary.</a:t>
            </a:r>
          </a:p>
          <a:p>
            <a:pPr lvl="1" eaLnBrk="1" hangingPunct="1">
              <a:lnSpc>
                <a:spcPct val="90000"/>
              </a:lnSpc>
            </a:pPr>
            <a:r>
              <a:rPr lang="en-US" sz="2400" dirty="0" smtClean="0"/>
              <a:t>In this way, </a:t>
            </a:r>
            <a:r>
              <a:rPr lang="en-US" sz="2400" u="sng" dirty="0" smtClean="0"/>
              <a:t>a variable-length string</a:t>
            </a:r>
            <a:r>
              <a:rPr lang="en-US" sz="2400" dirty="0" smtClean="0"/>
              <a:t> of symbols is mapped to </a:t>
            </a:r>
            <a:r>
              <a:rPr lang="en-US" sz="2400" u="sng" dirty="0" smtClean="0"/>
              <a:t>a fixed-length pointer.</a:t>
            </a:r>
            <a:r>
              <a:rPr lang="en-US" sz="2400" dirty="0" smtClean="0"/>
              <a:t> </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Rot="1" noChangeArrowheads="1"/>
          </p:cNvSpPr>
          <p:nvPr>
            <p:ph type="title"/>
          </p:nvPr>
        </p:nvSpPr>
        <p:spPr/>
        <p:txBody>
          <a:bodyPr/>
          <a:lstStyle/>
          <a:p>
            <a:pPr eaLnBrk="1" hangingPunct="1"/>
            <a:r>
              <a:rPr lang="en-US" b="1" smtClean="0"/>
              <a:t>Introduction</a:t>
            </a:r>
          </a:p>
        </p:txBody>
      </p:sp>
      <p:sp>
        <p:nvSpPr>
          <p:cNvPr id="26627" name="Rectangle 9"/>
          <p:cNvSpPr>
            <a:spLocks noGrp="1" noRot="1" noChangeArrowheads="1"/>
          </p:cNvSpPr>
          <p:nvPr>
            <p:ph type="body" idx="1"/>
          </p:nvPr>
        </p:nvSpPr>
        <p:spPr/>
        <p:txBody>
          <a:bodyPr/>
          <a:lstStyle/>
          <a:p>
            <a:pPr eaLnBrk="1" hangingPunct="1">
              <a:lnSpc>
                <a:spcPct val="80000"/>
              </a:lnSpc>
            </a:pPr>
            <a:r>
              <a:rPr lang="en-US" sz="2400" dirty="0" smtClean="0"/>
              <a:t>There is a sliding window in the LZ77 algorithms. The window consists of two parts: a search buffer and a look-ahead buffer. </a:t>
            </a:r>
          </a:p>
          <a:p>
            <a:pPr lvl="1" eaLnBrk="1" hangingPunct="1">
              <a:lnSpc>
                <a:spcPct val="80000"/>
              </a:lnSpc>
            </a:pPr>
            <a:r>
              <a:rPr lang="en-US" sz="2000" dirty="0" smtClean="0"/>
              <a:t>The search buffer contains:  the portion of the text stream that has recently been encoded --- the dictionary.</a:t>
            </a:r>
          </a:p>
          <a:p>
            <a:pPr lvl="1" eaLnBrk="1" hangingPunct="1">
              <a:lnSpc>
                <a:spcPct val="80000"/>
              </a:lnSpc>
            </a:pPr>
            <a:r>
              <a:rPr lang="en-US" sz="2000" dirty="0" smtClean="0"/>
              <a:t>The look-ahead buffer contains:  the text to be encoded next.</a:t>
            </a:r>
          </a:p>
          <a:p>
            <a:pPr eaLnBrk="1" hangingPunct="1">
              <a:lnSpc>
                <a:spcPct val="80000"/>
              </a:lnSpc>
            </a:pPr>
            <a:r>
              <a:rPr lang="en-US" sz="2400" dirty="0" smtClean="0"/>
              <a:t>The window slides through the input text stream from beginning to end during the entire encoding process. </a:t>
            </a:r>
          </a:p>
          <a:p>
            <a:pPr eaLnBrk="1" hangingPunct="1">
              <a:lnSpc>
                <a:spcPct val="80000"/>
              </a:lnSpc>
            </a:pPr>
            <a:r>
              <a:rPr lang="en-US" sz="2400" dirty="0" smtClean="0"/>
              <a:t>The size of the search buffer is much larger than that of the look-ahead buffer. </a:t>
            </a:r>
          </a:p>
          <a:p>
            <a:pPr lvl="1" eaLnBrk="1" hangingPunct="1">
              <a:lnSpc>
                <a:spcPct val="80000"/>
              </a:lnSpc>
            </a:pPr>
            <a:r>
              <a:rPr lang="en-US" sz="2000" dirty="0" smtClean="0"/>
              <a:t>The sliding window: usually on the order of a few thousand symbols.</a:t>
            </a:r>
          </a:p>
          <a:p>
            <a:pPr lvl="1" eaLnBrk="1" hangingPunct="1">
              <a:lnSpc>
                <a:spcPct val="80000"/>
              </a:lnSpc>
            </a:pPr>
            <a:r>
              <a:rPr lang="en-US" sz="2000" dirty="0" smtClean="0"/>
              <a:t>The look-ahead buffer: on the order of several tens to one hundred symbols.</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מקורות</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
        <p:nvSpPr>
          <p:cNvPr id="8" name="TextBox 7"/>
          <p:cNvSpPr txBox="1"/>
          <p:nvPr/>
        </p:nvSpPr>
        <p:spPr>
          <a:xfrm>
            <a:off x="1214414" y="1142984"/>
            <a:ext cx="6929486" cy="5262979"/>
          </a:xfrm>
          <a:prstGeom prst="rect">
            <a:avLst/>
          </a:prstGeom>
          <a:noFill/>
        </p:spPr>
        <p:txBody>
          <a:bodyPr wrap="square" rtlCol="0">
            <a:spAutoFit/>
          </a:bodyPr>
          <a:lstStyle/>
          <a:p>
            <a:pPr lvl="1" algn="l">
              <a:buFont typeface="Arial" pitchFamily="34" charset="0"/>
              <a:buChar char="•"/>
            </a:pPr>
            <a:r>
              <a:rPr lang="en-US" sz="1600" b="1" dirty="0" smtClean="0"/>
              <a:t>LZ77</a:t>
            </a:r>
            <a:r>
              <a:rPr lang="en-US" sz="1600" dirty="0" smtClean="0"/>
              <a:t>:</a:t>
            </a:r>
          </a:p>
          <a:p>
            <a:pPr lvl="1"/>
            <a:r>
              <a:rPr lang="en-US" sz="1600" dirty="0" err="1" smtClean="0"/>
              <a:t>Ziv</a:t>
            </a:r>
            <a:r>
              <a:rPr lang="en-US" sz="1600" dirty="0" smtClean="0"/>
              <a:t>, J., &amp; Lempel, A. (1977). </a:t>
            </a:r>
            <a:r>
              <a:rPr lang="en-US" sz="1600" dirty="0" smtClean="0">
                <a:hlinkClick r:id="rId2"/>
              </a:rPr>
              <a:t>A universal algorithm for sequential data compression</a:t>
            </a:r>
            <a:r>
              <a:rPr lang="en-US" sz="1600" dirty="0" smtClean="0"/>
              <a:t>. </a:t>
            </a:r>
            <a:r>
              <a:rPr lang="en-US" sz="1600" i="1" dirty="0" smtClean="0"/>
              <a:t>IEEE Transactions on information theory</a:t>
            </a:r>
            <a:r>
              <a:rPr lang="en-US" sz="1600" dirty="0" smtClean="0"/>
              <a:t>, </a:t>
            </a:r>
            <a:r>
              <a:rPr lang="en-US" sz="1600" i="1" dirty="0" smtClean="0"/>
              <a:t>23</a:t>
            </a:r>
            <a:r>
              <a:rPr lang="en-US" sz="1600" dirty="0" smtClean="0"/>
              <a:t>(3), 337-343.‏</a:t>
            </a:r>
          </a:p>
          <a:p>
            <a:pPr lvl="1" algn="l">
              <a:buFont typeface="Arial" pitchFamily="34" charset="0"/>
              <a:buChar char="•"/>
            </a:pPr>
            <a:endParaRPr lang="en-US" sz="1600" dirty="0" smtClean="0"/>
          </a:p>
          <a:p>
            <a:pPr lvl="1" algn="l">
              <a:buFont typeface="Arial" pitchFamily="34" charset="0"/>
              <a:buChar char="•"/>
            </a:pPr>
            <a:r>
              <a:rPr lang="en-US" sz="1600" b="1" dirty="0" smtClean="0"/>
              <a:t>LZSS</a:t>
            </a:r>
            <a:r>
              <a:rPr lang="en-US" sz="1600" dirty="0" smtClean="0"/>
              <a:t>:</a:t>
            </a:r>
          </a:p>
          <a:p>
            <a:pPr lvl="1" algn="l"/>
            <a:r>
              <a:rPr lang="en-US" sz="1600" dirty="0" err="1" smtClean="0"/>
              <a:t>Storer</a:t>
            </a:r>
            <a:r>
              <a:rPr lang="en-US" sz="1600" dirty="0" smtClean="0"/>
              <a:t>, J. A., &amp; Szymanski, T. G. (1982). </a:t>
            </a:r>
            <a:r>
              <a:rPr lang="en-US" sz="1600" dirty="0" smtClean="0">
                <a:hlinkClick r:id="rId3"/>
              </a:rPr>
              <a:t>Data compression via textual substitution</a:t>
            </a:r>
            <a:r>
              <a:rPr lang="en-US" sz="1600" dirty="0" smtClean="0"/>
              <a:t>. </a:t>
            </a:r>
            <a:r>
              <a:rPr lang="en-US" sz="1600" i="1" dirty="0" smtClean="0"/>
              <a:t>Journal of the ACM (JACM)</a:t>
            </a:r>
            <a:r>
              <a:rPr lang="en-US" sz="1600" dirty="0" smtClean="0"/>
              <a:t>, </a:t>
            </a:r>
            <a:r>
              <a:rPr lang="en-US" sz="1600" i="1" dirty="0" smtClean="0"/>
              <a:t>29</a:t>
            </a:r>
            <a:r>
              <a:rPr lang="en-US" sz="1600" dirty="0" smtClean="0"/>
              <a:t>(4), 928-951.‏</a:t>
            </a:r>
          </a:p>
          <a:p>
            <a:pPr lvl="1" algn="l"/>
            <a:endParaRPr lang="en-US" sz="1600" dirty="0" smtClean="0"/>
          </a:p>
          <a:p>
            <a:pPr lvl="1" algn="l">
              <a:buFont typeface="Arial" pitchFamily="34" charset="0"/>
              <a:buChar char="•"/>
            </a:pPr>
            <a:r>
              <a:rPr lang="en-US" sz="1600" b="1" dirty="0" smtClean="0"/>
              <a:t>LZ78</a:t>
            </a:r>
            <a:r>
              <a:rPr lang="en-US" sz="1600" dirty="0" smtClean="0"/>
              <a:t>:</a:t>
            </a:r>
          </a:p>
          <a:p>
            <a:pPr lvl="1"/>
            <a:r>
              <a:rPr lang="en-US" sz="1600" dirty="0" err="1" smtClean="0"/>
              <a:t>Ziv</a:t>
            </a:r>
            <a:r>
              <a:rPr lang="en-US" sz="1600" dirty="0" smtClean="0"/>
              <a:t>, J., &amp; Lempel, A. (1978). </a:t>
            </a:r>
            <a:r>
              <a:rPr lang="en-US" sz="1600" dirty="0" smtClean="0">
                <a:hlinkClick r:id="rId4"/>
              </a:rPr>
              <a:t>Compression of individual sequences via variable-rate coding</a:t>
            </a:r>
            <a:r>
              <a:rPr lang="en-US" sz="1600" dirty="0" smtClean="0"/>
              <a:t>. </a:t>
            </a:r>
            <a:r>
              <a:rPr lang="en-US" sz="1600" i="1" dirty="0" smtClean="0"/>
              <a:t>Information Theory, IEEE Transactions on</a:t>
            </a:r>
            <a:r>
              <a:rPr lang="en-US" sz="1600" dirty="0" smtClean="0"/>
              <a:t>, </a:t>
            </a:r>
            <a:r>
              <a:rPr lang="en-US" sz="1600" i="1" dirty="0" smtClean="0"/>
              <a:t>24</a:t>
            </a:r>
            <a:r>
              <a:rPr lang="en-US" sz="1600" dirty="0" smtClean="0"/>
              <a:t>(5), 530-536.‏</a:t>
            </a:r>
          </a:p>
          <a:p>
            <a:pPr lvl="1"/>
            <a:endParaRPr lang="en-US" sz="1600" dirty="0" smtClean="0"/>
          </a:p>
          <a:p>
            <a:pPr lvl="1" algn="l">
              <a:buFont typeface="Arial" pitchFamily="34" charset="0"/>
              <a:buChar char="•"/>
            </a:pPr>
            <a:r>
              <a:rPr lang="en-US" sz="1600" b="1" dirty="0" smtClean="0"/>
              <a:t>LZW</a:t>
            </a:r>
            <a:r>
              <a:rPr lang="en-US" sz="1600" dirty="0" smtClean="0"/>
              <a:t>:</a:t>
            </a:r>
          </a:p>
          <a:p>
            <a:pPr lvl="1"/>
            <a:r>
              <a:rPr lang="en-US" sz="1600" dirty="0" smtClean="0"/>
              <a:t>Welch, T. A. (1984). </a:t>
            </a:r>
            <a:r>
              <a:rPr lang="en-US" sz="1600" dirty="0" smtClean="0">
                <a:hlinkClick r:id="rId5"/>
              </a:rPr>
              <a:t>A technique for high-performance data compression</a:t>
            </a:r>
            <a:r>
              <a:rPr lang="en-US" sz="1600" dirty="0" smtClean="0"/>
              <a:t>. </a:t>
            </a:r>
            <a:r>
              <a:rPr lang="en-US" sz="1600" i="1" dirty="0" smtClean="0"/>
              <a:t>Computer</a:t>
            </a:r>
            <a:r>
              <a:rPr lang="en-US" sz="1600" dirty="0" smtClean="0"/>
              <a:t>, </a:t>
            </a:r>
            <a:r>
              <a:rPr lang="en-US" sz="1600" i="1" dirty="0" smtClean="0"/>
              <a:t>17</a:t>
            </a:r>
            <a:r>
              <a:rPr lang="en-US" sz="1600" dirty="0" smtClean="0"/>
              <a:t>(6), 8-19.‏</a:t>
            </a:r>
          </a:p>
          <a:p>
            <a:pPr lvl="1"/>
            <a:endParaRPr lang="en-US" sz="1600" dirty="0" smtClean="0"/>
          </a:p>
          <a:p>
            <a:pPr lvl="1"/>
            <a:endParaRPr lang="en-US" sz="1600" dirty="0" smtClean="0"/>
          </a:p>
          <a:p>
            <a:pPr lvl="1"/>
            <a:r>
              <a:rPr lang="en-US" sz="1600" dirty="0" smtClean="0"/>
              <a:t>Presentation partially based upon </a:t>
            </a:r>
            <a:r>
              <a:rPr lang="en-US" sz="1600" dirty="0" smtClean="0">
                <a:hlinkClick r:id="rId6"/>
              </a:rPr>
              <a:t>Lecture Notes on Dictionary Coding</a:t>
            </a:r>
            <a:endParaRPr lang="en-US" sz="1600" dirty="0" smtClean="0"/>
          </a:p>
          <a:p>
            <a:pPr lvl="1"/>
            <a:r>
              <a:rPr lang="en-US" sz="1600" dirty="0" smtClean="0"/>
              <a:t>by Dr. Fatima Khalid, </a:t>
            </a:r>
            <a:r>
              <a:rPr lang="en-US" sz="1600" dirty="0" err="1" smtClean="0">
                <a:hlinkClick r:id="rId7"/>
              </a:rPr>
              <a:t>Universiti</a:t>
            </a:r>
            <a:r>
              <a:rPr lang="en-US" sz="1600" dirty="0" smtClean="0">
                <a:hlinkClick r:id="rId7"/>
              </a:rPr>
              <a:t> Putra Malaysia (UPM)</a:t>
            </a:r>
            <a:endParaRPr lang="en-US" sz="1600" dirty="0" smtClean="0"/>
          </a:p>
          <a:p>
            <a:pPr lvl="1" algn="l">
              <a:buFont typeface="Arial" pitchFamily="34" charset="0"/>
              <a:buChar char="•"/>
            </a:pPr>
            <a:endParaRPr lang="he-IL" sz="1600" dirty="0" smtClean="0"/>
          </a:p>
        </p:txBody>
      </p:sp>
      <p:cxnSp>
        <p:nvCxnSpPr>
          <p:cNvPr id="10" name="מחבר ישר 9"/>
          <p:cNvCxnSpPr/>
          <p:nvPr/>
        </p:nvCxnSpPr>
        <p:spPr>
          <a:xfrm>
            <a:off x="2000232" y="5427676"/>
            <a:ext cx="6215106"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p:cNvSpPr>
            <a:spLocks noGrp="1" noRot="1" noChangeArrowheads="1"/>
          </p:cNvSpPr>
          <p:nvPr>
            <p:ph type="title"/>
          </p:nvPr>
        </p:nvSpPr>
        <p:spPr/>
        <p:txBody>
          <a:bodyPr/>
          <a:lstStyle/>
          <a:p>
            <a:pPr eaLnBrk="1" hangingPunct="1"/>
            <a:r>
              <a:rPr lang="en-US" b="1" dirty="0" smtClean="0"/>
              <a:t>Encoding Example</a:t>
            </a:r>
          </a:p>
        </p:txBody>
      </p:sp>
      <p:sp>
        <p:nvSpPr>
          <p:cNvPr id="3077" name="Rectangle 7"/>
          <p:cNvSpPr>
            <a:spLocks noChangeArrowheads="1"/>
          </p:cNvSpPr>
          <p:nvPr/>
        </p:nvSpPr>
        <p:spPr bwMode="auto">
          <a:xfrm>
            <a:off x="0" y="3000375"/>
            <a:ext cx="9144000" cy="0"/>
          </a:xfrm>
          <a:prstGeom prst="rect">
            <a:avLst/>
          </a:prstGeom>
          <a:noFill/>
          <a:ln w="9525">
            <a:noFill/>
            <a:miter lim="800000"/>
            <a:headEnd/>
            <a:tailEnd/>
          </a:ln>
        </p:spPr>
        <p:txBody>
          <a:bodyPr wrap="none" anchor="ctr">
            <a:spAutoFit/>
          </a:bodyPr>
          <a:lstStyle/>
          <a:p>
            <a:endParaRPr lang="en-US"/>
          </a:p>
        </p:txBody>
      </p:sp>
      <p:pic>
        <p:nvPicPr>
          <p:cNvPr id="2" name="Picture 4"/>
          <p:cNvPicPr>
            <a:picLocks noGrp="1" noChangeAspect="1" noChangeArrowheads="1"/>
          </p:cNvPicPr>
          <p:nvPr>
            <p:ph sz="half" idx="2"/>
          </p:nvPr>
        </p:nvPicPr>
        <p:blipFill>
          <a:blip r:embed="rId2" cstate="print"/>
          <a:srcRect b="17791"/>
          <a:stretch>
            <a:fillRect/>
          </a:stretch>
        </p:blipFill>
        <p:spPr bwMode="auto">
          <a:xfrm>
            <a:off x="785786" y="1313150"/>
            <a:ext cx="7429552" cy="5133879"/>
          </a:xfrm>
          <a:prstGeom prst="rect">
            <a:avLst/>
          </a:prstGeom>
          <a:noFill/>
        </p:spPr>
      </p:pic>
      <p:sp>
        <p:nvSpPr>
          <p:cNvPr id="5"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Rot="1" noChangeArrowheads="1"/>
          </p:cNvSpPr>
          <p:nvPr>
            <p:ph type="title"/>
          </p:nvPr>
        </p:nvSpPr>
        <p:spPr/>
        <p:txBody>
          <a:bodyPr/>
          <a:lstStyle/>
          <a:p>
            <a:pPr eaLnBrk="1" hangingPunct="1"/>
            <a:r>
              <a:rPr lang="en-US" b="1" dirty="0" smtClean="0"/>
              <a:t>Decoding Example</a:t>
            </a:r>
          </a:p>
        </p:txBody>
      </p:sp>
      <p:sp>
        <p:nvSpPr>
          <p:cNvPr id="4100" name="Rectangle 8"/>
          <p:cNvSpPr>
            <a:spLocks noGrp="1" noRot="1" noChangeArrowheads="1"/>
          </p:cNvSpPr>
          <p:nvPr>
            <p:ph type="body" sz="half" idx="1"/>
          </p:nvPr>
        </p:nvSpPr>
        <p:spPr>
          <a:xfrm>
            <a:off x="301625" y="1752600"/>
            <a:ext cx="4413251" cy="4270375"/>
          </a:xfrm>
        </p:spPr>
        <p:txBody>
          <a:bodyPr>
            <a:normAutofit/>
          </a:bodyPr>
          <a:lstStyle/>
          <a:p>
            <a:pPr lvl="1" rtl="1">
              <a:lnSpc>
                <a:spcPct val="90000"/>
              </a:lnSpc>
              <a:buNone/>
            </a:pPr>
            <a:r>
              <a:rPr lang="en-US" sz="2400" dirty="0" smtClean="0"/>
              <a:t>&lt;6,2,c&gt;</a:t>
            </a:r>
          </a:p>
          <a:p>
            <a:pPr lvl="1" rtl="1">
              <a:lnSpc>
                <a:spcPct val="90000"/>
              </a:lnSpc>
              <a:buNone/>
            </a:pPr>
            <a:r>
              <a:rPr lang="en-US" sz="2400" dirty="0" smtClean="0"/>
              <a:t>&lt;4,5,g&gt;</a:t>
            </a:r>
          </a:p>
          <a:p>
            <a:pPr lvl="1" rtl="1">
              <a:lnSpc>
                <a:spcPct val="90000"/>
              </a:lnSpc>
              <a:buNone/>
            </a:pPr>
            <a:r>
              <a:rPr lang="en-US" sz="2400" dirty="0" smtClean="0"/>
              <a:t>&lt;0,0,i&gt;</a:t>
            </a:r>
          </a:p>
          <a:p>
            <a:pPr lvl="1">
              <a:lnSpc>
                <a:spcPct val="90000"/>
              </a:lnSpc>
              <a:buNone/>
            </a:pPr>
            <a:endParaRPr lang="en-US" sz="2400" b="1" i="1" dirty="0" smtClean="0"/>
          </a:p>
          <a:p>
            <a:pPr lvl="1">
              <a:lnSpc>
                <a:spcPct val="90000"/>
              </a:lnSpc>
              <a:buNone/>
            </a:pPr>
            <a:endParaRPr lang="en-US" sz="2400" b="1" i="1" dirty="0" smtClean="0"/>
          </a:p>
          <a:p>
            <a:pPr lvl="1" algn="r" rtl="1">
              <a:lnSpc>
                <a:spcPct val="90000"/>
              </a:lnSpc>
              <a:buNone/>
            </a:pPr>
            <a:r>
              <a:rPr lang="en-US" sz="2400" b="1" i="1" dirty="0" smtClean="0"/>
              <a:t>				</a:t>
            </a:r>
            <a:r>
              <a:rPr lang="en-US" sz="2400" b="1" i="1" dirty="0" err="1" smtClean="0"/>
              <a:t>baccbaccgi</a:t>
            </a:r>
            <a:endParaRPr lang="en-US" sz="2400" b="1" i="1" dirty="0" smtClean="0"/>
          </a:p>
          <a:p>
            <a:pPr lvl="1" algn="r" rtl="1">
              <a:lnSpc>
                <a:spcPct val="90000"/>
              </a:lnSpc>
              <a:buNone/>
            </a:pPr>
            <a:endParaRPr lang="en-US" sz="2400" b="1" dirty="0" smtClean="0"/>
          </a:p>
        </p:txBody>
      </p:sp>
      <p:pic>
        <p:nvPicPr>
          <p:cNvPr id="4102" name="Picture 6"/>
          <p:cNvPicPr>
            <a:picLocks noGrp="1" noChangeAspect="1" noChangeArrowheads="1"/>
          </p:cNvPicPr>
          <p:nvPr>
            <p:ph sz="half" idx="2"/>
          </p:nvPr>
        </p:nvPicPr>
        <p:blipFill>
          <a:blip r:embed="rId2" cstate="print"/>
          <a:srcRect b="6133"/>
          <a:stretch>
            <a:fillRect/>
          </a:stretch>
        </p:blipFill>
        <p:spPr bwMode="auto">
          <a:xfrm>
            <a:off x="4214809" y="1337977"/>
            <a:ext cx="4032137" cy="5055169"/>
          </a:xfrm>
          <a:prstGeom prst="rect">
            <a:avLst/>
          </a:prstGeom>
          <a:noFill/>
        </p:spPr>
      </p:pic>
      <p:cxnSp>
        <p:nvCxnSpPr>
          <p:cNvPr id="8" name="מחבר חץ ישר 7"/>
          <p:cNvCxnSpPr/>
          <p:nvPr/>
        </p:nvCxnSpPr>
        <p:spPr>
          <a:xfrm rot="5400000">
            <a:off x="607191" y="3393281"/>
            <a:ext cx="785818"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z="4000" b="1" dirty="0" smtClean="0">
                <a:ea typeface="宋体" pitchFamily="2" charset="-122"/>
              </a:rPr>
              <a:t>Summary of the LZ77 Approach</a:t>
            </a:r>
            <a:r>
              <a:rPr lang="en-US" altLang="zh-CN" sz="4000" dirty="0" smtClean="0">
                <a:ea typeface="宋体" pitchFamily="2" charset="-122"/>
              </a:rPr>
              <a:t> </a:t>
            </a:r>
            <a:endParaRPr lang="en-US" sz="4000" dirty="0" smtClean="0"/>
          </a:p>
        </p:txBody>
      </p:sp>
      <p:sp>
        <p:nvSpPr>
          <p:cNvPr id="27651" name="Rectangle 3"/>
          <p:cNvSpPr>
            <a:spLocks noGrp="1" noRot="1" noChangeArrowheads="1"/>
          </p:cNvSpPr>
          <p:nvPr>
            <p:ph type="body" idx="1"/>
          </p:nvPr>
        </p:nvSpPr>
        <p:spPr>
          <a:xfrm>
            <a:off x="301625" y="1752600"/>
            <a:ext cx="8540750" cy="4484688"/>
          </a:xfrm>
        </p:spPr>
        <p:txBody>
          <a:bodyPr/>
          <a:lstStyle/>
          <a:p>
            <a:pPr eaLnBrk="1" hangingPunct="1"/>
            <a:r>
              <a:rPr lang="en-US" sz="2800" smtClean="0"/>
              <a:t>The first symbol in the look-ahead buffer is the symbol or the beginning of a string of symbols to be encoded at the moment. Let us call it the symbol </a:t>
            </a:r>
            <a:r>
              <a:rPr lang="en-US" sz="2800" i="1" smtClean="0"/>
              <a:t>s</a:t>
            </a:r>
            <a:r>
              <a:rPr lang="en-US" sz="2800" smtClean="0"/>
              <a:t>. </a:t>
            </a:r>
          </a:p>
          <a:p>
            <a:pPr eaLnBrk="1" hangingPunct="1"/>
            <a:r>
              <a:rPr lang="en-US" sz="2800" smtClean="0"/>
              <a:t>In encoding, the search pointer moves to the left, away from the symbol </a:t>
            </a:r>
            <a:r>
              <a:rPr lang="en-US" sz="2800" i="1" smtClean="0"/>
              <a:t>s</a:t>
            </a:r>
            <a:r>
              <a:rPr lang="en-US" sz="2800" smtClean="0"/>
              <a:t>, to find a match of the symbol </a:t>
            </a:r>
            <a:r>
              <a:rPr lang="en-US" sz="2800" i="1" smtClean="0"/>
              <a:t>s</a:t>
            </a:r>
            <a:r>
              <a:rPr lang="en-US" sz="2800" smtClean="0"/>
              <a:t> in the search buffer. When there are multiple matches, the match that produces the longest matched string is chosen. The match is denoted by a triple &lt;i, j, k&gt;. </a:t>
            </a:r>
          </a:p>
        </p:txBody>
      </p:sp>
      <p:sp>
        <p:nvSpPr>
          <p:cNvPr id="27652" name="Rectangle 5"/>
          <p:cNvSpPr>
            <a:spLocks noChangeArrowheads="1"/>
          </p:cNvSpPr>
          <p:nvPr/>
        </p:nvSpPr>
        <p:spPr bwMode="auto">
          <a:xfrm>
            <a:off x="0" y="3028950"/>
            <a:ext cx="9144000" cy="0"/>
          </a:xfrm>
          <a:prstGeom prst="rect">
            <a:avLst/>
          </a:prstGeom>
          <a:noFill/>
          <a:ln w="9525">
            <a:noFill/>
            <a:miter lim="800000"/>
            <a:headEnd/>
            <a:tailEnd/>
          </a:ln>
        </p:spPr>
        <p:txBody>
          <a:bodyPr wrap="none" anchor="ctr">
            <a:spAutoFit/>
          </a:bodyPr>
          <a:lstStyle/>
          <a:p>
            <a:endParaRPr lang="en-US"/>
          </a:p>
        </p:txBody>
      </p:sp>
      <p:sp>
        <p:nvSpPr>
          <p:cNvPr id="27653" name="Rectangle 7"/>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en-US"/>
          </a:p>
        </p:txBody>
      </p:sp>
      <p:sp>
        <p:nvSpPr>
          <p:cNvPr id="27654" name="Rectangle 9"/>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en-US"/>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en-US" altLang="zh-CN" sz="4000" b="1" dirty="0" smtClean="0">
                <a:ea typeface="宋体" pitchFamily="2" charset="-122"/>
              </a:rPr>
              <a:t>Summary of the LZ77 Approach</a:t>
            </a:r>
            <a:endParaRPr lang="en-US" sz="4000" b="1" dirty="0" smtClean="0"/>
          </a:p>
        </p:txBody>
      </p:sp>
      <p:sp>
        <p:nvSpPr>
          <p:cNvPr id="28675" name="Rectangle 3"/>
          <p:cNvSpPr>
            <a:spLocks noGrp="1" noRot="1" noChangeArrowheads="1"/>
          </p:cNvSpPr>
          <p:nvPr>
            <p:ph type="body" idx="1"/>
          </p:nvPr>
        </p:nvSpPr>
        <p:spPr/>
        <p:txBody>
          <a:bodyPr/>
          <a:lstStyle/>
          <a:p>
            <a:pPr lvl="1" eaLnBrk="1" hangingPunct="1"/>
            <a:r>
              <a:rPr lang="en-US" sz="2400" smtClean="0"/>
              <a:t>The first item in the triple, “i”, is the </a:t>
            </a:r>
            <a:r>
              <a:rPr lang="en-US" sz="2400" b="1" smtClean="0"/>
              <a:t>offset</a:t>
            </a:r>
            <a:r>
              <a:rPr lang="en-US" sz="2400" smtClean="0"/>
              <a:t>, which is the distance between the pointer pointing to the symbol giving the maximum match and the symbol </a:t>
            </a:r>
            <a:r>
              <a:rPr lang="en-US" sz="2400" i="1" smtClean="0"/>
              <a:t>s</a:t>
            </a:r>
            <a:r>
              <a:rPr lang="en-US" sz="2400" smtClean="0"/>
              <a:t>. </a:t>
            </a:r>
          </a:p>
          <a:p>
            <a:pPr lvl="1" eaLnBrk="1" hangingPunct="1"/>
            <a:r>
              <a:rPr lang="en-US" sz="2400" smtClean="0"/>
              <a:t>The second item, “j”, is the </a:t>
            </a:r>
            <a:r>
              <a:rPr lang="en-US" sz="2400" b="1" smtClean="0"/>
              <a:t>length</a:t>
            </a:r>
            <a:r>
              <a:rPr lang="en-US" sz="2400" smtClean="0"/>
              <a:t> of the matched string. </a:t>
            </a:r>
          </a:p>
          <a:p>
            <a:pPr lvl="1" eaLnBrk="1" hangingPunct="1"/>
            <a:r>
              <a:rPr lang="en-US" sz="2400" smtClean="0"/>
              <a:t>The third item, “k”, is the codeword of the symbol following the matched string in the look-ahead buffer. </a:t>
            </a:r>
          </a:p>
          <a:p>
            <a:pPr eaLnBrk="1" hangingPunct="1"/>
            <a:r>
              <a:rPr lang="en-US" sz="2800" smtClean="0"/>
              <a:t>At the very beginning, the content of the search buffer can be arbitrarily selected. For instance, the symbols in the search buffer may all be the space symbol. </a:t>
            </a:r>
          </a:p>
        </p:txBody>
      </p:sp>
      <p:sp>
        <p:nvSpPr>
          <p:cNvPr id="28676" name="Rectangle 5"/>
          <p:cNvSpPr>
            <a:spLocks noChangeArrowheads="1"/>
          </p:cNvSpPr>
          <p:nvPr/>
        </p:nvSpPr>
        <p:spPr bwMode="auto">
          <a:xfrm>
            <a:off x="0" y="2990850"/>
            <a:ext cx="9144000" cy="0"/>
          </a:xfrm>
          <a:prstGeom prst="rect">
            <a:avLst/>
          </a:prstGeom>
          <a:noFill/>
          <a:ln w="9525">
            <a:noFill/>
            <a:miter lim="800000"/>
            <a:headEnd/>
            <a:tailEnd/>
          </a:ln>
        </p:spPr>
        <p:txBody>
          <a:bodyPr wrap="none" anchor="ctr">
            <a:spAutoFit/>
          </a:bodyPr>
          <a:lstStyle/>
          <a:p>
            <a:endParaRPr lang="en-US"/>
          </a:p>
        </p:txBody>
      </p:sp>
      <p:sp>
        <p:nvSpPr>
          <p:cNvPr id="28677" name="Rectangle 7"/>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en-US"/>
          </a:p>
        </p:txBody>
      </p:sp>
      <p:sp>
        <p:nvSpPr>
          <p:cNvPr id="28678" name="Rectangle 9"/>
          <p:cNvSpPr>
            <a:spLocks noChangeArrowheads="1"/>
          </p:cNvSpPr>
          <p:nvPr/>
        </p:nvSpPr>
        <p:spPr bwMode="auto">
          <a:xfrm>
            <a:off x="0" y="3276600"/>
            <a:ext cx="9144000" cy="0"/>
          </a:xfrm>
          <a:prstGeom prst="rect">
            <a:avLst/>
          </a:prstGeom>
          <a:noFill/>
          <a:ln w="9525">
            <a:noFill/>
            <a:miter lim="800000"/>
            <a:headEnd/>
            <a:tailEnd/>
          </a:ln>
        </p:spPr>
        <p:txBody>
          <a:bodyPr wrap="none" anchor="ctr">
            <a:spAutoFit/>
          </a:bodyPr>
          <a:lstStyle/>
          <a:p>
            <a:endParaRPr lang="en-US"/>
          </a:p>
        </p:txBody>
      </p:sp>
      <p:sp>
        <p:nvSpPr>
          <p:cNvPr id="28679" name="Rectangle 11"/>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en-US"/>
          </a:p>
        </p:txBody>
      </p:sp>
      <p:sp>
        <p:nvSpPr>
          <p:cNvPr id="8"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Grp="1" noRot="1" noChangeArrowheads="1"/>
          </p:cNvSpPr>
          <p:nvPr>
            <p:ph type="title"/>
          </p:nvPr>
        </p:nvSpPr>
        <p:spPr/>
        <p:txBody>
          <a:bodyPr/>
          <a:lstStyle/>
          <a:p>
            <a:pPr eaLnBrk="1" hangingPunct="1"/>
            <a:r>
              <a:rPr lang="en-US" altLang="zh-CN" sz="4000" b="1" dirty="0" smtClean="0">
                <a:ea typeface="宋体" pitchFamily="2" charset="-122"/>
              </a:rPr>
              <a:t>Summary of the LZ77 Approach</a:t>
            </a:r>
            <a:endParaRPr lang="en-US" sz="4000" b="1" dirty="0" smtClean="0"/>
          </a:p>
        </p:txBody>
      </p:sp>
      <p:sp>
        <p:nvSpPr>
          <p:cNvPr id="5128" name="Rectangle 8"/>
          <p:cNvSpPr>
            <a:spLocks noGrp="1" noRot="1" noChangeArrowheads="1"/>
          </p:cNvSpPr>
          <p:nvPr>
            <p:ph type="body" idx="1"/>
          </p:nvPr>
        </p:nvSpPr>
        <p:spPr/>
        <p:txBody>
          <a:bodyPr/>
          <a:lstStyle/>
          <a:p>
            <a:pPr eaLnBrk="1" hangingPunct="1">
              <a:lnSpc>
                <a:spcPct val="90000"/>
              </a:lnSpc>
            </a:pPr>
            <a:r>
              <a:rPr lang="en-US" sz="2800" dirty="0" smtClean="0"/>
              <a:t>Denote the size of the search buffer by </a:t>
            </a:r>
            <a:r>
              <a:rPr lang="en-US" sz="2800" i="1" dirty="0" smtClean="0"/>
              <a:t>SB</a:t>
            </a:r>
            <a:r>
              <a:rPr lang="en-US" sz="2800" dirty="0" smtClean="0"/>
              <a:t>, the size of the look-ahead buffer by </a:t>
            </a:r>
            <a:r>
              <a:rPr lang="en-US" sz="2800" i="1" dirty="0" smtClean="0"/>
              <a:t>L</a:t>
            </a:r>
            <a:r>
              <a:rPr lang="en-US" sz="2800" dirty="0" smtClean="0"/>
              <a:t> and the size of the source alphabet by </a:t>
            </a:r>
            <a:r>
              <a:rPr lang="en-US" sz="2800" i="1" dirty="0" smtClean="0"/>
              <a:t>A</a:t>
            </a:r>
            <a:r>
              <a:rPr lang="en-US" sz="2800" dirty="0" smtClean="0"/>
              <a:t>. Assume that the natural binary code is used. Then we see that the LZ77 approach encodes variable-length strings of symbols with fixed-length </a:t>
            </a:r>
            <a:r>
              <a:rPr lang="en-US" sz="2800" dirty="0" err="1" smtClean="0"/>
              <a:t>codewords</a:t>
            </a:r>
            <a:r>
              <a:rPr lang="en-US" sz="2800" dirty="0" smtClean="0"/>
              <a:t>. </a:t>
            </a:r>
          </a:p>
          <a:p>
            <a:pPr lvl="1" eaLnBrk="1" hangingPunct="1">
              <a:lnSpc>
                <a:spcPct val="90000"/>
              </a:lnSpc>
            </a:pPr>
            <a:r>
              <a:rPr lang="en-US" sz="2400" dirty="0" smtClean="0"/>
              <a:t>Specifically, the offset “</a:t>
            </a:r>
            <a:r>
              <a:rPr lang="en-US" sz="2400" dirty="0" err="1" smtClean="0"/>
              <a:t>i</a:t>
            </a:r>
            <a:r>
              <a:rPr lang="en-US" sz="2400" dirty="0" smtClean="0"/>
              <a:t>” is of coding length            , </a:t>
            </a:r>
          </a:p>
          <a:p>
            <a:pPr lvl="1" eaLnBrk="1" hangingPunct="1">
              <a:lnSpc>
                <a:spcPct val="90000"/>
              </a:lnSpc>
            </a:pPr>
            <a:r>
              <a:rPr lang="en-US" sz="2400" dirty="0" smtClean="0"/>
              <a:t>the length of matched string “j” is of coding length </a:t>
            </a:r>
            <a:br>
              <a:rPr lang="en-US" sz="2400" dirty="0" smtClean="0"/>
            </a:br>
            <a:r>
              <a:rPr lang="en-US" sz="2400" dirty="0" smtClean="0"/>
              <a:t>                  , </a:t>
            </a:r>
          </a:p>
          <a:p>
            <a:pPr lvl="1" eaLnBrk="1" hangingPunct="1">
              <a:lnSpc>
                <a:spcPct val="90000"/>
              </a:lnSpc>
            </a:pPr>
            <a:r>
              <a:rPr lang="en-US" sz="2400" dirty="0" smtClean="0"/>
              <a:t>and the codeword “k” is of coding length            .</a:t>
            </a:r>
          </a:p>
        </p:txBody>
      </p:sp>
      <p:sp>
        <p:nvSpPr>
          <p:cNvPr id="5129" name="Rectangle 10"/>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2" name="Object 9"/>
          <p:cNvGraphicFramePr>
            <a:graphicFrameLocks noChangeAspect="1"/>
          </p:cNvGraphicFramePr>
          <p:nvPr/>
        </p:nvGraphicFramePr>
        <p:xfrm>
          <a:off x="6858016" y="4043369"/>
          <a:ext cx="933450" cy="314325"/>
        </p:xfrm>
        <a:graphic>
          <a:graphicData uri="http://schemas.openxmlformats.org/presentationml/2006/ole">
            <p:oleObj spid="_x0000_s5290" name="Equation" r:id="rId3" imgW="634725" imgH="228501" progId="Equation.3">
              <p:embed/>
            </p:oleObj>
          </a:graphicData>
        </a:graphic>
      </p:graphicFrame>
      <p:sp>
        <p:nvSpPr>
          <p:cNvPr id="5130" name="Rectangle 12"/>
          <p:cNvSpPr>
            <a:spLocks noChangeArrowheads="1"/>
          </p:cNvSpPr>
          <p:nvPr/>
        </p:nvSpPr>
        <p:spPr bwMode="auto">
          <a:xfrm>
            <a:off x="0" y="3267075"/>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3" name="Object 11"/>
          <p:cNvGraphicFramePr>
            <a:graphicFrameLocks noChangeAspect="1"/>
          </p:cNvGraphicFramePr>
          <p:nvPr/>
        </p:nvGraphicFramePr>
        <p:xfrm>
          <a:off x="1228711" y="4786322"/>
          <a:ext cx="1343025" cy="323850"/>
        </p:xfrm>
        <a:graphic>
          <a:graphicData uri="http://schemas.openxmlformats.org/presentationml/2006/ole">
            <p:oleObj spid="_x0000_s5291" name="Equation" r:id="rId4" imgW="965200" imgH="228600" progId="Equation.3">
              <p:embed/>
            </p:oleObj>
          </a:graphicData>
        </a:graphic>
      </p:graphicFrame>
      <p:sp>
        <p:nvSpPr>
          <p:cNvPr id="5131" name="Rectangle 14"/>
          <p:cNvSpPr>
            <a:spLocks noChangeArrowheads="1"/>
          </p:cNvSpPr>
          <p:nvPr/>
        </p:nvSpPr>
        <p:spPr bwMode="auto">
          <a:xfrm>
            <a:off x="0" y="3267075"/>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4" name="Object 13"/>
          <p:cNvGraphicFramePr>
            <a:graphicFrameLocks noChangeAspect="1"/>
          </p:cNvGraphicFramePr>
          <p:nvPr/>
        </p:nvGraphicFramePr>
        <p:xfrm>
          <a:off x="6286512" y="5143512"/>
          <a:ext cx="885825" cy="323850"/>
        </p:xfrm>
        <a:graphic>
          <a:graphicData uri="http://schemas.openxmlformats.org/presentationml/2006/ole">
            <p:oleObj spid="_x0000_s5292" name="Equation" r:id="rId5" imgW="634725" imgH="228501" progId="Equation.3">
              <p:embed/>
            </p:oleObj>
          </a:graphicData>
        </a:graphic>
      </p:graphicFrame>
      <p:sp>
        <p:nvSpPr>
          <p:cNvPr id="5132" name="Rectangle 16"/>
          <p:cNvSpPr>
            <a:spLocks noChangeArrowheads="1"/>
          </p:cNvSpPr>
          <p:nvPr/>
        </p:nvSpPr>
        <p:spPr bwMode="auto">
          <a:xfrm>
            <a:off x="0" y="3267075"/>
            <a:ext cx="9144000" cy="0"/>
          </a:xfrm>
          <a:prstGeom prst="rect">
            <a:avLst/>
          </a:prstGeom>
          <a:noFill/>
          <a:ln w="9525">
            <a:noFill/>
            <a:miter lim="800000"/>
            <a:headEnd/>
            <a:tailEnd/>
          </a:ln>
        </p:spPr>
        <p:txBody>
          <a:bodyPr wrap="none" anchor="ctr">
            <a:spAutoFit/>
          </a:bodyPr>
          <a:lstStyle/>
          <a:p>
            <a:endParaRPr lang="en-US"/>
          </a:p>
        </p:txBody>
      </p:sp>
      <p:sp>
        <p:nvSpPr>
          <p:cNvPr id="5133" name="Rectangle 1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12"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rrowheads="1"/>
          </p:cNvSpPr>
          <p:nvPr>
            <p:ph type="title"/>
          </p:nvPr>
        </p:nvSpPr>
        <p:spPr/>
        <p:txBody>
          <a:bodyPr/>
          <a:lstStyle/>
          <a:p>
            <a:pPr eaLnBrk="1" hangingPunct="1"/>
            <a:r>
              <a:rPr lang="en-US" altLang="zh-CN" sz="4000" b="1" dirty="0" smtClean="0">
                <a:ea typeface="宋体" pitchFamily="2" charset="-122"/>
              </a:rPr>
              <a:t>Summary of the LZ77 Approach</a:t>
            </a:r>
            <a:endParaRPr lang="en-US" sz="4000" b="1" dirty="0" smtClean="0"/>
          </a:p>
        </p:txBody>
      </p:sp>
      <p:sp>
        <p:nvSpPr>
          <p:cNvPr id="6148" name="Rectangle 3"/>
          <p:cNvSpPr>
            <a:spLocks noGrp="1" noRot="1" noChangeArrowheads="1"/>
          </p:cNvSpPr>
          <p:nvPr>
            <p:ph type="body" idx="1"/>
          </p:nvPr>
        </p:nvSpPr>
        <p:spPr/>
        <p:txBody>
          <a:bodyPr/>
          <a:lstStyle/>
          <a:p>
            <a:pPr eaLnBrk="1" hangingPunct="1">
              <a:lnSpc>
                <a:spcPct val="90000"/>
              </a:lnSpc>
            </a:pPr>
            <a:r>
              <a:rPr lang="en-US" altLang="zh-CN" sz="2800" dirty="0" smtClean="0">
                <a:ea typeface="宋体" pitchFamily="2" charset="-122"/>
              </a:rPr>
              <a:t>The length of the matched string is equal to  </a:t>
            </a:r>
          </a:p>
          <a:p>
            <a:pPr eaLnBrk="1" hangingPunct="1">
              <a:lnSpc>
                <a:spcPct val="90000"/>
              </a:lnSpc>
              <a:buNone/>
            </a:pPr>
            <a:r>
              <a:rPr lang="en-US" altLang="zh-CN" sz="2800" dirty="0" smtClean="0">
                <a:ea typeface="宋体" pitchFamily="2" charset="-122"/>
              </a:rPr>
              <a:t>	because the search for the maximum matching can enter into the look-ahead buffer.</a:t>
            </a:r>
          </a:p>
          <a:p>
            <a:pPr eaLnBrk="1" hangingPunct="1">
              <a:lnSpc>
                <a:spcPct val="90000"/>
              </a:lnSpc>
            </a:pPr>
            <a:r>
              <a:rPr lang="en-US" altLang="zh-CN" sz="2800" dirty="0" smtClean="0">
                <a:ea typeface="宋体" pitchFamily="2" charset="-122"/>
              </a:rPr>
              <a:t>The decoding process is simpler than the encoding process since there is no comparison involved in the decoding. </a:t>
            </a:r>
          </a:p>
          <a:p>
            <a:pPr eaLnBrk="1" hangingPunct="1">
              <a:lnSpc>
                <a:spcPct val="90000"/>
              </a:lnSpc>
            </a:pPr>
            <a:r>
              <a:rPr lang="en-US" altLang="zh-CN" sz="2800" dirty="0" smtClean="0">
                <a:ea typeface="宋体" pitchFamily="2" charset="-122"/>
              </a:rPr>
              <a:t>The most recently encoded symbols in the search buffer serve as the dictionary used in the LZ77 approach. The merit of doing so is that the dictionary is adapted to the input text well. </a:t>
            </a:r>
          </a:p>
        </p:txBody>
      </p:sp>
      <p:sp>
        <p:nvSpPr>
          <p:cNvPr id="6149" name="Rectangle 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sp>
        <p:nvSpPr>
          <p:cNvPr id="6150" name="Rectangle 7"/>
          <p:cNvSpPr>
            <a:spLocks noChangeArrowheads="1"/>
          </p:cNvSpPr>
          <p:nvPr/>
        </p:nvSpPr>
        <p:spPr bwMode="auto">
          <a:xfrm>
            <a:off x="0" y="3267075"/>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6" name="Object 6"/>
          <p:cNvGraphicFramePr>
            <a:graphicFrameLocks noChangeAspect="1"/>
          </p:cNvGraphicFramePr>
          <p:nvPr/>
        </p:nvGraphicFramePr>
        <p:xfrm>
          <a:off x="7143768" y="1643050"/>
          <a:ext cx="1343025" cy="323850"/>
        </p:xfrm>
        <a:graphic>
          <a:graphicData uri="http://schemas.openxmlformats.org/presentationml/2006/ole">
            <p:oleObj spid="_x0000_s6202" name="Equation" r:id="rId3" imgW="965200" imgH="228600" progId="Equation.3">
              <p:embed/>
            </p:oleObj>
          </a:graphicData>
        </a:graphic>
      </p:graphicFrame>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rrowheads="1"/>
          </p:cNvSpPr>
          <p:nvPr>
            <p:ph type="title"/>
          </p:nvPr>
        </p:nvSpPr>
        <p:spPr/>
        <p:txBody>
          <a:bodyPr/>
          <a:lstStyle/>
          <a:p>
            <a:pPr eaLnBrk="1" hangingPunct="1"/>
            <a:r>
              <a:rPr lang="en-US" altLang="zh-CN" sz="4000" b="1" dirty="0" smtClean="0">
                <a:ea typeface="宋体" pitchFamily="2" charset="-122"/>
              </a:rPr>
              <a:t>Summary of the LZ77 Approach</a:t>
            </a:r>
            <a:endParaRPr lang="en-US" sz="4000" b="1" dirty="0" smtClean="0"/>
          </a:p>
        </p:txBody>
      </p:sp>
      <p:sp>
        <p:nvSpPr>
          <p:cNvPr id="7172" name="Rectangle 3"/>
          <p:cNvSpPr>
            <a:spLocks noGrp="1" noRot="1" noChangeArrowheads="1"/>
          </p:cNvSpPr>
          <p:nvPr>
            <p:ph type="body" idx="1"/>
          </p:nvPr>
        </p:nvSpPr>
        <p:spPr/>
        <p:txBody>
          <a:bodyPr/>
          <a:lstStyle/>
          <a:p>
            <a:pPr eaLnBrk="1" hangingPunct="1">
              <a:lnSpc>
                <a:spcPct val="90000"/>
              </a:lnSpc>
            </a:pPr>
            <a:r>
              <a:rPr lang="en-US" sz="2800" dirty="0" smtClean="0"/>
              <a:t>The limitation of the approach is that if the distance between the repeated patterns in the input text stream is larger than the size of the search buffer, then the approach cannot utilize the structure to compress the text. </a:t>
            </a:r>
          </a:p>
          <a:p>
            <a:pPr eaLnBrk="1" hangingPunct="1">
              <a:lnSpc>
                <a:spcPct val="90000"/>
              </a:lnSpc>
            </a:pPr>
            <a:r>
              <a:rPr lang="en-US" sz="2800" dirty="0" smtClean="0"/>
              <a:t>A window with a moderate size, say,                , can compress a variety of texts well. Several reasons have been analyzed in [bell 1990].</a:t>
            </a:r>
          </a:p>
          <a:p>
            <a:pPr eaLnBrk="1" hangingPunct="1">
              <a:lnSpc>
                <a:spcPct val="90000"/>
              </a:lnSpc>
            </a:pPr>
            <a:r>
              <a:rPr lang="en-US" sz="2800" dirty="0" smtClean="0"/>
              <a:t>Many variations have been made to improve coding efficiency of the LZ77 approach. </a:t>
            </a:r>
          </a:p>
        </p:txBody>
      </p:sp>
      <p:sp>
        <p:nvSpPr>
          <p:cNvPr id="7173"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4" name="Rectangle 7"/>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en-US"/>
          </a:p>
        </p:txBody>
      </p:sp>
      <p:sp>
        <p:nvSpPr>
          <p:cNvPr id="717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6" name="Rectangle 11"/>
          <p:cNvSpPr>
            <a:spLocks noChangeArrowheads="1"/>
          </p:cNvSpPr>
          <p:nvPr/>
        </p:nvSpPr>
        <p:spPr bwMode="auto">
          <a:xfrm>
            <a:off x="0" y="3295650"/>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0" name="Object 10"/>
          <p:cNvGraphicFramePr>
            <a:graphicFrameLocks noChangeAspect="1"/>
          </p:cNvGraphicFramePr>
          <p:nvPr/>
        </p:nvGraphicFramePr>
        <p:xfrm>
          <a:off x="6129358" y="3714752"/>
          <a:ext cx="1371600" cy="266700"/>
        </p:xfrm>
        <a:graphic>
          <a:graphicData uri="http://schemas.openxmlformats.org/presentationml/2006/ole">
            <p:oleObj spid="_x0000_s7226" name="Equation" r:id="rId3" imgW="914003" imgH="177723" progId="Equation.3">
              <p:embed/>
            </p:oleObj>
          </a:graphicData>
        </a:graphic>
      </p:graphicFrame>
      <p:sp>
        <p:nvSpPr>
          <p:cNvPr id="9"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Rot="1" noChangeArrowheads="1"/>
          </p:cNvSpPr>
          <p:nvPr>
            <p:ph type="title"/>
          </p:nvPr>
        </p:nvSpPr>
        <p:spPr/>
        <p:txBody>
          <a:bodyPr>
            <a:normAutofit/>
          </a:bodyPr>
          <a:lstStyle/>
          <a:p>
            <a:pPr eaLnBrk="1" hangingPunct="1"/>
            <a:r>
              <a:rPr lang="en-US" b="1" dirty="0" smtClean="0"/>
              <a:t>LZ77 Encoding </a:t>
            </a:r>
            <a:r>
              <a:rPr lang="en-US" b="1" dirty="0" err="1" smtClean="0"/>
              <a:t>Pseudocode</a:t>
            </a:r>
            <a:endParaRPr lang="en-US" b="1" dirty="0" smtClean="0"/>
          </a:p>
        </p:txBody>
      </p:sp>
      <p:pic>
        <p:nvPicPr>
          <p:cNvPr id="12290" name="Picture 2"/>
          <p:cNvPicPr>
            <a:picLocks noChangeAspect="1" noChangeArrowheads="1"/>
          </p:cNvPicPr>
          <p:nvPr/>
        </p:nvPicPr>
        <p:blipFill>
          <a:blip r:embed="rId2" cstate="print"/>
          <a:srcRect/>
          <a:stretch>
            <a:fillRect/>
          </a:stretch>
        </p:blipFill>
        <p:spPr bwMode="auto">
          <a:xfrm>
            <a:off x="1014413" y="1795463"/>
            <a:ext cx="7115175" cy="3267075"/>
          </a:xfrm>
          <a:prstGeom prst="rect">
            <a:avLst/>
          </a:prstGeom>
          <a:noFill/>
          <a:ln w="9525">
            <a:noFill/>
            <a:miter lim="800000"/>
            <a:headEnd/>
            <a:tailEnd/>
          </a:ln>
          <a:effectLst/>
        </p:spPr>
      </p:pic>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Rot="1" noChangeArrowheads="1"/>
          </p:cNvSpPr>
          <p:nvPr>
            <p:ph type="title"/>
          </p:nvPr>
        </p:nvSpPr>
        <p:spPr/>
        <p:txBody>
          <a:bodyPr>
            <a:normAutofit/>
          </a:bodyPr>
          <a:lstStyle/>
          <a:p>
            <a:pPr eaLnBrk="1" hangingPunct="1"/>
            <a:r>
              <a:rPr lang="en-US" b="1" dirty="0" smtClean="0"/>
              <a:t>LZ77 Decoding </a:t>
            </a:r>
            <a:r>
              <a:rPr lang="en-US" b="1" dirty="0" err="1" smtClean="0"/>
              <a:t>Pseudocode</a:t>
            </a:r>
            <a:endParaRPr lang="en-US" b="1" dirty="0" smtClean="0"/>
          </a:p>
        </p:txBody>
      </p:sp>
      <p:pic>
        <p:nvPicPr>
          <p:cNvPr id="13314" name="Picture 2"/>
          <p:cNvPicPr>
            <a:picLocks noChangeAspect="1" noChangeArrowheads="1"/>
          </p:cNvPicPr>
          <p:nvPr/>
        </p:nvPicPr>
        <p:blipFill>
          <a:blip r:embed="rId2" cstate="print"/>
          <a:srcRect/>
          <a:stretch>
            <a:fillRect/>
          </a:stretch>
        </p:blipFill>
        <p:spPr bwMode="auto">
          <a:xfrm>
            <a:off x="1076325" y="2171700"/>
            <a:ext cx="6991350" cy="2514600"/>
          </a:xfrm>
          <a:prstGeom prst="rect">
            <a:avLst/>
          </a:prstGeom>
          <a:noFill/>
          <a:ln w="9525">
            <a:noFill/>
            <a:miter lim="800000"/>
            <a:headEnd/>
            <a:tailEnd/>
          </a:ln>
          <a:effectLst/>
        </p:spPr>
      </p:pic>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rrowheads="1"/>
          </p:cNvSpPr>
          <p:nvPr>
            <p:ph type="title"/>
          </p:nvPr>
        </p:nvSpPr>
        <p:spPr/>
        <p:txBody>
          <a:bodyPr>
            <a:normAutofit fontScale="90000"/>
          </a:bodyPr>
          <a:lstStyle/>
          <a:p>
            <a:pPr eaLnBrk="1" hangingPunct="1"/>
            <a:r>
              <a:rPr lang="en-US" altLang="zh-CN" sz="4000" b="1" dirty="0" smtClean="0">
                <a:ea typeface="宋体" pitchFamily="2" charset="-122"/>
              </a:rPr>
              <a:t>Disadvantages of the LZ77 Approach</a:t>
            </a:r>
            <a:endParaRPr lang="en-US" sz="4000" b="1" dirty="0" smtClean="0"/>
          </a:p>
        </p:txBody>
      </p:sp>
      <p:sp>
        <p:nvSpPr>
          <p:cNvPr id="7172" name="Rectangle 3"/>
          <p:cNvSpPr>
            <a:spLocks noGrp="1" noRot="1" noChangeArrowheads="1"/>
          </p:cNvSpPr>
          <p:nvPr>
            <p:ph type="body" idx="1"/>
          </p:nvPr>
        </p:nvSpPr>
        <p:spPr/>
        <p:txBody>
          <a:bodyPr>
            <a:normAutofit/>
          </a:bodyPr>
          <a:lstStyle/>
          <a:p>
            <a:pPr eaLnBrk="1" hangingPunct="1">
              <a:lnSpc>
                <a:spcPct val="90000"/>
              </a:lnSpc>
            </a:pPr>
            <a:r>
              <a:rPr lang="en-US" sz="2800" dirty="0" smtClean="0"/>
              <a:t>Performance bottleneck:</a:t>
            </a:r>
          </a:p>
          <a:p>
            <a:pPr eaLnBrk="1" hangingPunct="1">
              <a:lnSpc>
                <a:spcPct val="90000"/>
              </a:lnSpc>
              <a:buNone/>
            </a:pPr>
            <a:r>
              <a:rPr lang="en-US" sz="2800" dirty="0" smtClean="0"/>
              <a:t>	When encoding, it has to perform string comparisons against the look-ahead buffer for every position in the text window.</a:t>
            </a:r>
          </a:p>
          <a:p>
            <a:pPr eaLnBrk="1" hangingPunct="1">
              <a:lnSpc>
                <a:spcPct val="90000"/>
              </a:lnSpc>
              <a:buNone/>
            </a:pPr>
            <a:r>
              <a:rPr lang="en-US" sz="2800" dirty="0" smtClean="0"/>
              <a:t>	(Decoding time </a:t>
            </a:r>
            <a:r>
              <a:rPr lang="en-US" sz="2800" smtClean="0"/>
              <a:t>is negligible</a:t>
            </a:r>
            <a:r>
              <a:rPr lang="en-US" sz="2800" dirty="0" smtClean="0"/>
              <a:t>.) </a:t>
            </a:r>
          </a:p>
          <a:p>
            <a:pPr eaLnBrk="1" hangingPunct="1">
              <a:lnSpc>
                <a:spcPct val="90000"/>
              </a:lnSpc>
            </a:pPr>
            <a:r>
              <a:rPr lang="en-US" sz="2800" dirty="0" smtClean="0"/>
              <a:t>Using a triplet for no matching, e.g. &lt;0,0,i&gt;</a:t>
            </a:r>
          </a:p>
        </p:txBody>
      </p:sp>
      <p:sp>
        <p:nvSpPr>
          <p:cNvPr id="7173"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4" name="Rectangle 7"/>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en-US"/>
          </a:p>
        </p:txBody>
      </p:sp>
      <p:sp>
        <p:nvSpPr>
          <p:cNvPr id="717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6" name="Rectangle 11"/>
          <p:cNvSpPr>
            <a:spLocks noChangeArrowheads="1"/>
          </p:cNvSpPr>
          <p:nvPr/>
        </p:nvSpPr>
        <p:spPr bwMode="auto">
          <a:xfrm>
            <a:off x="0" y="3295650"/>
            <a:ext cx="9144000" cy="0"/>
          </a:xfrm>
          <a:prstGeom prst="rect">
            <a:avLst/>
          </a:prstGeom>
          <a:noFill/>
          <a:ln w="9525">
            <a:noFill/>
            <a:miter lim="800000"/>
            <a:headEnd/>
            <a:tailEnd/>
          </a:ln>
        </p:spPr>
        <p:txBody>
          <a:bodyPr wrap="none" anchor="ctr">
            <a:spAutoFit/>
          </a:bodyPr>
          <a:lstStyle/>
          <a:p>
            <a:endParaRPr lang="en-US"/>
          </a:p>
        </p:txBody>
      </p:sp>
      <p:sp>
        <p:nvSpPr>
          <p:cNvPr id="8"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en-US" b="1" dirty="0" smtClean="0"/>
              <a:t>Dictionary Coding</a:t>
            </a:r>
          </a:p>
        </p:txBody>
      </p:sp>
      <p:sp>
        <p:nvSpPr>
          <p:cNvPr id="12291" name="Rectangle 3"/>
          <p:cNvSpPr>
            <a:spLocks noGrp="1" noRot="1" noChangeArrowheads="1"/>
          </p:cNvSpPr>
          <p:nvPr>
            <p:ph type="body" idx="1"/>
          </p:nvPr>
        </p:nvSpPr>
        <p:spPr/>
        <p:txBody>
          <a:bodyPr/>
          <a:lstStyle/>
          <a:p>
            <a:pPr eaLnBrk="1" hangingPunct="1">
              <a:lnSpc>
                <a:spcPct val="90000"/>
              </a:lnSpc>
            </a:pPr>
            <a:r>
              <a:rPr lang="en-US" dirty="0" smtClean="0"/>
              <a:t>Dictionary coding is different from Huffman coding and arithmetic coding.</a:t>
            </a:r>
          </a:p>
          <a:p>
            <a:pPr lvl="1" eaLnBrk="1" hangingPunct="1">
              <a:lnSpc>
                <a:spcPct val="90000"/>
              </a:lnSpc>
            </a:pPr>
            <a:r>
              <a:rPr lang="en-US" dirty="0" smtClean="0"/>
              <a:t>Both Huffman and arithmetic coding techniques are based on a </a:t>
            </a:r>
            <a:r>
              <a:rPr lang="en-US" u="sng" dirty="0" smtClean="0"/>
              <a:t>statistical</a:t>
            </a:r>
            <a:r>
              <a:rPr lang="en-US" dirty="0" smtClean="0"/>
              <a:t> </a:t>
            </a:r>
            <a:r>
              <a:rPr lang="en-US" u="sng" dirty="0" smtClean="0"/>
              <a:t>model</a:t>
            </a:r>
            <a:r>
              <a:rPr lang="en-US" dirty="0" smtClean="0"/>
              <a:t> (e.g., occurrence probabilities). </a:t>
            </a:r>
          </a:p>
          <a:p>
            <a:pPr lvl="1" eaLnBrk="1" hangingPunct="1">
              <a:lnSpc>
                <a:spcPct val="90000"/>
              </a:lnSpc>
            </a:pPr>
            <a:r>
              <a:rPr lang="en-US" dirty="0" smtClean="0"/>
              <a:t>In dictionary-based data compression techniques, a</a:t>
            </a:r>
            <a:r>
              <a:rPr lang="en-US" b="1" dirty="0" smtClean="0"/>
              <a:t> symbol </a:t>
            </a:r>
            <a:r>
              <a:rPr lang="en-US" dirty="0" smtClean="0"/>
              <a:t>or</a:t>
            </a:r>
            <a:r>
              <a:rPr lang="en-US" b="1" dirty="0" smtClean="0"/>
              <a:t> </a:t>
            </a:r>
            <a:r>
              <a:rPr lang="en-US" dirty="0" smtClean="0"/>
              <a:t>a</a:t>
            </a:r>
            <a:r>
              <a:rPr lang="en-US" b="1" dirty="0" smtClean="0"/>
              <a:t> string</a:t>
            </a:r>
            <a:r>
              <a:rPr lang="en-US" dirty="0" smtClean="0"/>
              <a:t> of symbols generated from a source alphabet is represented by an </a:t>
            </a:r>
            <a:r>
              <a:rPr lang="en-US" b="1" dirty="0" smtClean="0"/>
              <a:t>index </a:t>
            </a:r>
            <a:r>
              <a:rPr lang="en-US" dirty="0" smtClean="0"/>
              <a:t>to a dictionary constructed from the source alphabet. </a:t>
            </a:r>
          </a:p>
        </p:txBody>
      </p:sp>
      <p:sp>
        <p:nvSpPr>
          <p:cNvPr id="12292" name="Rectangle 5"/>
          <p:cNvSpPr>
            <a:spLocks noChangeArrowheads="1"/>
          </p:cNvSpPr>
          <p:nvPr/>
        </p:nvSpPr>
        <p:spPr bwMode="auto">
          <a:xfrm>
            <a:off x="0" y="2343150"/>
            <a:ext cx="9144000" cy="0"/>
          </a:xfrm>
          <a:prstGeom prst="rect">
            <a:avLst/>
          </a:prstGeom>
          <a:noFill/>
          <a:ln w="9525">
            <a:noFill/>
            <a:miter lim="800000"/>
            <a:headEnd/>
            <a:tailEnd/>
          </a:ln>
        </p:spPr>
        <p:txBody>
          <a:bodyPr wrap="none" anchor="ctr">
            <a:spAutoFit/>
          </a:bodyPr>
          <a:lstStyle/>
          <a:p>
            <a:endParaRPr lang="en-US"/>
          </a:p>
        </p:txBody>
      </p:sp>
      <p:sp>
        <p:nvSpPr>
          <p:cNvPr id="12293" name="Rectangle 7"/>
          <p:cNvSpPr>
            <a:spLocks noChangeArrowheads="1"/>
          </p:cNvSpPr>
          <p:nvPr/>
        </p:nvSpPr>
        <p:spPr bwMode="auto">
          <a:xfrm>
            <a:off x="0" y="3248025"/>
            <a:ext cx="9144000" cy="0"/>
          </a:xfrm>
          <a:prstGeom prst="rect">
            <a:avLst/>
          </a:prstGeom>
          <a:noFill/>
          <a:ln w="9525">
            <a:noFill/>
            <a:miter lim="800000"/>
            <a:headEnd/>
            <a:tailEnd/>
          </a:ln>
        </p:spPr>
        <p:txBody>
          <a:bodyPr wrap="none" anchor="ctr">
            <a:spAutoFit/>
          </a:bodyPr>
          <a:lstStyle/>
          <a:p>
            <a:endParaRPr lang="en-US"/>
          </a:p>
        </p:txBody>
      </p:sp>
      <p:sp>
        <p:nvSpPr>
          <p:cNvPr id="6"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rrowheads="1"/>
          </p:cNvSpPr>
          <p:nvPr>
            <p:ph type="title"/>
          </p:nvPr>
        </p:nvSpPr>
        <p:spPr/>
        <p:txBody>
          <a:bodyPr>
            <a:normAutofit fontScale="90000"/>
          </a:bodyPr>
          <a:lstStyle/>
          <a:p>
            <a:pPr eaLnBrk="1" hangingPunct="1"/>
            <a:r>
              <a:rPr lang="en-US" altLang="zh-CN" sz="3100" b="1" dirty="0" err="1" smtClean="0">
                <a:ea typeface="宋体" pitchFamily="2" charset="-122"/>
              </a:rPr>
              <a:t>Storer</a:t>
            </a:r>
            <a:r>
              <a:rPr lang="en-US" altLang="zh-CN" sz="3100" b="1" dirty="0" smtClean="0">
                <a:ea typeface="宋体" pitchFamily="2" charset="-122"/>
              </a:rPr>
              <a:t>-Szymanski 1982</a:t>
            </a:r>
            <a:br>
              <a:rPr lang="en-US" altLang="zh-CN" sz="3100" b="1" dirty="0" smtClean="0">
                <a:ea typeface="宋体" pitchFamily="2" charset="-122"/>
              </a:rPr>
            </a:br>
            <a:r>
              <a:rPr lang="en-US" altLang="zh-CN" sz="4000" b="1" dirty="0" smtClean="0">
                <a:ea typeface="宋体" pitchFamily="2" charset="-122"/>
              </a:rPr>
              <a:t>LZSS: Improving LZ77</a:t>
            </a:r>
            <a:endParaRPr lang="en-US" sz="4000" b="1" dirty="0" smtClean="0"/>
          </a:p>
        </p:txBody>
      </p:sp>
      <p:sp>
        <p:nvSpPr>
          <p:cNvPr id="7172" name="Rectangle 3"/>
          <p:cNvSpPr>
            <a:spLocks noGrp="1" noRot="1" noChangeArrowheads="1"/>
          </p:cNvSpPr>
          <p:nvPr>
            <p:ph type="body" idx="1"/>
          </p:nvPr>
        </p:nvSpPr>
        <p:spPr/>
        <p:txBody>
          <a:bodyPr>
            <a:normAutofit/>
          </a:bodyPr>
          <a:lstStyle/>
          <a:p>
            <a:pPr eaLnBrk="1" hangingPunct="1">
              <a:lnSpc>
                <a:spcPct val="90000"/>
              </a:lnSpc>
            </a:pPr>
            <a:r>
              <a:rPr lang="en-US" sz="2800" dirty="0" smtClean="0"/>
              <a:t>If the encoded block is longer than the bock itself, do not encode it!</a:t>
            </a:r>
          </a:p>
          <a:p>
            <a:pPr eaLnBrk="1" hangingPunct="1">
              <a:lnSpc>
                <a:spcPct val="90000"/>
              </a:lnSpc>
            </a:pPr>
            <a:r>
              <a:rPr lang="en-US" sz="2800" dirty="0" smtClean="0"/>
              <a:t>Allows symbols and pointers to be mixed.</a:t>
            </a:r>
          </a:p>
          <a:p>
            <a:pPr eaLnBrk="1" hangingPunct="1">
              <a:lnSpc>
                <a:spcPct val="90000"/>
              </a:lnSpc>
            </a:pPr>
            <a:r>
              <a:rPr lang="en-US" sz="2800" dirty="0" smtClean="0"/>
              <a:t>Does not encode next symbol.</a:t>
            </a:r>
          </a:p>
          <a:p>
            <a:pPr eaLnBrk="1" hangingPunct="1">
              <a:lnSpc>
                <a:spcPct val="90000"/>
              </a:lnSpc>
            </a:pPr>
            <a:r>
              <a:rPr lang="en-US" sz="2800" dirty="0" smtClean="0"/>
              <a:t>Uses a bit flag (0-1) to indicate whether the next code-word is a symbol or a pointer:</a:t>
            </a:r>
          </a:p>
          <a:p>
            <a:pPr lvl="1">
              <a:lnSpc>
                <a:spcPct val="90000"/>
              </a:lnSpc>
            </a:pPr>
            <a:r>
              <a:rPr lang="en-US" sz="2400" dirty="0" smtClean="0"/>
              <a:t>&lt;0,offset,length&gt;</a:t>
            </a:r>
          </a:p>
          <a:p>
            <a:pPr lvl="1">
              <a:lnSpc>
                <a:spcPct val="90000"/>
              </a:lnSpc>
            </a:pPr>
            <a:r>
              <a:rPr lang="en-US" sz="2400" dirty="0" smtClean="0"/>
              <a:t>&lt;1,symbol&gt;</a:t>
            </a:r>
          </a:p>
        </p:txBody>
      </p:sp>
      <p:sp>
        <p:nvSpPr>
          <p:cNvPr id="7173"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4" name="Rectangle 7"/>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en-US"/>
          </a:p>
        </p:txBody>
      </p:sp>
      <p:sp>
        <p:nvSpPr>
          <p:cNvPr id="717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6" name="Rectangle 11"/>
          <p:cNvSpPr>
            <a:spLocks noChangeArrowheads="1"/>
          </p:cNvSpPr>
          <p:nvPr/>
        </p:nvSpPr>
        <p:spPr bwMode="auto">
          <a:xfrm>
            <a:off x="0" y="3295650"/>
            <a:ext cx="9144000" cy="0"/>
          </a:xfrm>
          <a:prstGeom prst="rect">
            <a:avLst/>
          </a:prstGeom>
          <a:noFill/>
          <a:ln w="9525">
            <a:noFill/>
            <a:miter lim="800000"/>
            <a:headEnd/>
            <a:tailEnd/>
          </a:ln>
        </p:spPr>
        <p:txBody>
          <a:bodyPr wrap="none" anchor="ctr">
            <a:spAutoFit/>
          </a:bodyPr>
          <a:lstStyle/>
          <a:p>
            <a:endParaRPr lang="en-US"/>
          </a:p>
        </p:txBody>
      </p:sp>
      <p:sp>
        <p:nvSpPr>
          <p:cNvPr id="8"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rrowheads="1"/>
          </p:cNvSpPr>
          <p:nvPr>
            <p:ph type="title"/>
          </p:nvPr>
        </p:nvSpPr>
        <p:spPr/>
        <p:txBody>
          <a:bodyPr>
            <a:normAutofit/>
          </a:bodyPr>
          <a:lstStyle/>
          <a:p>
            <a:pPr eaLnBrk="1" hangingPunct="1"/>
            <a:r>
              <a:rPr lang="en-US" altLang="zh-CN" sz="4000" b="1" dirty="0" smtClean="0">
                <a:ea typeface="宋体" pitchFamily="2" charset="-122"/>
              </a:rPr>
              <a:t>LZSS Example</a:t>
            </a:r>
            <a:endParaRPr lang="en-US" sz="4000" b="1" dirty="0" smtClean="0"/>
          </a:p>
        </p:txBody>
      </p:sp>
      <p:sp>
        <p:nvSpPr>
          <p:cNvPr id="7172" name="Rectangle 3"/>
          <p:cNvSpPr>
            <a:spLocks noGrp="1" noRot="1" noChangeArrowheads="1"/>
          </p:cNvSpPr>
          <p:nvPr>
            <p:ph type="body" idx="1"/>
          </p:nvPr>
        </p:nvSpPr>
        <p:spPr>
          <a:xfrm>
            <a:off x="457200" y="1196752"/>
            <a:ext cx="8229600" cy="4525963"/>
          </a:xfrm>
        </p:spPr>
        <p:txBody>
          <a:bodyPr>
            <a:normAutofit/>
          </a:bodyPr>
          <a:lstStyle/>
          <a:p>
            <a:pPr eaLnBrk="1" hangingPunct="1">
              <a:lnSpc>
                <a:spcPct val="90000"/>
              </a:lnSpc>
            </a:pPr>
            <a:r>
              <a:rPr lang="en-US" sz="2800" dirty="0" smtClean="0"/>
              <a:t>String:</a:t>
            </a:r>
          </a:p>
          <a:p>
            <a:pPr eaLnBrk="1" hangingPunct="1">
              <a:lnSpc>
                <a:spcPct val="90000"/>
              </a:lnSpc>
              <a:buNone/>
            </a:pPr>
            <a:r>
              <a:rPr lang="en-US" sz="2800" dirty="0" smtClean="0"/>
              <a:t>	</a:t>
            </a:r>
            <a:r>
              <a:rPr lang="en-US" sz="2800" b="1" i="1" dirty="0" err="1" smtClean="0">
                <a:latin typeface="+mj-lt"/>
              </a:rPr>
              <a:t>A_walrus_in_Spain_is_a_walrus_in_vain</a:t>
            </a:r>
            <a:r>
              <a:rPr lang="en-US" sz="2800" b="1" i="1" dirty="0" smtClean="0">
                <a:latin typeface="+mj-lt"/>
              </a:rPr>
              <a:t>.</a:t>
            </a:r>
          </a:p>
          <a:p>
            <a:pPr eaLnBrk="1" hangingPunct="1">
              <a:lnSpc>
                <a:spcPct val="90000"/>
              </a:lnSpc>
            </a:pPr>
            <a:endParaRPr lang="en-US" sz="2800" dirty="0" smtClean="0"/>
          </a:p>
          <a:p>
            <a:pPr eaLnBrk="1" hangingPunct="1">
              <a:lnSpc>
                <a:spcPct val="90000"/>
              </a:lnSpc>
            </a:pPr>
            <a:r>
              <a:rPr lang="en-US" sz="2800" dirty="0" smtClean="0"/>
              <a:t>LZ77:</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en-US" sz="2800" dirty="0" smtClean="0"/>
              <a:t>LZSS:</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400" dirty="0" smtClean="0"/>
          </a:p>
        </p:txBody>
      </p:sp>
      <p:sp>
        <p:nvSpPr>
          <p:cNvPr id="7173"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4" name="Rectangle 7"/>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en-US"/>
          </a:p>
        </p:txBody>
      </p:sp>
      <p:sp>
        <p:nvSpPr>
          <p:cNvPr id="717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6" name="Rectangle 11"/>
          <p:cNvSpPr>
            <a:spLocks noChangeArrowheads="1"/>
          </p:cNvSpPr>
          <p:nvPr/>
        </p:nvSpPr>
        <p:spPr bwMode="auto">
          <a:xfrm>
            <a:off x="0" y="3295650"/>
            <a:ext cx="9144000" cy="0"/>
          </a:xfrm>
          <a:prstGeom prst="rect">
            <a:avLst/>
          </a:prstGeom>
          <a:noFill/>
          <a:ln w="9525">
            <a:noFill/>
            <a:miter lim="800000"/>
            <a:headEnd/>
            <a:tailEnd/>
          </a:ln>
        </p:spPr>
        <p:txBody>
          <a:bodyPr wrap="none" anchor="ctr">
            <a:spAutoFit/>
          </a:bodyPr>
          <a:lstStyle/>
          <a:p>
            <a:endParaRPr lang="en-US"/>
          </a:p>
        </p:txBody>
      </p:sp>
      <p:pic>
        <p:nvPicPr>
          <p:cNvPr id="10242" name="Picture 2"/>
          <p:cNvPicPr>
            <a:picLocks noChangeAspect="1" noChangeArrowheads="1"/>
          </p:cNvPicPr>
          <p:nvPr/>
        </p:nvPicPr>
        <p:blipFill>
          <a:blip r:embed="rId2" cstate="print"/>
          <a:srcRect t="56451"/>
          <a:stretch>
            <a:fillRect/>
          </a:stretch>
        </p:blipFill>
        <p:spPr bwMode="auto">
          <a:xfrm>
            <a:off x="1928794" y="2636912"/>
            <a:ext cx="6677025" cy="1157301"/>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cstate="print"/>
          <a:srcRect t="35047"/>
          <a:stretch>
            <a:fillRect/>
          </a:stretch>
        </p:blipFill>
        <p:spPr bwMode="auto">
          <a:xfrm>
            <a:off x="1928794" y="4005064"/>
            <a:ext cx="5038725" cy="661985"/>
          </a:xfrm>
          <a:prstGeom prst="rect">
            <a:avLst/>
          </a:prstGeom>
          <a:noFill/>
          <a:ln w="9525">
            <a:noFill/>
            <a:miter lim="800000"/>
            <a:headEnd/>
            <a:tailEnd/>
          </a:ln>
          <a:effectLst/>
        </p:spPr>
      </p:pic>
      <p:sp>
        <p:nvSpPr>
          <p:cNvPr id="10"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
        <p:nvSpPr>
          <p:cNvPr id="11" name="TextBox 10"/>
          <p:cNvSpPr txBox="1"/>
          <p:nvPr/>
        </p:nvSpPr>
        <p:spPr>
          <a:xfrm rot="965409">
            <a:off x="5714627" y="4859898"/>
            <a:ext cx="3384376" cy="1169551"/>
          </a:xfrm>
          <a:prstGeom prst="rect">
            <a:avLst/>
          </a:prstGeom>
          <a:noFill/>
        </p:spPr>
        <p:txBody>
          <a:bodyPr wrap="square" rtlCol="0">
            <a:spAutoFit/>
          </a:bodyPr>
          <a:lstStyle/>
          <a:p>
            <a:pPr algn="r" rtl="1"/>
            <a:r>
              <a:rPr lang="he-IL" sz="1400" b="1" dirty="0" smtClean="0">
                <a:solidFill>
                  <a:srgbClr val="C00000"/>
                </a:solidFill>
                <a:latin typeface="Guttman Yad-Brush" pitchFamily="2" charset="-79"/>
                <a:cs typeface="Guttman Yad-Brush" pitchFamily="2" charset="-79"/>
              </a:rPr>
              <a:t>כמה ביטים ידרשו לקידוד לפי </a:t>
            </a:r>
            <a:r>
              <a:rPr lang="en-US" sz="1400" b="1" dirty="0" smtClean="0">
                <a:solidFill>
                  <a:srgbClr val="C00000"/>
                </a:solidFill>
                <a:latin typeface="Comic Sans MS" pitchFamily="66" charset="0"/>
                <a:cs typeface="Guttman Yad-Brush" pitchFamily="2" charset="-79"/>
              </a:rPr>
              <a:t>LZ77</a:t>
            </a:r>
            <a:r>
              <a:rPr lang="he-IL" sz="1400" b="1" dirty="0" smtClean="0">
                <a:solidFill>
                  <a:srgbClr val="C00000"/>
                </a:solidFill>
                <a:latin typeface="Guttman Yad-Brush" pitchFamily="2" charset="-79"/>
                <a:cs typeface="Guttman Yad-Brush" pitchFamily="2" charset="-79"/>
              </a:rPr>
              <a:t>?</a:t>
            </a:r>
          </a:p>
          <a:p>
            <a:pPr algn="r" rtl="1"/>
            <a:r>
              <a:rPr lang="he-IL" sz="1400" b="1" dirty="0" smtClean="0">
                <a:solidFill>
                  <a:srgbClr val="C00000"/>
                </a:solidFill>
                <a:latin typeface="Guttman Yad-Brush" pitchFamily="2" charset="-79"/>
                <a:cs typeface="Guttman Yad-Brush" pitchFamily="2" charset="-79"/>
              </a:rPr>
              <a:t>כמה לקידוד לפי </a:t>
            </a:r>
            <a:r>
              <a:rPr lang="en-US" sz="1400" b="1" dirty="0" smtClean="0">
                <a:solidFill>
                  <a:srgbClr val="C00000"/>
                </a:solidFill>
                <a:latin typeface="Comic Sans MS" pitchFamily="66" charset="0"/>
                <a:cs typeface="Guttman Yad-Brush" pitchFamily="2" charset="-79"/>
              </a:rPr>
              <a:t>ASCII</a:t>
            </a:r>
            <a:r>
              <a:rPr lang="he-IL" sz="1400" b="1" dirty="0" smtClean="0">
                <a:solidFill>
                  <a:srgbClr val="C00000"/>
                </a:solidFill>
                <a:latin typeface="Guttman Yad-Brush" pitchFamily="2" charset="-79"/>
                <a:cs typeface="Guttman Yad-Brush" pitchFamily="2" charset="-79"/>
              </a:rPr>
              <a:t> רגיל?</a:t>
            </a:r>
          </a:p>
          <a:p>
            <a:pPr algn="r" rtl="1"/>
            <a:r>
              <a:rPr lang="he-IL" sz="1400" b="1" dirty="0" smtClean="0">
                <a:solidFill>
                  <a:srgbClr val="C00000"/>
                </a:solidFill>
                <a:latin typeface="Guttman Yad-Brush" pitchFamily="2" charset="-79"/>
                <a:cs typeface="Guttman Yad-Brush" pitchFamily="2" charset="-79"/>
              </a:rPr>
              <a:t>כמה לקידוד לפי </a:t>
            </a:r>
            <a:r>
              <a:rPr lang="en-US" sz="1400" b="1" dirty="0" smtClean="0">
                <a:solidFill>
                  <a:srgbClr val="C00000"/>
                </a:solidFill>
                <a:latin typeface="Comic Sans MS" pitchFamily="66" charset="0"/>
                <a:cs typeface="Guttman Yad-Brush" pitchFamily="2" charset="-79"/>
              </a:rPr>
              <a:t>LZSS</a:t>
            </a:r>
            <a:r>
              <a:rPr lang="he-IL" sz="1400" b="1" dirty="0" smtClean="0">
                <a:solidFill>
                  <a:srgbClr val="C00000"/>
                </a:solidFill>
                <a:latin typeface="Guttman Yad-Brush" pitchFamily="2" charset="-79"/>
                <a:cs typeface="Guttman Yad-Brush" pitchFamily="2" charset="-79"/>
              </a:rPr>
              <a:t>?</a:t>
            </a:r>
          </a:p>
          <a:p>
            <a:pPr algn="r" rtl="1"/>
            <a:endParaRPr lang="he-IL" sz="1400" b="1" dirty="0" smtClean="0">
              <a:solidFill>
                <a:srgbClr val="C00000"/>
              </a:solidFill>
              <a:latin typeface="Guttman Yad-Brush" pitchFamily="2" charset="-79"/>
              <a:cs typeface="Guttman Yad-Brush" pitchFamily="2" charset="-79"/>
            </a:endParaRPr>
          </a:p>
          <a:p>
            <a:pPr algn="r" rtl="1"/>
            <a:r>
              <a:rPr lang="he-IL" sz="1400" b="1" dirty="0" smtClean="0">
                <a:solidFill>
                  <a:srgbClr val="C00000"/>
                </a:solidFill>
                <a:latin typeface="Guttman Yad-Brush" pitchFamily="2" charset="-79"/>
                <a:cs typeface="Guttman Yad-Brush" pitchFamily="2" charset="-79"/>
              </a:rPr>
              <a:t>(נניח מספר ביטים </a:t>
            </a:r>
            <a:r>
              <a:rPr lang="en-US" sz="1400" b="1" dirty="0" smtClean="0">
                <a:solidFill>
                  <a:srgbClr val="C00000"/>
                </a:solidFill>
                <a:latin typeface="Comic Sans MS" pitchFamily="66" charset="0"/>
                <a:cs typeface="Guttman Yad-Brush" pitchFamily="2" charset="-79"/>
              </a:rPr>
              <a:t>SB:5, L:4, A:8</a:t>
            </a:r>
            <a:r>
              <a:rPr lang="he-IL" sz="1400" b="1" dirty="0" smtClean="0">
                <a:solidFill>
                  <a:srgbClr val="C00000"/>
                </a:solidFill>
                <a:latin typeface="Guttman Yad-Brush" pitchFamily="2" charset="-79"/>
                <a:cs typeface="Guttman Yad-Brush" pitchFamily="2" charset="-79"/>
              </a:rPr>
              <a:t>)</a:t>
            </a:r>
            <a:endParaRPr lang="en-US" sz="1400" b="1" dirty="0" smtClean="0">
              <a:solidFill>
                <a:srgbClr val="C00000"/>
              </a:solidFill>
              <a:cs typeface="Guttman Yad-Brush" pitchFamily="2" charset="-79"/>
            </a:endParaRPr>
          </a:p>
        </p:txBody>
      </p:sp>
      <p:sp>
        <p:nvSpPr>
          <p:cNvPr id="12" name="TextBox 11"/>
          <p:cNvSpPr txBox="1"/>
          <p:nvPr/>
        </p:nvSpPr>
        <p:spPr>
          <a:xfrm rot="965397">
            <a:off x="416995" y="5436088"/>
            <a:ext cx="2606218" cy="523220"/>
          </a:xfrm>
          <a:prstGeom prst="rect">
            <a:avLst/>
          </a:prstGeom>
          <a:noFill/>
        </p:spPr>
        <p:txBody>
          <a:bodyPr wrap="square" rtlCol="0">
            <a:spAutoFit/>
          </a:bodyPr>
          <a:lstStyle/>
          <a:p>
            <a:pPr algn="r" rtl="1"/>
            <a:r>
              <a:rPr lang="en-US" sz="1400" dirty="0" smtClean="0">
                <a:solidFill>
                  <a:srgbClr val="008000"/>
                </a:solidFill>
                <a:latin typeface="Comic Sans MS" pitchFamily="66" charset="0"/>
                <a:cs typeface="Guttman Yad-Brush" pitchFamily="2" charset="-79"/>
              </a:rPr>
              <a:t>LZ77</a:t>
            </a:r>
            <a:r>
              <a:rPr lang="he-IL" sz="1400" dirty="0" smtClean="0">
                <a:solidFill>
                  <a:srgbClr val="008000"/>
                </a:solidFill>
                <a:latin typeface="Comic Sans MS" pitchFamily="66" charset="0"/>
                <a:cs typeface="Guttman Yad-Brush" pitchFamily="2" charset="-79"/>
              </a:rPr>
              <a:t>- </a:t>
            </a:r>
            <a:r>
              <a:rPr lang="he-IL" sz="1400" dirty="0" smtClean="0">
                <a:solidFill>
                  <a:srgbClr val="008000"/>
                </a:solidFill>
                <a:latin typeface="Comic Sans MS" pitchFamily="66" charset="0"/>
                <a:cs typeface="Guttman Yad-Brush" pitchFamily="2" charset="-79"/>
              </a:rPr>
              <a:t>שיפור של</a:t>
            </a:r>
            <a:r>
              <a:rPr lang="he-IL" sz="1400" dirty="0" smtClean="0">
                <a:solidFill>
                  <a:srgbClr val="008000"/>
                </a:solidFill>
                <a:latin typeface="Comic Sans MS" pitchFamily="66" charset="0"/>
                <a:cs typeface="Guttman Yad-Brush" pitchFamily="2" charset="-79"/>
              </a:rPr>
              <a:t> </a:t>
            </a:r>
            <a:r>
              <a:rPr lang="he-IL" sz="1400" dirty="0" smtClean="0">
                <a:solidFill>
                  <a:srgbClr val="008000"/>
                </a:solidFill>
                <a:latin typeface="Comic Sans MS" pitchFamily="66" charset="0"/>
                <a:cs typeface="Guttman Yad-Brush" pitchFamily="2" charset="-79"/>
              </a:rPr>
              <a:t>כ- </a:t>
            </a:r>
            <a:r>
              <a:rPr lang="he-IL" sz="1400" dirty="0" smtClean="0">
                <a:solidFill>
                  <a:srgbClr val="008000"/>
                </a:solidFill>
                <a:latin typeface="Comic Sans MS" pitchFamily="66" charset="0"/>
                <a:cs typeface="Guttman Yad-Brush" pitchFamily="2" charset="-79"/>
              </a:rPr>
              <a:t>5% </a:t>
            </a:r>
            <a:r>
              <a:rPr lang="en-US" sz="1400" dirty="0" smtClean="0">
                <a:solidFill>
                  <a:srgbClr val="008000"/>
                </a:solidFill>
                <a:latin typeface="Comic Sans MS" pitchFamily="66" charset="0"/>
                <a:cs typeface="Guttman Yad-Brush" pitchFamily="2" charset="-79"/>
              </a:rPr>
              <a:t>LZSS</a:t>
            </a:r>
            <a:r>
              <a:rPr lang="he-IL" sz="1400" dirty="0" smtClean="0">
                <a:solidFill>
                  <a:srgbClr val="008000"/>
                </a:solidFill>
                <a:latin typeface="Comic Sans MS" pitchFamily="66" charset="0"/>
                <a:cs typeface="Guttman Yad-Brush" pitchFamily="2" charset="-79"/>
              </a:rPr>
              <a:t>- שיפור של </a:t>
            </a:r>
            <a:r>
              <a:rPr lang="he-IL" sz="1400" smtClean="0">
                <a:solidFill>
                  <a:srgbClr val="008000"/>
                </a:solidFill>
                <a:latin typeface="Comic Sans MS" pitchFamily="66" charset="0"/>
                <a:cs typeface="Guttman Yad-Brush" pitchFamily="2" charset="-79"/>
              </a:rPr>
              <a:t>כ- </a:t>
            </a:r>
            <a:r>
              <a:rPr lang="he-IL" sz="1400" smtClean="0">
                <a:solidFill>
                  <a:srgbClr val="008000"/>
                </a:solidFill>
                <a:latin typeface="Comic Sans MS" pitchFamily="66" charset="0"/>
                <a:cs typeface="Guttman Yad-Brush" pitchFamily="2" charset="-79"/>
              </a:rPr>
              <a:t>28%</a:t>
            </a:r>
            <a:endParaRPr lang="en-US" sz="1400" dirty="0" smtClean="0">
              <a:solidFill>
                <a:srgbClr val="008000"/>
              </a:solidFill>
              <a:cs typeface="Guttman Yad-Brush" pitchFamily="2" charset="-79"/>
            </a:endParaRPr>
          </a:p>
        </p:txBody>
      </p:sp>
      <p:graphicFrame>
        <p:nvGraphicFramePr>
          <p:cNvPr id="13" name="טבלה 12"/>
          <p:cNvGraphicFramePr>
            <a:graphicFrameLocks noGrp="1"/>
          </p:cNvGraphicFramePr>
          <p:nvPr/>
        </p:nvGraphicFramePr>
        <p:xfrm>
          <a:off x="3131840" y="4725144"/>
          <a:ext cx="2592288" cy="148336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70840">
                <a:tc>
                  <a:txBody>
                    <a:bodyPr/>
                    <a:lstStyle/>
                    <a:p>
                      <a:pPr algn="r" rtl="1"/>
                      <a:r>
                        <a:rPr lang="he-IL" dirty="0" smtClean="0">
                          <a:solidFill>
                            <a:schemeClr val="tx1"/>
                          </a:solidFill>
                          <a:latin typeface="Comic Sans MS" pitchFamily="66" charset="0"/>
                        </a:rPr>
                        <a:t>מספר הביטים</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9BC8"/>
                    </a:solidFill>
                  </a:tcPr>
                </a:tc>
                <a:tc>
                  <a:txBody>
                    <a:bodyPr/>
                    <a:lstStyle/>
                    <a:p>
                      <a:pPr algn="r" rtl="1"/>
                      <a:r>
                        <a:rPr lang="he-IL" dirty="0" smtClean="0">
                          <a:solidFill>
                            <a:schemeClr val="tx1"/>
                          </a:solidFill>
                          <a:latin typeface="Comic Sans MS" pitchFamily="66" charset="0"/>
                        </a:rPr>
                        <a:t>השיטה</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9BC8"/>
                    </a:solidFill>
                  </a:tcPr>
                </a:tc>
                <a:extLst>
                  <a:ext uri="{0D108BD9-81ED-4DB2-BD59-A6C34878D82A}">
                    <a16:rowId xmlns:a16="http://schemas.microsoft.com/office/drawing/2014/main" xmlns="" val="10000"/>
                  </a:ext>
                </a:extLst>
              </a:tr>
              <a:tr h="370840">
                <a:tc>
                  <a:txBody>
                    <a:bodyPr/>
                    <a:lstStyle/>
                    <a:p>
                      <a:pPr algn="r" rtl="1"/>
                      <a:r>
                        <a:rPr lang="en-US" dirty="0" smtClean="0">
                          <a:solidFill>
                            <a:schemeClr val="tx1"/>
                          </a:solidFill>
                          <a:latin typeface="Comic Sans MS" pitchFamily="66" charset="0"/>
                        </a:rPr>
                        <a:t>304</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BDDD"/>
                    </a:solidFill>
                  </a:tcPr>
                </a:tc>
                <a:tc>
                  <a:txBody>
                    <a:bodyPr/>
                    <a:lstStyle/>
                    <a:p>
                      <a:pPr algn="r" rtl="1"/>
                      <a:r>
                        <a:rPr lang="en-US" dirty="0" smtClean="0">
                          <a:solidFill>
                            <a:schemeClr val="tx1"/>
                          </a:solidFill>
                          <a:latin typeface="Comic Sans MS" pitchFamily="66" charset="0"/>
                        </a:rPr>
                        <a:t>ASCII</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BDDD"/>
                    </a:solidFill>
                  </a:tcPr>
                </a:tc>
                <a:extLst>
                  <a:ext uri="{0D108BD9-81ED-4DB2-BD59-A6C34878D82A}">
                    <a16:rowId xmlns:a16="http://schemas.microsoft.com/office/drawing/2014/main" xmlns="" val="10001"/>
                  </a:ext>
                </a:extLst>
              </a:tr>
              <a:tr h="370840">
                <a:tc>
                  <a:txBody>
                    <a:bodyPr/>
                    <a:lstStyle/>
                    <a:p>
                      <a:pPr algn="r" rtl="1"/>
                      <a:r>
                        <a:rPr lang="en-US" dirty="0" smtClean="0">
                          <a:solidFill>
                            <a:schemeClr val="tx1"/>
                          </a:solidFill>
                          <a:latin typeface="Comic Sans MS" pitchFamily="66" charset="0"/>
                        </a:rPr>
                        <a:t>289</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BDDD"/>
                    </a:solidFill>
                  </a:tcPr>
                </a:tc>
                <a:tc>
                  <a:txBody>
                    <a:bodyPr/>
                    <a:lstStyle/>
                    <a:p>
                      <a:pPr algn="r" rtl="1"/>
                      <a:r>
                        <a:rPr lang="en-US" dirty="0" smtClean="0">
                          <a:solidFill>
                            <a:schemeClr val="tx1"/>
                          </a:solidFill>
                          <a:latin typeface="Comic Sans MS" pitchFamily="66" charset="0"/>
                        </a:rPr>
                        <a:t>LZ77</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BDDD"/>
                    </a:solidFill>
                  </a:tcPr>
                </a:tc>
                <a:extLst>
                  <a:ext uri="{0D108BD9-81ED-4DB2-BD59-A6C34878D82A}">
                    <a16:rowId xmlns:a16="http://schemas.microsoft.com/office/drawing/2014/main" xmlns="" val="10002"/>
                  </a:ext>
                </a:extLst>
              </a:tr>
              <a:tr h="370840">
                <a:tc>
                  <a:txBody>
                    <a:bodyPr/>
                    <a:lstStyle/>
                    <a:p>
                      <a:pPr algn="r" rtl="1"/>
                      <a:r>
                        <a:rPr lang="en-US" dirty="0" smtClean="0">
                          <a:solidFill>
                            <a:schemeClr val="tx1"/>
                          </a:solidFill>
                          <a:latin typeface="Comic Sans MS" pitchFamily="66" charset="0"/>
                        </a:rPr>
                        <a:t>219</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BDDD"/>
                    </a:solidFill>
                  </a:tcPr>
                </a:tc>
                <a:tc>
                  <a:txBody>
                    <a:bodyPr/>
                    <a:lstStyle/>
                    <a:p>
                      <a:pPr algn="r" rtl="1"/>
                      <a:r>
                        <a:rPr lang="en-US" dirty="0" smtClean="0">
                          <a:solidFill>
                            <a:schemeClr val="tx1"/>
                          </a:solidFill>
                          <a:latin typeface="Comic Sans MS" pitchFamily="66" charset="0"/>
                        </a:rPr>
                        <a:t>LZSS</a:t>
                      </a:r>
                      <a:endParaRPr lang="en-US" dirty="0">
                        <a:solidFill>
                          <a:schemeClr val="tx1"/>
                        </a:solidFill>
                        <a:latin typeface="Comic Sans MS"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BDDD"/>
                    </a:solidFill>
                  </a:tcPr>
                </a:tc>
                <a:extLst>
                  <a:ext uri="{0D108BD9-81ED-4DB2-BD59-A6C34878D82A}">
                    <a16:rowId xmlns:a16="http://schemas.microsoft.com/office/drawing/2014/main" xmlns="" val="10003"/>
                  </a:ext>
                </a:extLst>
              </a:tr>
            </a:tbl>
          </a:graphicData>
        </a:graphic>
      </p:graphicFrame>
      <p:sp>
        <p:nvSpPr>
          <p:cNvPr id="14" name="TextBox 13"/>
          <p:cNvSpPr txBox="1"/>
          <p:nvPr/>
        </p:nvSpPr>
        <p:spPr>
          <a:xfrm>
            <a:off x="6741293" y="4023170"/>
            <a:ext cx="288032" cy="400110"/>
          </a:xfrm>
          <a:prstGeom prst="rect">
            <a:avLst/>
          </a:prstGeom>
          <a:noFill/>
        </p:spPr>
        <p:txBody>
          <a:bodyPr wrap="square" rtlCol="0">
            <a:spAutoFit/>
          </a:bodyPr>
          <a:lstStyle/>
          <a:p>
            <a:r>
              <a:rPr lang="en-US" sz="2000" b="1" dirty="0" smtClean="0">
                <a:latin typeface="Comic Sans MS" pitchFamily="66" charset="0"/>
              </a:rPr>
              <a:t>.</a:t>
            </a:r>
            <a:endParaRPr lang="en-US" b="1"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rrowheads="1"/>
          </p:cNvSpPr>
          <p:nvPr>
            <p:ph type="title"/>
          </p:nvPr>
        </p:nvSpPr>
        <p:spPr/>
        <p:txBody>
          <a:bodyPr>
            <a:normAutofit/>
          </a:bodyPr>
          <a:lstStyle/>
          <a:p>
            <a:pPr eaLnBrk="1" hangingPunct="1"/>
            <a:r>
              <a:rPr lang="en-US" altLang="zh-CN" sz="4000" b="1" dirty="0" smtClean="0">
                <a:ea typeface="宋体" pitchFamily="2" charset="-122"/>
              </a:rPr>
              <a:t>LZSS Exercise</a:t>
            </a:r>
            <a:endParaRPr lang="en-US" sz="4000" b="1" dirty="0" smtClean="0"/>
          </a:p>
        </p:txBody>
      </p:sp>
      <p:sp>
        <p:nvSpPr>
          <p:cNvPr id="7172" name="Rectangle 3"/>
          <p:cNvSpPr>
            <a:spLocks noGrp="1" noRot="1" noChangeArrowheads="1"/>
          </p:cNvSpPr>
          <p:nvPr>
            <p:ph type="body" idx="1"/>
          </p:nvPr>
        </p:nvSpPr>
        <p:spPr/>
        <p:txBody>
          <a:bodyPr>
            <a:normAutofit/>
          </a:bodyPr>
          <a:lstStyle/>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400" dirty="0" smtClean="0"/>
          </a:p>
        </p:txBody>
      </p:sp>
      <p:sp>
        <p:nvSpPr>
          <p:cNvPr id="7173"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4" name="Rectangle 7"/>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en-US"/>
          </a:p>
        </p:txBody>
      </p:sp>
      <p:sp>
        <p:nvSpPr>
          <p:cNvPr id="7175"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sp>
        <p:nvSpPr>
          <p:cNvPr id="7176" name="Rectangle 11"/>
          <p:cNvSpPr>
            <a:spLocks noChangeArrowheads="1"/>
          </p:cNvSpPr>
          <p:nvPr/>
        </p:nvSpPr>
        <p:spPr bwMode="auto">
          <a:xfrm>
            <a:off x="0" y="3295650"/>
            <a:ext cx="9144000" cy="0"/>
          </a:xfrm>
          <a:prstGeom prst="rect">
            <a:avLst/>
          </a:prstGeom>
          <a:noFill/>
          <a:ln w="9525">
            <a:noFill/>
            <a:miter lim="800000"/>
            <a:headEnd/>
            <a:tailEnd/>
          </a:ln>
        </p:spPr>
        <p:txBody>
          <a:bodyPr wrap="none" anchor="ctr">
            <a:spAutoFit/>
          </a:bodyPr>
          <a:lstStyle/>
          <a:p>
            <a:endParaRPr lang="en-US"/>
          </a:p>
        </p:txBody>
      </p:sp>
      <p:pic>
        <p:nvPicPr>
          <p:cNvPr id="11267" name="Picture 3"/>
          <p:cNvPicPr>
            <a:picLocks noChangeAspect="1" noChangeArrowheads="1"/>
          </p:cNvPicPr>
          <p:nvPr/>
        </p:nvPicPr>
        <p:blipFill>
          <a:blip r:embed="rId2" cstate="print"/>
          <a:srcRect t="21307"/>
          <a:stretch>
            <a:fillRect/>
          </a:stretch>
        </p:blipFill>
        <p:spPr bwMode="auto">
          <a:xfrm>
            <a:off x="1214414" y="2000240"/>
            <a:ext cx="6991350" cy="1319210"/>
          </a:xfrm>
          <a:prstGeom prst="rect">
            <a:avLst/>
          </a:prstGeom>
          <a:noFill/>
          <a:ln w="9525">
            <a:noFill/>
            <a:miter lim="800000"/>
            <a:headEnd/>
            <a:tailEnd/>
          </a:ln>
          <a:effectLst/>
        </p:spPr>
      </p:pic>
      <p:sp>
        <p:nvSpPr>
          <p:cNvPr id="9"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Rot="1" noChangeArrowheads="1"/>
          </p:cNvSpPr>
          <p:nvPr>
            <p:ph type="title"/>
          </p:nvPr>
        </p:nvSpPr>
        <p:spPr/>
        <p:txBody>
          <a:bodyPr/>
          <a:lstStyle/>
          <a:p>
            <a:pPr eaLnBrk="1" hangingPunct="1"/>
            <a:r>
              <a:rPr lang="en-US" b="1" dirty="0" smtClean="0"/>
              <a:t>LZ78 Algorithms</a:t>
            </a:r>
          </a:p>
        </p:txBody>
      </p:sp>
      <p:sp>
        <p:nvSpPr>
          <p:cNvPr id="29699" name="Rectangle 8"/>
          <p:cNvSpPr>
            <a:spLocks noGrp="1" noRot="1" noChangeArrowheads="1"/>
          </p:cNvSpPr>
          <p:nvPr>
            <p:ph type="body" idx="1"/>
          </p:nvPr>
        </p:nvSpPr>
        <p:spPr>
          <a:xfrm>
            <a:off x="301625" y="1752600"/>
            <a:ext cx="8540750" cy="4629150"/>
          </a:xfrm>
        </p:spPr>
        <p:txBody>
          <a:bodyPr/>
          <a:lstStyle/>
          <a:p>
            <a:pPr eaLnBrk="1" hangingPunct="1"/>
            <a:r>
              <a:rPr lang="en-US" b="1" dirty="0" smtClean="0"/>
              <a:t>Introduction</a:t>
            </a:r>
          </a:p>
          <a:p>
            <a:pPr lvl="1" eaLnBrk="1" hangingPunct="1"/>
            <a:r>
              <a:rPr lang="en-US" b="1" dirty="0" smtClean="0"/>
              <a:t>Limitations with LZ77:</a:t>
            </a:r>
            <a:endParaRPr lang="en-US" dirty="0" smtClean="0"/>
          </a:p>
          <a:p>
            <a:pPr lvl="2" eaLnBrk="1" hangingPunct="1"/>
            <a:r>
              <a:rPr lang="en-US" sz="2000" dirty="0" smtClean="0"/>
              <a:t>If the distance between two repeated patterns is larger than the size of the search buffer, the LZ77 algorithms cannot work efficiently.</a:t>
            </a:r>
          </a:p>
          <a:p>
            <a:pPr lvl="2" eaLnBrk="1" hangingPunct="1"/>
            <a:r>
              <a:rPr lang="en-US" sz="2000" dirty="0" smtClean="0"/>
              <a:t>The fixed size of both buffers implies that the matched string cannot be longer than the sum of the sizes of the two buffers, meaning another limitation on coding efficiency.</a:t>
            </a:r>
          </a:p>
          <a:p>
            <a:pPr lvl="2" eaLnBrk="1" hangingPunct="1"/>
            <a:r>
              <a:rPr lang="en-US" sz="2000" dirty="0" smtClean="0"/>
              <a:t>Increasing the sizes of the search buffer and the look-ahead buffer seemingly will resolve the problems. A close look, however, reveals that it also leads to increases in the number of bits required to encode the offset and matched string length as well as an increase in processing complexity.</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en-US" b="1" smtClean="0"/>
              <a:t>Introduction</a:t>
            </a:r>
          </a:p>
        </p:txBody>
      </p:sp>
      <p:sp>
        <p:nvSpPr>
          <p:cNvPr id="30723" name="Rectangle 3"/>
          <p:cNvSpPr>
            <a:spLocks noGrp="1" noRot="1" noChangeArrowheads="1"/>
          </p:cNvSpPr>
          <p:nvPr>
            <p:ph type="body" idx="1"/>
          </p:nvPr>
        </p:nvSpPr>
        <p:spPr/>
        <p:txBody>
          <a:bodyPr>
            <a:normAutofit lnSpcReduction="10000"/>
          </a:bodyPr>
          <a:lstStyle/>
          <a:p>
            <a:pPr lvl="1" eaLnBrk="1" hangingPunct="1"/>
            <a:r>
              <a:rPr lang="en-US" b="1" dirty="0" smtClean="0"/>
              <a:t>LZ78:</a:t>
            </a:r>
            <a:endParaRPr lang="en-US" u="sng" dirty="0" smtClean="0"/>
          </a:p>
          <a:p>
            <a:pPr lvl="2" eaLnBrk="1" hangingPunct="1"/>
            <a:r>
              <a:rPr lang="en-US" sz="2000" u="sng" dirty="0" smtClean="0"/>
              <a:t>No use of the sliding window</a:t>
            </a:r>
            <a:r>
              <a:rPr lang="en-US" sz="2000" dirty="0" smtClean="0"/>
              <a:t>.</a:t>
            </a:r>
          </a:p>
          <a:p>
            <a:pPr lvl="2" eaLnBrk="1" hangingPunct="1"/>
            <a:r>
              <a:rPr lang="en-US" sz="2000" dirty="0" smtClean="0"/>
              <a:t>Use encoded text as a dictionary which, potentially, does not have a fixed size. </a:t>
            </a:r>
          </a:p>
          <a:p>
            <a:pPr lvl="2" eaLnBrk="1" hangingPunct="1"/>
            <a:r>
              <a:rPr lang="en-US" sz="2000" dirty="0" smtClean="0"/>
              <a:t>Each time a pointer (token) is issued, the </a:t>
            </a:r>
            <a:r>
              <a:rPr lang="en-US" sz="2000" u="sng" dirty="0" smtClean="0"/>
              <a:t>encoded string is included</a:t>
            </a:r>
            <a:r>
              <a:rPr lang="en-US" sz="2000" dirty="0" smtClean="0"/>
              <a:t> in the dictionary. </a:t>
            </a:r>
          </a:p>
          <a:p>
            <a:pPr lvl="2" eaLnBrk="1" hangingPunct="1"/>
            <a:r>
              <a:rPr lang="en-US" sz="2000" dirty="0" smtClean="0"/>
              <a:t>Once </a:t>
            </a:r>
            <a:r>
              <a:rPr lang="en-US" sz="2000" u="sng" dirty="0" smtClean="0"/>
              <a:t>a preset limit to the dictionary size</a:t>
            </a:r>
            <a:r>
              <a:rPr lang="en-US" sz="2000" dirty="0" smtClean="0"/>
              <a:t> has been reached, either the dictionary is fixed for the future (if the coding efficiency is good), or it is reset to zero, i.e., it must be restarted. </a:t>
            </a:r>
          </a:p>
          <a:p>
            <a:pPr lvl="2" eaLnBrk="1" hangingPunct="1"/>
            <a:r>
              <a:rPr lang="en-US" sz="2000" dirty="0" smtClean="0"/>
              <a:t>Instead of the triples used in the LZ77, only pairs are used in the LZ78. </a:t>
            </a:r>
            <a:br>
              <a:rPr lang="en-US" sz="2000" dirty="0" smtClean="0"/>
            </a:br>
            <a:r>
              <a:rPr lang="en-US" sz="2000" dirty="0" smtClean="0"/>
              <a:t>Specifically, only the position of the pointer to the matched string and the symbol following the matched string need to be encoded.</a:t>
            </a:r>
            <a:r>
              <a:rPr lang="en-US" dirty="0" smtClean="0"/>
              <a:t> </a:t>
            </a:r>
          </a:p>
        </p:txBody>
      </p:sp>
      <p:sp>
        <p:nvSpPr>
          <p:cNvPr id="30724"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sp>
        <p:nvSpPr>
          <p:cNvPr id="5"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38"/>
          <p:cNvSpPr>
            <a:spLocks noGrp="1" noRot="1" noChangeArrowheads="1"/>
          </p:cNvSpPr>
          <p:nvPr>
            <p:ph type="title"/>
          </p:nvPr>
        </p:nvSpPr>
        <p:spPr/>
        <p:txBody>
          <a:bodyPr/>
          <a:lstStyle/>
          <a:p>
            <a:pPr eaLnBrk="1" hangingPunct="1"/>
            <a:r>
              <a:rPr lang="en-US" b="1" dirty="0" smtClean="0"/>
              <a:t>LZ78 Encoding Example</a:t>
            </a:r>
          </a:p>
        </p:txBody>
      </p:sp>
      <p:graphicFrame>
        <p:nvGraphicFramePr>
          <p:cNvPr id="96493" name="Group 237"/>
          <p:cNvGraphicFramePr>
            <a:graphicFrameLocks noGrp="1"/>
          </p:cNvGraphicFramePr>
          <p:nvPr>
            <p:ph idx="1"/>
            <p:extLst>
              <p:ext uri="{D42A27DB-BD31-4B8C-83A1-F6EECF244321}">
                <p14:modId xmlns:p14="http://schemas.microsoft.com/office/powerpoint/2010/main" xmlns="" val="3215921139"/>
              </p:ext>
            </p:extLst>
          </p:nvPr>
        </p:nvGraphicFramePr>
        <p:xfrm>
          <a:off x="250825" y="2000240"/>
          <a:ext cx="8540750" cy="4270376"/>
        </p:xfrm>
        <a:graphic>
          <a:graphicData uri="http://schemas.openxmlformats.org/drawingml/2006/table">
            <a:tbl>
              <a:tblPr/>
              <a:tblGrid>
                <a:gridCol w="2846388">
                  <a:extLst>
                    <a:ext uri="{9D8B030D-6E8A-4147-A177-3AD203B41FA5}">
                      <a16:colId xmlns:a16="http://schemas.microsoft.com/office/drawing/2014/main" xmlns="" val="20000"/>
                    </a:ext>
                  </a:extLst>
                </a:gridCol>
                <a:gridCol w="2847975">
                  <a:extLst>
                    <a:ext uri="{9D8B030D-6E8A-4147-A177-3AD203B41FA5}">
                      <a16:colId xmlns:a16="http://schemas.microsoft.com/office/drawing/2014/main" xmlns="" val="20001"/>
                    </a:ext>
                  </a:extLst>
                </a:gridCol>
                <a:gridCol w="2846387">
                  <a:extLst>
                    <a:ext uri="{9D8B030D-6E8A-4147-A177-3AD203B41FA5}">
                      <a16:colId xmlns:a16="http://schemas.microsoft.com/office/drawing/2014/main" xmlns="" val="20002"/>
                    </a:ext>
                  </a:extLst>
                </a:gridCol>
              </a:tblGrid>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Index</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Coding Pair</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Encoded symbols</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0"/>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0, b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1"/>
                  </a:ext>
                </a:extLst>
              </a:tr>
              <a:tr h="357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0, a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2"/>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0, c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3"/>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3, b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cb</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4"/>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2, c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ac</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5"/>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3, a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ca</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6"/>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4, c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cbc</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7"/>
                  </a:ext>
                </a:extLst>
              </a:tr>
              <a:tr h="357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2, b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ab</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8"/>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3, c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cc</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09"/>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1, b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bb</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10"/>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&lt; 5, c &gt;</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acc</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xmlns="" val="10011"/>
                  </a:ext>
                </a:extLst>
              </a:tr>
            </a:tbl>
          </a:graphicData>
        </a:graphic>
      </p:graphicFrame>
      <p:sp>
        <p:nvSpPr>
          <p:cNvPr id="5" name="מלבן 4"/>
          <p:cNvSpPr/>
          <p:nvPr/>
        </p:nvSpPr>
        <p:spPr>
          <a:xfrm>
            <a:off x="285720" y="1500174"/>
            <a:ext cx="4153701" cy="461665"/>
          </a:xfrm>
          <a:prstGeom prst="rect">
            <a:avLst/>
          </a:prstGeom>
        </p:spPr>
        <p:txBody>
          <a:bodyPr wrap="none">
            <a:spAutoFit/>
          </a:bodyPr>
          <a:lstStyle/>
          <a:p>
            <a:r>
              <a:rPr lang="en-US" sz="2400" dirty="0" smtClean="0"/>
              <a:t>String: </a:t>
            </a:r>
            <a:r>
              <a:rPr lang="en-US" sz="2400" b="1" i="1" dirty="0" err="1" smtClean="0"/>
              <a:t>baccbaccacbcabccbbacc</a:t>
            </a:r>
            <a:endParaRPr lang="en-US" sz="2400" b="1" dirty="0"/>
          </a:p>
        </p:txBody>
      </p:sp>
      <p:sp>
        <p:nvSpPr>
          <p:cNvPr id="6"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en-US" b="1" dirty="0" smtClean="0"/>
              <a:t>Encoding and Decoding</a:t>
            </a:r>
          </a:p>
        </p:txBody>
      </p:sp>
      <p:sp>
        <p:nvSpPr>
          <p:cNvPr id="31747" name="Rectangle 3"/>
          <p:cNvSpPr>
            <a:spLocks noGrp="1" noRot="1" noChangeArrowheads="1"/>
          </p:cNvSpPr>
          <p:nvPr>
            <p:ph type="body" idx="1"/>
          </p:nvPr>
        </p:nvSpPr>
        <p:spPr/>
        <p:txBody>
          <a:bodyPr/>
          <a:lstStyle/>
          <a:p>
            <a:pPr lvl="1" eaLnBrk="1" hangingPunct="1">
              <a:lnSpc>
                <a:spcPct val="90000"/>
              </a:lnSpc>
            </a:pPr>
            <a:r>
              <a:rPr lang="en-US" sz="2400" b="1" dirty="0" smtClean="0"/>
              <a:t>Encoding:</a:t>
            </a:r>
            <a:endParaRPr lang="en-US" sz="2400" dirty="0" smtClean="0"/>
          </a:p>
          <a:p>
            <a:pPr lvl="2" eaLnBrk="1" hangingPunct="1">
              <a:lnSpc>
                <a:spcPct val="90000"/>
              </a:lnSpc>
            </a:pPr>
            <a:r>
              <a:rPr lang="en-US" sz="2000" dirty="0" smtClean="0"/>
              <a:t>In general, as the encoding proceeds, the entries in the dictionary become longer and longer. First, entries with single symbols come out, but later, more and more entries with two symbols show up. After that more and more entries with three symbols appear. This means that coding efficiency is increasing.</a:t>
            </a:r>
          </a:p>
          <a:p>
            <a:pPr lvl="1" eaLnBrk="1" hangingPunct="1">
              <a:lnSpc>
                <a:spcPct val="90000"/>
              </a:lnSpc>
            </a:pPr>
            <a:r>
              <a:rPr lang="en-US" sz="2400" b="1" dirty="0" smtClean="0"/>
              <a:t>Decoding:</a:t>
            </a:r>
            <a:endParaRPr lang="en-US" sz="2400" dirty="0" smtClean="0"/>
          </a:p>
          <a:p>
            <a:pPr lvl="2" eaLnBrk="1" hangingPunct="1">
              <a:lnSpc>
                <a:spcPct val="90000"/>
              </a:lnSpc>
            </a:pPr>
            <a:r>
              <a:rPr lang="en-US" sz="2000" dirty="0" smtClean="0"/>
              <a:t>Since the decoder knows the rule applied in the encoding, it can reconstruct the dictionary and decode the input text stream from the received pairs.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b="1" dirty="0" smtClean="0"/>
              <a:t>LZ78 Encoding Example</a:t>
            </a:r>
            <a:endParaRPr lang="en-US" dirty="0"/>
          </a:p>
        </p:txBody>
      </p:sp>
      <p:pic>
        <p:nvPicPr>
          <p:cNvPr id="43010" name="Picture 2"/>
          <p:cNvPicPr>
            <a:picLocks noChangeAspect="1" noChangeArrowheads="1"/>
          </p:cNvPicPr>
          <p:nvPr/>
        </p:nvPicPr>
        <p:blipFill>
          <a:blip r:embed="rId2" cstate="print"/>
          <a:srcRect l="39569" t="17934" r="50046" b="33767"/>
          <a:stretch>
            <a:fillRect/>
          </a:stretch>
        </p:blipFill>
        <p:spPr bwMode="auto">
          <a:xfrm>
            <a:off x="1331640" y="1844824"/>
            <a:ext cx="1899240" cy="4968552"/>
          </a:xfrm>
          <a:prstGeom prst="rect">
            <a:avLst/>
          </a:prstGeom>
          <a:noFill/>
          <a:ln w="9525">
            <a:noFill/>
            <a:miter lim="800000"/>
            <a:headEnd/>
            <a:tailEnd/>
          </a:ln>
        </p:spPr>
      </p:pic>
      <p:sp>
        <p:nvSpPr>
          <p:cNvPr id="6" name="מלבן 5"/>
          <p:cNvSpPr/>
          <p:nvPr/>
        </p:nvSpPr>
        <p:spPr>
          <a:xfrm>
            <a:off x="285720" y="1268760"/>
            <a:ext cx="5905784" cy="461665"/>
          </a:xfrm>
          <a:prstGeom prst="rect">
            <a:avLst/>
          </a:prstGeom>
        </p:spPr>
        <p:txBody>
          <a:bodyPr wrap="none">
            <a:spAutoFit/>
          </a:bodyPr>
          <a:lstStyle/>
          <a:p>
            <a:r>
              <a:rPr lang="en-US" sz="2400" dirty="0" smtClean="0"/>
              <a:t>String: </a:t>
            </a:r>
            <a:r>
              <a:rPr lang="en-US" sz="2400" b="1" i="1" dirty="0" smtClean="0"/>
              <a:t>bed spreaders spread  spreads on beds</a:t>
            </a:r>
            <a:endParaRPr lang="en-US" sz="2400" b="1" i="1" dirty="0"/>
          </a:p>
        </p:txBody>
      </p:sp>
      <p:pic>
        <p:nvPicPr>
          <p:cNvPr id="8" name="Picture 2"/>
          <p:cNvPicPr>
            <a:picLocks noChangeAspect="1" noChangeArrowheads="1"/>
          </p:cNvPicPr>
          <p:nvPr/>
        </p:nvPicPr>
        <p:blipFill>
          <a:blip r:embed="rId2" cstate="print"/>
          <a:srcRect l="49760" t="17934" r="39564" b="33767"/>
          <a:stretch>
            <a:fillRect/>
          </a:stretch>
        </p:blipFill>
        <p:spPr bwMode="auto">
          <a:xfrm>
            <a:off x="5148064" y="1844824"/>
            <a:ext cx="1952600" cy="4968552"/>
          </a:xfrm>
          <a:prstGeom prst="rect">
            <a:avLst/>
          </a:prstGeom>
          <a:noFill/>
          <a:ln w="9525">
            <a:noFill/>
            <a:miter lim="800000"/>
            <a:headEnd/>
            <a:tailEnd/>
          </a:ln>
        </p:spPr>
      </p:pic>
      <p:sp>
        <p:nvSpPr>
          <p:cNvPr id="9" name="מלבן 8"/>
          <p:cNvSpPr/>
          <p:nvPr/>
        </p:nvSpPr>
        <p:spPr>
          <a:xfrm rot="16200000">
            <a:off x="6163581" y="4042285"/>
            <a:ext cx="5400597" cy="230832"/>
          </a:xfrm>
          <a:prstGeom prst="rect">
            <a:avLst/>
          </a:prstGeom>
        </p:spPr>
        <p:txBody>
          <a:bodyPr wrap="square">
            <a:spAutoFit/>
          </a:bodyPr>
          <a:lstStyle/>
          <a:p>
            <a:r>
              <a:rPr lang="en-US" sz="900" dirty="0" smtClean="0">
                <a:latin typeface="Courier New" pitchFamily="49" charset="0"/>
                <a:cs typeface="Courier New" pitchFamily="49" charset="0"/>
              </a:rPr>
              <a:t>© </a:t>
            </a:r>
            <a:r>
              <a:rPr lang="en-US" sz="900" dirty="0" smtClean="0">
                <a:latin typeface="Courier New" pitchFamily="49" charset="0"/>
                <a:cs typeface="Courier New" pitchFamily="49" charset="0"/>
                <a:hlinkClick r:id="rId3"/>
              </a:rPr>
              <a:t>http://www.minkhollow.ca/Courses/461/Notes/Compression/Slides/LZ78Ex1.html</a:t>
            </a:r>
            <a:endParaRPr lang="en-US" sz="9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en-US" b="1" dirty="0" smtClean="0"/>
              <a:t>LZW Algorithm</a:t>
            </a:r>
          </a:p>
        </p:txBody>
      </p:sp>
      <p:sp>
        <p:nvSpPr>
          <p:cNvPr id="33795" name="Rectangle 3"/>
          <p:cNvSpPr>
            <a:spLocks noGrp="1" noRot="1" noChangeArrowheads="1"/>
          </p:cNvSpPr>
          <p:nvPr>
            <p:ph type="body" idx="1"/>
          </p:nvPr>
        </p:nvSpPr>
        <p:spPr/>
        <p:txBody>
          <a:bodyPr/>
          <a:lstStyle/>
          <a:p>
            <a:pPr eaLnBrk="1" hangingPunct="1">
              <a:lnSpc>
                <a:spcPct val="90000"/>
              </a:lnSpc>
            </a:pPr>
            <a:r>
              <a:rPr lang="en-US" sz="2400" u="sng" dirty="0" smtClean="0"/>
              <a:t>Both</a:t>
            </a:r>
            <a:r>
              <a:rPr lang="en-US" sz="2400" dirty="0" smtClean="0"/>
              <a:t> the LZ77 and LZ78 approaches, when published in 1977 and 1978, respectively, were </a:t>
            </a:r>
            <a:r>
              <a:rPr lang="en-US" sz="2400" u="sng" dirty="0" smtClean="0"/>
              <a:t>theory-oriented</a:t>
            </a:r>
            <a:r>
              <a:rPr lang="en-US" sz="2400" dirty="0" smtClean="0"/>
              <a:t>. </a:t>
            </a:r>
          </a:p>
          <a:p>
            <a:pPr eaLnBrk="1" hangingPunct="1">
              <a:lnSpc>
                <a:spcPct val="90000"/>
              </a:lnSpc>
            </a:pPr>
            <a:r>
              <a:rPr lang="en-US" sz="2400" dirty="0" smtClean="0"/>
              <a:t>The </a:t>
            </a:r>
            <a:r>
              <a:rPr lang="en-US" sz="2400" u="sng" dirty="0" smtClean="0"/>
              <a:t>effective and practical improvement over the LZ78</a:t>
            </a:r>
            <a:r>
              <a:rPr lang="en-US" sz="2400" dirty="0" smtClean="0"/>
              <a:t> in [Welch 1984] brought much attention to the LZ dictionary coding techniques. The resulting algorithm is referred to the </a:t>
            </a:r>
            <a:r>
              <a:rPr lang="en-US" sz="2400" u="sng" dirty="0" smtClean="0"/>
              <a:t>LZW</a:t>
            </a:r>
            <a:r>
              <a:rPr lang="en-US" sz="2400" dirty="0" smtClean="0"/>
              <a:t> algorithm. </a:t>
            </a:r>
          </a:p>
          <a:p>
            <a:pPr eaLnBrk="1" hangingPunct="1">
              <a:lnSpc>
                <a:spcPct val="90000"/>
              </a:lnSpc>
            </a:pPr>
            <a:r>
              <a:rPr lang="en-US" sz="2400" dirty="0" smtClean="0"/>
              <a:t>It removed the second item in the double (the index of the symbol following the longest matched string) and hence, it enhanced coding efficiency.</a:t>
            </a:r>
            <a:br>
              <a:rPr lang="en-US" sz="2400" dirty="0" smtClean="0"/>
            </a:br>
            <a:r>
              <a:rPr lang="en-US" sz="2400" dirty="0" smtClean="0"/>
              <a:t>In other words, the </a:t>
            </a:r>
            <a:r>
              <a:rPr lang="en-US" sz="2400" u="sng" dirty="0" smtClean="0"/>
              <a:t>LZW only sends the indexes of the dictionary</a:t>
            </a:r>
            <a:r>
              <a:rPr lang="en-US" sz="2400" dirty="0" smtClean="0"/>
              <a:t> to the decoder.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lstStyle/>
          <a:p>
            <a:pPr eaLnBrk="1" hangingPunct="1"/>
            <a:r>
              <a:rPr lang="en-US" b="1" dirty="0" smtClean="0"/>
              <a:t>LZW Encoding Example 1</a:t>
            </a:r>
          </a:p>
        </p:txBody>
      </p:sp>
      <p:sp>
        <p:nvSpPr>
          <p:cNvPr id="34819" name="Rectangle 8"/>
          <p:cNvSpPr>
            <a:spLocks noGrp="1" noRot="1" noChangeArrowheads="1"/>
          </p:cNvSpPr>
          <p:nvPr>
            <p:ph type="body" idx="1"/>
          </p:nvPr>
        </p:nvSpPr>
        <p:spPr>
          <a:xfrm>
            <a:off x="457200" y="1428736"/>
            <a:ext cx="8229600" cy="5286412"/>
          </a:xfrm>
        </p:spPr>
        <p:txBody>
          <a:bodyPr>
            <a:normAutofit lnSpcReduction="10000"/>
          </a:bodyPr>
          <a:lstStyle/>
          <a:p>
            <a:pPr eaLnBrk="1" hangingPunct="1">
              <a:buNone/>
            </a:pPr>
            <a:r>
              <a:rPr lang="en-US" dirty="0" smtClean="0"/>
              <a:t>String: </a:t>
            </a:r>
            <a:r>
              <a:rPr lang="en-US" b="1" i="1" dirty="0" err="1" smtClean="0"/>
              <a:t>accbadaccbaccbacc</a:t>
            </a:r>
            <a:endParaRPr lang="en-US" b="1" i="1" dirty="0" smtClean="0"/>
          </a:p>
          <a:p>
            <a:pPr eaLnBrk="1" hangingPunct="1">
              <a:buNone/>
            </a:pPr>
            <a:r>
              <a:rPr lang="en-US" i="1" dirty="0" smtClean="0"/>
              <a:t>S={</a:t>
            </a:r>
            <a:r>
              <a:rPr lang="en-US" i="1" dirty="0" err="1" smtClean="0"/>
              <a:t>a,b,c,d</a:t>
            </a:r>
            <a:r>
              <a:rPr lang="en-US" dirty="0" smtClean="0"/>
              <a:t>,}</a:t>
            </a:r>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sz="2400" dirty="0" smtClean="0"/>
          </a:p>
          <a:p>
            <a:pPr eaLnBrk="1" hangingPunct="1">
              <a:buNone/>
            </a:pPr>
            <a:r>
              <a:rPr lang="en-US" sz="2400" dirty="0" smtClean="0"/>
              <a:t>1.3.3.2.1.4.5.7.11.8.6.14.3</a:t>
            </a: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graphicFrame>
        <p:nvGraphicFramePr>
          <p:cNvPr id="5" name="Group 10"/>
          <p:cNvGraphicFramePr>
            <a:graphicFrameLocks/>
          </p:cNvGraphicFramePr>
          <p:nvPr/>
        </p:nvGraphicFramePr>
        <p:xfrm>
          <a:off x="827089" y="2428868"/>
          <a:ext cx="7173937" cy="3672339"/>
        </p:xfrm>
        <a:graphic>
          <a:graphicData uri="http://schemas.openxmlformats.org/drawingml/2006/table">
            <a:tbl>
              <a:tblPr/>
              <a:tblGrid>
                <a:gridCol w="1793109">
                  <a:extLst>
                    <a:ext uri="{9D8B030D-6E8A-4147-A177-3AD203B41FA5}">
                      <a16:colId xmlns:a16="http://schemas.microsoft.com/office/drawing/2014/main" xmlns="" val="20000"/>
                    </a:ext>
                  </a:extLst>
                </a:gridCol>
                <a:gridCol w="1794610">
                  <a:extLst>
                    <a:ext uri="{9D8B030D-6E8A-4147-A177-3AD203B41FA5}">
                      <a16:colId xmlns:a16="http://schemas.microsoft.com/office/drawing/2014/main" xmlns="" val="20001"/>
                    </a:ext>
                  </a:extLst>
                </a:gridCol>
                <a:gridCol w="1793109">
                  <a:extLst>
                    <a:ext uri="{9D8B030D-6E8A-4147-A177-3AD203B41FA5}">
                      <a16:colId xmlns:a16="http://schemas.microsoft.com/office/drawing/2014/main" xmlns="" val="20002"/>
                    </a:ext>
                  </a:extLst>
                </a:gridCol>
                <a:gridCol w="1793109">
                  <a:extLst>
                    <a:ext uri="{9D8B030D-6E8A-4147-A177-3AD203B41FA5}">
                      <a16:colId xmlns:a16="http://schemas.microsoft.com/office/drawing/2014/main" xmlns="" val="20003"/>
                    </a:ext>
                  </a:extLst>
                </a:gridCol>
              </a:tblGrid>
              <a:tr h="3019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Index</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Entry</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Input Symbols</a:t>
                      </a:r>
                      <a:endParaRPr kumimoji="0" lang="en-US" sz="1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Encoded Index</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xmlns="" val="10000"/>
                  </a:ext>
                </a:extLst>
              </a:tr>
              <a:tr h="901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b</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Initial dictionary</a:t>
                      </a:r>
                      <a:endParaRPr kumimoji="0" lang="en-US" sz="1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xmlns="" val="10001"/>
                  </a:ext>
                </a:extLst>
              </a:tr>
              <a:tr h="23033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14</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16</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cb</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ba</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ad</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da</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acc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cba</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accb</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bac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ccb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bacc</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b</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d</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cb</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acc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ba</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bac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c</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xmlns="" val="10002"/>
                  </a:ext>
                </a:extLst>
              </a:tr>
            </a:tbl>
          </a:graphicData>
        </a:graphic>
      </p:graphicFrame>
      <p:cxnSp>
        <p:nvCxnSpPr>
          <p:cNvPr id="7" name="מחבר חץ ישר 6"/>
          <p:cNvCxnSpPr/>
          <p:nvPr/>
        </p:nvCxnSpPr>
        <p:spPr>
          <a:xfrm rot="5400000">
            <a:off x="-963651" y="4464057"/>
            <a:ext cx="321471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en-US" b="1" smtClean="0"/>
              <a:t>Dictionary Coding</a:t>
            </a:r>
          </a:p>
        </p:txBody>
      </p:sp>
      <p:sp>
        <p:nvSpPr>
          <p:cNvPr id="13315" name="Rectangle 3"/>
          <p:cNvSpPr>
            <a:spLocks noGrp="1" noRot="1" noChangeArrowheads="1"/>
          </p:cNvSpPr>
          <p:nvPr>
            <p:ph type="body" idx="1"/>
          </p:nvPr>
        </p:nvSpPr>
        <p:spPr/>
        <p:txBody>
          <a:bodyPr/>
          <a:lstStyle/>
          <a:p>
            <a:pPr eaLnBrk="1" hangingPunct="1"/>
            <a:r>
              <a:rPr lang="en-US" dirty="0" smtClean="0"/>
              <a:t>A dictionary is a list of symbols and strings of symbols. </a:t>
            </a:r>
          </a:p>
          <a:p>
            <a:pPr lvl="1" eaLnBrk="1" hangingPunct="1"/>
            <a:r>
              <a:rPr lang="en-US" dirty="0" smtClean="0"/>
              <a:t>There are many examples of this in our daily lives.  </a:t>
            </a:r>
          </a:p>
          <a:p>
            <a:pPr lvl="2" eaLnBrk="1" hangingPunct="1"/>
            <a:r>
              <a:rPr lang="en-US" dirty="0" smtClean="0"/>
              <a:t>the string “September” vs. “9,” </a:t>
            </a:r>
          </a:p>
          <a:p>
            <a:pPr lvl="2" eaLnBrk="1" hangingPunct="1"/>
            <a:r>
              <a:rPr lang="en-US" dirty="0" smtClean="0"/>
              <a:t>a social security number vs. a person in the U.S. </a:t>
            </a:r>
          </a:p>
          <a:p>
            <a:pPr eaLnBrk="1" hangingPunct="1"/>
            <a:r>
              <a:rPr lang="en-US" dirty="0" smtClean="0"/>
              <a:t>Dictionary coding is widely used in text coding. </a:t>
            </a:r>
          </a:p>
        </p:txBody>
      </p:sp>
      <p:sp>
        <p:nvSpPr>
          <p:cNvPr id="13316" name="Rectangle 5"/>
          <p:cNvSpPr>
            <a:spLocks noChangeArrowheads="1"/>
          </p:cNvSpPr>
          <p:nvPr/>
        </p:nvSpPr>
        <p:spPr bwMode="auto">
          <a:xfrm>
            <a:off x="0" y="3081338"/>
            <a:ext cx="9144000" cy="0"/>
          </a:xfrm>
          <a:prstGeom prst="rect">
            <a:avLst/>
          </a:prstGeom>
          <a:noFill/>
          <a:ln w="9525">
            <a:noFill/>
            <a:miter lim="800000"/>
            <a:headEnd/>
            <a:tailEnd/>
          </a:ln>
        </p:spPr>
        <p:txBody>
          <a:bodyPr wrap="none" anchor="ctr">
            <a:spAutoFit/>
          </a:bodyPr>
          <a:lstStyle/>
          <a:p>
            <a:endParaRPr lang="en-US"/>
          </a:p>
        </p:txBody>
      </p:sp>
      <p:sp>
        <p:nvSpPr>
          <p:cNvPr id="13317" name="Rectangle 7"/>
          <p:cNvSpPr>
            <a:spLocks noChangeArrowheads="1"/>
          </p:cNvSpPr>
          <p:nvPr/>
        </p:nvSpPr>
        <p:spPr bwMode="auto">
          <a:xfrm>
            <a:off x="0" y="2738438"/>
            <a:ext cx="9144000" cy="0"/>
          </a:xfrm>
          <a:prstGeom prst="rect">
            <a:avLst/>
          </a:prstGeom>
          <a:noFill/>
          <a:ln w="9525">
            <a:noFill/>
            <a:miter lim="800000"/>
            <a:headEnd/>
            <a:tailEnd/>
          </a:ln>
        </p:spPr>
        <p:txBody>
          <a:bodyPr wrap="none" anchor="ctr">
            <a:spAutoFit/>
          </a:bodyPr>
          <a:lstStyle/>
          <a:p>
            <a:endParaRPr lang="en-US"/>
          </a:p>
        </p:txBody>
      </p:sp>
      <p:sp>
        <p:nvSpPr>
          <p:cNvPr id="13318" name="Rectangle 9"/>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en-US"/>
          </a:p>
        </p:txBody>
      </p:sp>
      <p:sp>
        <p:nvSpPr>
          <p:cNvPr id="13319" name="Rectangle 11"/>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en-US"/>
          </a:p>
        </p:txBody>
      </p:sp>
      <p:sp>
        <p:nvSpPr>
          <p:cNvPr id="8"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normAutofit/>
          </a:bodyPr>
          <a:lstStyle/>
          <a:p>
            <a:pPr eaLnBrk="1" hangingPunct="1"/>
            <a:r>
              <a:rPr lang="en-US" b="1" dirty="0" smtClean="0"/>
              <a:t>LZW Decoding Example 1</a:t>
            </a:r>
          </a:p>
        </p:txBody>
      </p:sp>
      <p:sp>
        <p:nvSpPr>
          <p:cNvPr id="6" name="מלבן 5"/>
          <p:cNvSpPr/>
          <p:nvPr/>
        </p:nvSpPr>
        <p:spPr>
          <a:xfrm>
            <a:off x="500034" y="1285860"/>
            <a:ext cx="7373301" cy="5016758"/>
          </a:xfrm>
          <a:prstGeom prst="rect">
            <a:avLst/>
          </a:prstGeom>
        </p:spPr>
        <p:txBody>
          <a:bodyPr wrap="none">
            <a:spAutoFit/>
          </a:bodyPr>
          <a:lstStyle/>
          <a:p>
            <a:r>
              <a:rPr lang="en-US" sz="3200" dirty="0" err="1" smtClean="0"/>
              <a:t>Endcoded</a:t>
            </a:r>
            <a:r>
              <a:rPr lang="en-US" sz="3200" dirty="0" smtClean="0"/>
              <a:t> string: 1.3.3.2.1.4.5.7.11.8.6.14.3</a:t>
            </a:r>
          </a:p>
          <a:p>
            <a:r>
              <a:rPr lang="en-US" sz="3200" i="1" dirty="0" smtClean="0"/>
              <a:t>S={</a:t>
            </a:r>
            <a:r>
              <a:rPr lang="en-US" sz="3200" i="1" dirty="0" err="1" smtClean="0"/>
              <a:t>a,b,c,d</a:t>
            </a:r>
            <a:r>
              <a:rPr lang="en-US" sz="3200" dirty="0" smtClean="0"/>
              <a:t>,}</a:t>
            </a:r>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p:txBody>
      </p:sp>
      <p:sp>
        <p:nvSpPr>
          <p:cNvPr id="9" name="Rectangle 3"/>
          <p:cNvSpPr txBox="1">
            <a:spLocks noRot="1" noChangeArrowheads="1"/>
          </p:cNvSpPr>
          <p:nvPr/>
        </p:nvSpPr>
        <p:spPr>
          <a:xfrm>
            <a:off x="-357222" y="2373335"/>
            <a:ext cx="8540750" cy="4270375"/>
          </a:xfrm>
          <a:prstGeom prst="rect">
            <a:avLst/>
          </a:prstGeom>
        </p:spPr>
        <p:txBody>
          <a:bodyPr vert="horz" lIns="91440" tIns="45720" rIns="91440" bIns="45720" rtlCol="0">
            <a:normAutofit/>
          </a:bodyPr>
          <a:lstStyle/>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Initially, the decoder has the same dictionary (the top four rows </a:t>
            </a:r>
            <a:r>
              <a:rPr kumimoji="0" lang="en-US" sz="2000" b="0" i="0" u="none" strike="noStrike" kern="1200" cap="none" spc="0" normalizeH="0" baseline="0" noProof="0" smtClean="0">
                <a:ln>
                  <a:noFill/>
                </a:ln>
                <a:solidFill>
                  <a:schemeClr val="tx1"/>
                </a:solidFill>
                <a:effectLst/>
                <a:uLnTx/>
                <a:uFillTx/>
                <a:latin typeface="+mn-lt"/>
                <a:ea typeface="+mn-ea"/>
                <a:cs typeface="+mn-cs"/>
              </a:rPr>
              <a:t>in the table)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as that in the encoder.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Once the first index 1 comes, the decoder decodes a symbol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second index is 3, which indicates that the next symbol is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From the rule applied in encoding, the decoder knows further that a new entry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ac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has been added to the dictionary with an index 5.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next index is 3. It is known that the next symbol is also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c</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It is also known that the string </a:t>
            </a:r>
            <a:r>
              <a:rPr kumimoji="0" lang="en-US" sz="1800" b="0" i="1" u="none" strike="noStrike" kern="1200" cap="none" spc="0" normalizeH="0" baseline="0" noProof="0" dirty="0" smtClean="0">
                <a:ln>
                  <a:noFill/>
                </a:ln>
                <a:solidFill>
                  <a:schemeClr val="tx1"/>
                </a:solidFill>
                <a:effectLst/>
                <a:uLnTx/>
                <a:uFillTx/>
                <a:latin typeface="+mn-lt"/>
                <a:ea typeface="+mn-ea"/>
                <a:cs typeface="+mn-cs"/>
              </a:rPr>
              <a:t>cc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has been added into the dictionary as the sixth entry.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 this way, the decoder reconstructs the dictionary and decodes the input text stream.</a:t>
            </a:r>
          </a:p>
          <a:p>
            <a:pPr marL="1143000" lvl="2" indent="-228600">
              <a:spcBef>
                <a:spcPct val="20000"/>
              </a:spcBef>
            </a:pPr>
            <a:r>
              <a:rPr lang="en-US" sz="3200" b="1" i="1" dirty="0" err="1" smtClean="0"/>
              <a:t>accbadaccbaccbacc</a:t>
            </a:r>
            <a:endParaRPr lang="en-US" sz="3200" b="1" i="1" dirty="0" smtClean="0"/>
          </a:p>
        </p:txBody>
      </p:sp>
      <p:cxnSp>
        <p:nvCxnSpPr>
          <p:cNvPr id="10" name="מחבר חץ ישר 9"/>
          <p:cNvCxnSpPr/>
          <p:nvPr/>
        </p:nvCxnSpPr>
        <p:spPr>
          <a:xfrm rot="5400000">
            <a:off x="-1035089" y="4464057"/>
            <a:ext cx="321471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7"/>
          <p:cNvSpPr>
            <a:spLocks noGrp="1" noRot="1" noChangeArrowheads="1"/>
          </p:cNvSpPr>
          <p:nvPr>
            <p:ph type="title"/>
          </p:nvPr>
        </p:nvSpPr>
        <p:spPr/>
        <p:txBody>
          <a:bodyPr>
            <a:normAutofit/>
          </a:bodyPr>
          <a:lstStyle/>
          <a:p>
            <a:pPr eaLnBrk="1" hangingPunct="1"/>
            <a:r>
              <a:rPr lang="en-US" b="1" dirty="0" smtClean="0"/>
              <a:t>LZW Encoding </a:t>
            </a:r>
            <a:r>
              <a:rPr lang="en-US" b="1" dirty="0" err="1" smtClean="0"/>
              <a:t>Pseudocode</a:t>
            </a:r>
            <a:endParaRPr lang="en-US" b="1" dirty="0" smtClean="0"/>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pic>
        <p:nvPicPr>
          <p:cNvPr id="44034" name="Picture 2"/>
          <p:cNvPicPr>
            <a:picLocks noChangeAspect="1" noChangeArrowheads="1"/>
          </p:cNvPicPr>
          <p:nvPr/>
        </p:nvPicPr>
        <p:blipFill>
          <a:blip r:embed="rId2" cstate="print"/>
          <a:srcRect/>
          <a:stretch>
            <a:fillRect/>
          </a:stretch>
        </p:blipFill>
        <p:spPr bwMode="auto">
          <a:xfrm>
            <a:off x="1296750" y="1571612"/>
            <a:ext cx="5418390" cy="4505346"/>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Rot="1" noChangeArrowheads="1"/>
          </p:cNvSpPr>
          <p:nvPr>
            <p:ph type="title"/>
          </p:nvPr>
        </p:nvSpPr>
        <p:spPr/>
        <p:txBody>
          <a:bodyPr>
            <a:normAutofit/>
          </a:bodyPr>
          <a:lstStyle/>
          <a:p>
            <a:pPr eaLnBrk="1" hangingPunct="1"/>
            <a:r>
              <a:rPr lang="en-US" b="1" dirty="0" smtClean="0"/>
              <a:t>LZW Encoding </a:t>
            </a:r>
            <a:r>
              <a:rPr lang="en-US" b="1" dirty="0" err="1" smtClean="0"/>
              <a:t>Pseudocode</a:t>
            </a:r>
            <a:endParaRPr lang="en-US" b="1" dirty="0" smtClean="0"/>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
        <p:nvSpPr>
          <p:cNvPr id="2" name="Rectangle 1"/>
          <p:cNvSpPr>
            <a:spLocks noChangeArrowheads="1"/>
          </p:cNvSpPr>
          <p:nvPr/>
        </p:nvSpPr>
        <p:spPr bwMode="auto">
          <a:xfrm>
            <a:off x="467544" y="1443548"/>
            <a:ext cx="8568952"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initialize dictionary with single symbols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smtClean="0">
                <a:solidFill>
                  <a:srgbClr val="000000"/>
                </a:solidFill>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while( K = </a:t>
            </a:r>
            <a:r>
              <a:rPr kumimoji="0" lang="en-US" alt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GetNextChar</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if ( w + K is in the dictionary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 = w + K</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output</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CODE(w)</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a</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dd w + K to the dictionary</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w = K</a:t>
            </a: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xmlns="" val="4005941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7"/>
          <p:cNvSpPr>
            <a:spLocks noGrp="1" noRot="1" noChangeArrowheads="1"/>
          </p:cNvSpPr>
          <p:nvPr>
            <p:ph type="title"/>
          </p:nvPr>
        </p:nvSpPr>
        <p:spPr/>
        <p:txBody>
          <a:bodyPr>
            <a:normAutofit/>
          </a:bodyPr>
          <a:lstStyle/>
          <a:p>
            <a:pPr eaLnBrk="1" hangingPunct="1"/>
            <a:r>
              <a:rPr lang="en-US" b="1" dirty="0" smtClean="0"/>
              <a:t>LZW Decoding </a:t>
            </a:r>
            <a:r>
              <a:rPr lang="en-US" b="1" dirty="0" err="1" smtClean="0"/>
              <a:t>Pseudocode</a:t>
            </a:r>
            <a:endParaRPr lang="en-US" b="1" dirty="0" smtClean="0"/>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pic>
        <p:nvPicPr>
          <p:cNvPr id="45058" name="Picture 2"/>
          <p:cNvPicPr>
            <a:picLocks noChangeAspect="1" noChangeArrowheads="1"/>
          </p:cNvPicPr>
          <p:nvPr/>
        </p:nvPicPr>
        <p:blipFill>
          <a:blip r:embed="rId2" cstate="print"/>
          <a:srcRect/>
          <a:stretch>
            <a:fillRect/>
          </a:stretch>
        </p:blipFill>
        <p:spPr bwMode="auto">
          <a:xfrm>
            <a:off x="544507" y="1357298"/>
            <a:ext cx="8028021" cy="5072097"/>
          </a:xfrm>
          <a:prstGeom prst="rect">
            <a:avLst/>
          </a:prstGeom>
          <a:noFill/>
          <a:ln w="9525">
            <a:noFill/>
            <a:miter lim="800000"/>
            <a:headEnd/>
            <a:tailEnd/>
          </a:ln>
          <a:effectLst/>
        </p:spPr>
      </p:pic>
      <p:sp>
        <p:nvSpPr>
          <p:cNvPr id="7" name="מלבן מעוגל 6"/>
          <p:cNvSpPr/>
          <p:nvPr/>
        </p:nvSpPr>
        <p:spPr>
          <a:xfrm>
            <a:off x="1357290" y="3071810"/>
            <a:ext cx="5214974" cy="9286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29388" y="2714620"/>
            <a:ext cx="714380" cy="830997"/>
          </a:xfrm>
          <a:prstGeom prst="rect">
            <a:avLst/>
          </a:prstGeom>
          <a:noFill/>
        </p:spPr>
        <p:txBody>
          <a:bodyPr wrap="square" rtlCol="0">
            <a:spAutoFit/>
          </a:bodyPr>
          <a:lstStyle/>
          <a:p>
            <a:r>
              <a:rPr lang="en-US" sz="4800" dirty="0" smtClean="0">
                <a:solidFill>
                  <a:srgbClr val="FF0000"/>
                </a:solidFill>
              </a:rPr>
              <a:t>*</a:t>
            </a:r>
            <a:endParaRPr lang="en-US" sz="4800" dirty="0">
              <a:solidFill>
                <a:srgbClr val="FF0000"/>
              </a:solidFill>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39552" y="1011877"/>
            <a:ext cx="8111516" cy="5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smtClean="0">
                <a:solidFill>
                  <a:srgbClr val="000000"/>
                </a:solidFill>
                <a:latin typeface="Courier New" panose="02070309020205020404" pitchFamily="49" charset="0"/>
                <a:cs typeface="Courier New" panose="02070309020205020404" pitchFamily="49" charset="0"/>
              </a:rPr>
              <a:t>Initialize dictionary D with single symbols</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b="1"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code = </a:t>
            </a:r>
            <a:r>
              <a:rPr kumimoji="0" lang="en-US" alt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GetNextCode</a:t>
            </a:r>
            <a:endPar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 = D(code)</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o</a:t>
            </a:r>
            <a:r>
              <a:rPr lang="en-US" altLang="en-US" sz="2400" b="1" dirty="0" smtClean="0">
                <a:solidFill>
                  <a:srgbClr val="000000"/>
                </a:solidFill>
                <a:latin typeface="Courier New" panose="02070309020205020404" pitchFamily="49" charset="0"/>
                <a:cs typeface="Courier New" panose="02070309020205020404" pitchFamily="49" charset="0"/>
              </a:rPr>
              <a:t>utput w</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while( code = </a:t>
            </a:r>
            <a:r>
              <a:rPr kumimoji="0" lang="en-US" alt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GetNextCode</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if( </a:t>
            </a:r>
            <a:r>
              <a:rPr kumimoji="0" lang="en-US" altLang="en-US" sz="2400" b="1"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code exists in D</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tmp</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w = D(code)</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add </a:t>
            </a:r>
            <a:r>
              <a:rPr kumimoji="0" lang="en-US" altLang="en-US" sz="24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tmp</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w[0] to D</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smtClean="0">
                <a:solidFill>
                  <a:srgbClr val="000000"/>
                </a:solidFill>
                <a:latin typeface="Courier New" panose="02070309020205020404" pitchFamily="49" charset="0"/>
                <a:cs typeface="Courier New" panose="02070309020205020404" pitchFamily="49" charset="0"/>
              </a:rPr>
              <a:t>    e</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lse</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a</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dd w + w[0] to D</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smtClean="0">
                <a:solidFill>
                  <a:srgbClr val="000000"/>
                </a:solidFill>
                <a:latin typeface="Courier New" panose="02070309020205020404" pitchFamily="49" charset="0"/>
                <a:cs typeface="Courier New" panose="02070309020205020404" pitchFamily="49" charset="0"/>
              </a:rPr>
              <a:t>      w</a:t>
            </a:r>
            <a:r>
              <a:rPr kumimoji="0" lang="en-US" altLang="en-US" sz="24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D(code)</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b="1" dirty="0" smtClean="0">
                <a:solidFill>
                  <a:srgbClr val="000000"/>
                </a:solidFill>
                <a:latin typeface="Courier New" panose="02070309020205020404" pitchFamily="49" charset="0"/>
                <a:cs typeface="Courier New" panose="02070309020205020404" pitchFamily="49" charset="0"/>
              </a:rPr>
              <a:t>    output w</a:t>
            </a: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29698" name="Rectangle 7"/>
          <p:cNvSpPr>
            <a:spLocks noGrp="1" noRot="1" noChangeArrowheads="1"/>
          </p:cNvSpPr>
          <p:nvPr>
            <p:ph type="title"/>
          </p:nvPr>
        </p:nvSpPr>
        <p:spPr/>
        <p:txBody>
          <a:bodyPr>
            <a:normAutofit/>
          </a:bodyPr>
          <a:lstStyle/>
          <a:p>
            <a:pPr eaLnBrk="1" hangingPunct="1"/>
            <a:r>
              <a:rPr lang="en-US" b="1" dirty="0" smtClean="0"/>
              <a:t>LZW Decoding </a:t>
            </a:r>
            <a:r>
              <a:rPr lang="en-US" b="1" dirty="0" err="1" smtClean="0"/>
              <a:t>Pseudocode</a:t>
            </a:r>
            <a:endParaRPr lang="en-US" b="1" dirty="0" smtClean="0"/>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
        <p:nvSpPr>
          <p:cNvPr id="7" name="מלבן מעוגל 6"/>
          <p:cNvSpPr/>
          <p:nvPr/>
        </p:nvSpPr>
        <p:spPr>
          <a:xfrm>
            <a:off x="1593928" y="5445224"/>
            <a:ext cx="5214974"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660232" y="5013176"/>
            <a:ext cx="714380" cy="830997"/>
          </a:xfrm>
          <a:prstGeom prst="rect">
            <a:avLst/>
          </a:prstGeom>
          <a:noFill/>
        </p:spPr>
        <p:txBody>
          <a:bodyPr wrap="square" rtlCol="0">
            <a:spAutoFit/>
          </a:bodyPr>
          <a:lstStyle/>
          <a:p>
            <a:r>
              <a:rPr lang="en-US" sz="4800" dirty="0" smtClean="0">
                <a:solidFill>
                  <a:srgbClr val="FF0000"/>
                </a:solidFill>
              </a:rPr>
              <a:t>*</a:t>
            </a:r>
            <a:endParaRPr lang="en-US" sz="4800" dirty="0">
              <a:solidFill>
                <a:srgbClr val="FF0000"/>
              </a:solidFill>
            </a:endParaRPr>
          </a:p>
        </p:txBody>
      </p:sp>
    </p:spTree>
    <p:extLst>
      <p:ext uri="{BB962C8B-B14F-4D97-AF65-F5344CB8AC3E}">
        <p14:creationId xmlns:p14="http://schemas.microsoft.com/office/powerpoint/2010/main" xmlns="" val="45968568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lstStyle/>
          <a:p>
            <a:pPr eaLnBrk="1" hangingPunct="1"/>
            <a:r>
              <a:rPr lang="en-US" b="1" dirty="0" smtClean="0"/>
              <a:t>LZW Example 2</a:t>
            </a:r>
          </a:p>
        </p:txBody>
      </p:sp>
      <p:sp>
        <p:nvSpPr>
          <p:cNvPr id="34819" name="Rectangle 8"/>
          <p:cNvSpPr>
            <a:spLocks noGrp="1" noRot="1" noChangeArrowheads="1"/>
          </p:cNvSpPr>
          <p:nvPr>
            <p:ph type="body" idx="1"/>
          </p:nvPr>
        </p:nvSpPr>
        <p:spPr>
          <a:xfrm>
            <a:off x="457200" y="1196752"/>
            <a:ext cx="8229600" cy="5518396"/>
          </a:xfrm>
        </p:spPr>
        <p:txBody>
          <a:bodyPr>
            <a:normAutofit fontScale="92500" lnSpcReduction="20000"/>
          </a:bodyPr>
          <a:lstStyle/>
          <a:p>
            <a:pPr eaLnBrk="1" hangingPunct="1">
              <a:buNone/>
            </a:pPr>
            <a:r>
              <a:rPr lang="en-US" dirty="0" smtClean="0"/>
              <a:t>String: </a:t>
            </a:r>
            <a:r>
              <a:rPr lang="en-US" b="1" i="1" dirty="0" err="1" smtClean="0"/>
              <a:t>wabba_wabba_woo_woo</a:t>
            </a:r>
            <a:endParaRPr lang="en-US" b="1" i="1" dirty="0" smtClean="0"/>
          </a:p>
          <a:p>
            <a:pPr eaLnBrk="1" hangingPunct="1">
              <a:buNone/>
            </a:pPr>
            <a:r>
              <a:rPr lang="en-US" i="1" dirty="0" smtClean="0"/>
              <a:t>S={_,</a:t>
            </a:r>
            <a:r>
              <a:rPr lang="en-US" i="1" dirty="0" err="1" smtClean="0"/>
              <a:t>a,b,o,w</a:t>
            </a:r>
            <a:r>
              <a:rPr lang="en-US" dirty="0" smtClean="0"/>
              <a:t>,}</a:t>
            </a:r>
          </a:p>
          <a:p>
            <a:pPr eaLnBrk="1" hangingPunct="1">
              <a:buNone/>
            </a:pPr>
            <a:endParaRPr lang="en-US" dirty="0" smtClean="0"/>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b="1"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r>
              <a:rPr lang="en-US" sz="2400" dirty="0" smtClean="0"/>
              <a:t>5.2.3.3.2.1.6.8.11.4.4.1.5.15</a:t>
            </a: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cxnSp>
        <p:nvCxnSpPr>
          <p:cNvPr id="7" name="מחבר חץ ישר 6"/>
          <p:cNvCxnSpPr/>
          <p:nvPr/>
        </p:nvCxnSpPr>
        <p:spPr>
          <a:xfrm rot="5400000">
            <a:off x="-963651" y="4464057"/>
            <a:ext cx="321471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12" name="Group 10"/>
          <p:cNvGraphicFramePr>
            <a:graphicFrameLocks/>
          </p:cNvGraphicFramePr>
          <p:nvPr/>
        </p:nvGraphicFramePr>
        <p:xfrm>
          <a:off x="1043608" y="2132856"/>
          <a:ext cx="7173937" cy="3959559"/>
        </p:xfrm>
        <a:graphic>
          <a:graphicData uri="http://schemas.openxmlformats.org/drawingml/2006/table">
            <a:tbl>
              <a:tblPr/>
              <a:tblGrid>
                <a:gridCol w="1793109">
                  <a:extLst>
                    <a:ext uri="{9D8B030D-6E8A-4147-A177-3AD203B41FA5}">
                      <a16:colId xmlns:a16="http://schemas.microsoft.com/office/drawing/2014/main" xmlns="" val="20000"/>
                    </a:ext>
                  </a:extLst>
                </a:gridCol>
                <a:gridCol w="1794610">
                  <a:extLst>
                    <a:ext uri="{9D8B030D-6E8A-4147-A177-3AD203B41FA5}">
                      <a16:colId xmlns:a16="http://schemas.microsoft.com/office/drawing/2014/main" xmlns="" val="20001"/>
                    </a:ext>
                  </a:extLst>
                </a:gridCol>
                <a:gridCol w="1793109">
                  <a:extLst>
                    <a:ext uri="{9D8B030D-6E8A-4147-A177-3AD203B41FA5}">
                      <a16:colId xmlns:a16="http://schemas.microsoft.com/office/drawing/2014/main" xmlns="" val="20002"/>
                    </a:ext>
                  </a:extLst>
                </a:gridCol>
                <a:gridCol w="1793109">
                  <a:extLst>
                    <a:ext uri="{9D8B030D-6E8A-4147-A177-3AD203B41FA5}">
                      <a16:colId xmlns:a16="http://schemas.microsoft.com/office/drawing/2014/main" xmlns="" val="20003"/>
                    </a:ext>
                  </a:extLst>
                </a:gridCol>
              </a:tblGrid>
              <a:tr h="3019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Index</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Entry</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Input Symbols</a:t>
                      </a:r>
                      <a:endParaRPr kumimoji="0" lang="en-US" sz="1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Encoded Index</a:t>
                      </a:r>
                      <a:endParaRPr kumimoji="0" lang="en-US" sz="1800" b="0" i="0" u="none" strike="noStrike" cap="none" normalizeH="0" baseline="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xmlns="" val="10000"/>
                  </a:ext>
                </a:extLst>
              </a:tr>
              <a:tr h="901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_</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w</a:t>
                      </a:r>
                      <a:endParaRPr kumimoji="0" lang="en-US" sz="1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Initial dictionary</a:t>
                      </a:r>
                      <a:endParaRPr kumimoji="0" lang="en-US" sz="1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xmlns="" val="10001"/>
                  </a:ext>
                </a:extLst>
              </a:tr>
              <a:tr h="230334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14</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18</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wa</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ab</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bb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ba</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a_</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a_w</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wab</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bba</a:t>
                      </a:r>
                      <a:endPar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a_wo</a:t>
                      </a:r>
                      <a:endPar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oo</a:t>
                      </a:r>
                      <a:endPar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o_</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_w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wo</a:t>
                      </a:r>
                      <a:endPar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_</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wa</a:t>
                      </a:r>
                      <a:endPar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bb</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a_w</a:t>
                      </a:r>
                      <a:endPar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_</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err="1" smtClean="0">
                          <a:ln>
                            <a:noFill/>
                          </a:ln>
                          <a:solidFill>
                            <a:schemeClr val="tx1"/>
                          </a:solidFill>
                          <a:effectLst/>
                          <a:latin typeface="Times New Roman" pitchFamily="18" charset="0"/>
                          <a:ea typeface="+mn-ea"/>
                          <a:cs typeface="Times New Roman" pitchFamily="18" charset="0"/>
                        </a:rPr>
                        <a:t>oo</a:t>
                      </a:r>
                      <a:endPar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endParaRPr>
                    </a:p>
                  </a:txBody>
                  <a:tcPr horzOverflow="overflow">
                    <a:lnL w="254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imes New Roman" pitchFamily="18" charset="0"/>
                          <a:ea typeface="+mn-ea"/>
                          <a:cs typeface="Times New Roman" pitchFamily="18" charset="0"/>
                        </a:rPr>
                        <a:t>15</a:t>
                      </a:r>
                    </a:p>
                  </a:txBody>
                  <a:tcPr horzOverflow="overflow">
                    <a:lnL w="9525"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normAutofit/>
          </a:bodyPr>
          <a:lstStyle/>
          <a:p>
            <a:pPr eaLnBrk="1" hangingPunct="1"/>
            <a:r>
              <a:rPr lang="en-US" b="1" dirty="0" smtClean="0"/>
              <a:t>Explaining Case </a:t>
            </a:r>
            <a:r>
              <a:rPr lang="en-US" sz="6000" b="1" dirty="0" smtClean="0">
                <a:solidFill>
                  <a:srgbClr val="FF0000"/>
                </a:solidFill>
              </a:rPr>
              <a:t>*</a:t>
            </a:r>
            <a:endParaRPr lang="en-US" b="1" dirty="0" smtClean="0">
              <a:solidFill>
                <a:srgbClr val="FF0000"/>
              </a:solidFill>
            </a:endParaRP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sp>
        <p:nvSpPr>
          <p:cNvPr id="10" name="מלבן 9"/>
          <p:cNvSpPr/>
          <p:nvPr/>
        </p:nvSpPr>
        <p:spPr>
          <a:xfrm>
            <a:off x="714348" y="1643050"/>
            <a:ext cx="7429552" cy="3539430"/>
          </a:xfrm>
          <a:prstGeom prst="rect">
            <a:avLst/>
          </a:prstGeom>
        </p:spPr>
        <p:txBody>
          <a:bodyPr wrap="square">
            <a:spAutoFit/>
          </a:bodyPr>
          <a:lstStyle/>
          <a:p>
            <a:r>
              <a:rPr lang="en-US" sz="2800" dirty="0" smtClean="0"/>
              <a:t>There is a single exception to this decompression algorithm:</a:t>
            </a:r>
          </a:p>
          <a:p>
            <a:r>
              <a:rPr lang="en-US" sz="2800" dirty="0" smtClean="0"/>
              <a:t>Suppose there is a string consisting of a string w and a character c (w + c) already defined in the table.</a:t>
            </a:r>
          </a:p>
          <a:p>
            <a:r>
              <a:rPr lang="en-US" sz="2800" dirty="0" smtClean="0"/>
              <a:t>If the input stream sees a sequence of </a:t>
            </a:r>
            <a:r>
              <a:rPr lang="en-US" sz="2800" dirty="0" err="1" smtClean="0"/>
              <a:t>wcwcw</a:t>
            </a:r>
            <a:r>
              <a:rPr lang="en-US" sz="2800" dirty="0" smtClean="0"/>
              <a:t>, the compression algorithm will produce a code before the </a:t>
            </a:r>
            <a:r>
              <a:rPr lang="en-US" sz="2800" dirty="0" err="1" smtClean="0"/>
              <a:t>decompressor</a:t>
            </a:r>
            <a:r>
              <a:rPr lang="en-US" sz="2800" dirty="0" smtClean="0"/>
              <a:t> puts it in the table.</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lstStyle/>
          <a:p>
            <a:pPr eaLnBrk="1" hangingPunct="1"/>
            <a:r>
              <a:rPr lang="en-US" b="1" dirty="0" smtClean="0"/>
              <a:t>LZW Example 3 </a:t>
            </a:r>
            <a:r>
              <a:rPr lang="en-US" sz="6000" b="1" dirty="0" smtClean="0">
                <a:solidFill>
                  <a:srgbClr val="FF0000"/>
                </a:solidFill>
              </a:rPr>
              <a:t>*</a:t>
            </a: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pic>
        <p:nvPicPr>
          <p:cNvPr id="46082" name="Picture 2"/>
          <p:cNvPicPr>
            <a:picLocks noChangeAspect="1" noChangeArrowheads="1"/>
          </p:cNvPicPr>
          <p:nvPr/>
        </p:nvPicPr>
        <p:blipFill>
          <a:blip r:embed="rId2" cstate="print"/>
          <a:srcRect/>
          <a:stretch>
            <a:fillRect/>
          </a:stretch>
        </p:blipFill>
        <p:spPr bwMode="auto">
          <a:xfrm>
            <a:off x="1000100" y="1571612"/>
            <a:ext cx="6791325" cy="458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normAutofit fontScale="90000"/>
          </a:bodyPr>
          <a:lstStyle/>
          <a:p>
            <a:pPr eaLnBrk="1" hangingPunct="1"/>
            <a:r>
              <a:rPr lang="en-US" b="1" dirty="0" smtClean="0"/>
              <a:t>Comparing LZ Dictionary Coding to Huffman Coding</a:t>
            </a:r>
            <a:endParaRPr lang="en-US" sz="6000" b="1" dirty="0" smtClean="0">
              <a:solidFill>
                <a:srgbClr val="FF0000"/>
              </a:solidFill>
            </a:endParaRP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sp>
        <p:nvSpPr>
          <p:cNvPr id="5" name="TextBox 4"/>
          <p:cNvSpPr txBox="1"/>
          <p:nvPr/>
        </p:nvSpPr>
        <p:spPr>
          <a:xfrm>
            <a:off x="1000100" y="1785926"/>
            <a:ext cx="6215106" cy="3970318"/>
          </a:xfrm>
          <a:prstGeom prst="rect">
            <a:avLst/>
          </a:prstGeom>
          <a:noFill/>
        </p:spPr>
        <p:txBody>
          <a:bodyPr wrap="square" rtlCol="0">
            <a:spAutoFit/>
          </a:bodyPr>
          <a:lstStyle/>
          <a:p>
            <a:r>
              <a:rPr lang="en-US" dirty="0" smtClean="0"/>
              <a:t>Huffman Coding is proven to be optimal, for codes that assign a fixed codeword to every symbol.</a:t>
            </a:r>
          </a:p>
          <a:p>
            <a:r>
              <a:rPr lang="en-US" dirty="0" smtClean="0"/>
              <a:t>LZ Dictionary Coding is greedy, and does not promise optimality. In practice, it achieves good compression.</a:t>
            </a:r>
          </a:p>
          <a:p>
            <a:endParaRPr lang="en-US" dirty="0" smtClean="0"/>
          </a:p>
          <a:p>
            <a:r>
              <a:rPr lang="en-US" dirty="0" smtClean="0"/>
              <a:t>Huffman Coding requires two passes (one for statistical analysis to build the code, and one for encoding).</a:t>
            </a:r>
          </a:p>
          <a:p>
            <a:r>
              <a:rPr lang="en-US" dirty="0" smtClean="0"/>
              <a:t>LZ Dictionary Coding requires one pass- the code is built while encoding.</a:t>
            </a:r>
          </a:p>
          <a:p>
            <a:endParaRPr lang="en-US" dirty="0" smtClean="0"/>
          </a:p>
          <a:p>
            <a:r>
              <a:rPr lang="en-US" dirty="0" smtClean="0"/>
              <a:t>Huffman Coding has overhead storage- the code tree must be stored with the encoded string.</a:t>
            </a:r>
          </a:p>
          <a:p>
            <a:r>
              <a:rPr lang="en-US" dirty="0" smtClean="0"/>
              <a:t>LZ Dictionary Coding does not require storing the dictionary, it is part of the string.</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normAutofit/>
          </a:bodyPr>
          <a:lstStyle/>
          <a:p>
            <a:pPr eaLnBrk="1" hangingPunct="1"/>
            <a:r>
              <a:rPr lang="en-US" b="1" dirty="0" smtClean="0"/>
              <a:t>Applications</a:t>
            </a:r>
            <a:endParaRPr lang="en-US" sz="6000" b="1" dirty="0" smtClean="0">
              <a:solidFill>
                <a:srgbClr val="FF0000"/>
              </a:solidFill>
            </a:endParaRP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pic>
        <p:nvPicPr>
          <p:cNvPr id="47106" name="Picture 2"/>
          <p:cNvPicPr>
            <a:picLocks noChangeAspect="1" noChangeArrowheads="1"/>
          </p:cNvPicPr>
          <p:nvPr/>
        </p:nvPicPr>
        <p:blipFill>
          <a:blip r:embed="rId2" cstate="print"/>
          <a:srcRect/>
          <a:stretch>
            <a:fillRect/>
          </a:stretch>
        </p:blipFill>
        <p:spPr bwMode="auto">
          <a:xfrm>
            <a:off x="642910" y="1643050"/>
            <a:ext cx="7648575"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Rot="1" noChangeArrowheads="1"/>
          </p:cNvSpPr>
          <p:nvPr>
            <p:ph type="title"/>
          </p:nvPr>
        </p:nvSpPr>
        <p:spPr/>
        <p:txBody>
          <a:bodyPr/>
          <a:lstStyle/>
          <a:p>
            <a:pPr eaLnBrk="1" hangingPunct="1"/>
            <a:r>
              <a:rPr lang="en-US" b="1" smtClean="0"/>
              <a:t>Dictionary Coding</a:t>
            </a:r>
          </a:p>
        </p:txBody>
      </p:sp>
      <p:sp>
        <p:nvSpPr>
          <p:cNvPr id="14339" name="Rectangle 8"/>
          <p:cNvSpPr>
            <a:spLocks noGrp="1" noRot="1" noChangeArrowheads="1"/>
          </p:cNvSpPr>
          <p:nvPr>
            <p:ph type="body" idx="1"/>
          </p:nvPr>
        </p:nvSpPr>
        <p:spPr>
          <a:xfrm>
            <a:off x="301625" y="1752600"/>
            <a:ext cx="8540750" cy="4700588"/>
          </a:xfrm>
        </p:spPr>
        <p:txBody>
          <a:bodyPr/>
          <a:lstStyle/>
          <a:p>
            <a:pPr eaLnBrk="1" hangingPunct="1">
              <a:lnSpc>
                <a:spcPct val="80000"/>
              </a:lnSpc>
            </a:pPr>
            <a:r>
              <a:rPr lang="en-US" sz="2800" smtClean="0"/>
              <a:t>Consider English text coding. </a:t>
            </a:r>
          </a:p>
          <a:p>
            <a:pPr lvl="1" eaLnBrk="1" hangingPunct="1">
              <a:lnSpc>
                <a:spcPct val="80000"/>
              </a:lnSpc>
            </a:pPr>
            <a:r>
              <a:rPr lang="en-US" sz="2400" smtClean="0"/>
              <a:t>The source alphabet includes 26 English letters in both lower and upper cases, numbers, various punctuation marks and the space bar. </a:t>
            </a:r>
          </a:p>
          <a:p>
            <a:pPr lvl="1" eaLnBrk="1" hangingPunct="1">
              <a:lnSpc>
                <a:spcPct val="80000"/>
              </a:lnSpc>
            </a:pPr>
            <a:r>
              <a:rPr lang="en-US" sz="2400" smtClean="0"/>
              <a:t>Huffman or arithmetic coding treats each symbol based on its occurrence probability. That is, the source is </a:t>
            </a:r>
            <a:r>
              <a:rPr lang="en-US" sz="2400" u="sng" smtClean="0"/>
              <a:t>modeled as a memoryless source</a:t>
            </a:r>
            <a:r>
              <a:rPr lang="en-US" sz="2400" smtClean="0"/>
              <a:t>. </a:t>
            </a:r>
          </a:p>
          <a:p>
            <a:pPr lvl="1" eaLnBrk="1" hangingPunct="1">
              <a:lnSpc>
                <a:spcPct val="80000"/>
              </a:lnSpc>
            </a:pPr>
            <a:r>
              <a:rPr lang="en-US" sz="2400" smtClean="0"/>
              <a:t>It is well known, however, that this is not true in many applications. </a:t>
            </a:r>
          </a:p>
          <a:p>
            <a:pPr lvl="1" eaLnBrk="1" hangingPunct="1">
              <a:lnSpc>
                <a:spcPct val="80000"/>
              </a:lnSpc>
            </a:pPr>
            <a:r>
              <a:rPr lang="en-US" sz="2400" smtClean="0"/>
              <a:t>In text coding, </a:t>
            </a:r>
            <a:r>
              <a:rPr lang="en-US" sz="2400" b="1" i="1" smtClean="0"/>
              <a:t>structure</a:t>
            </a:r>
            <a:r>
              <a:rPr lang="en-US" sz="2400" b="1" smtClean="0"/>
              <a:t> </a:t>
            </a:r>
            <a:r>
              <a:rPr lang="en-US" sz="2400" smtClean="0"/>
              <a:t>or </a:t>
            </a:r>
            <a:r>
              <a:rPr lang="en-US" sz="2400" b="1" i="1" smtClean="0"/>
              <a:t>context</a:t>
            </a:r>
            <a:r>
              <a:rPr lang="en-US" sz="2400" smtClean="0"/>
              <a:t> plays a significant role.</a:t>
            </a:r>
          </a:p>
          <a:p>
            <a:pPr lvl="2" eaLnBrk="1" hangingPunct="1">
              <a:lnSpc>
                <a:spcPct val="80000"/>
              </a:lnSpc>
            </a:pPr>
            <a:r>
              <a:rPr lang="en-US" sz="2000" smtClean="0"/>
              <a:t>Very likely that the letter </a:t>
            </a:r>
            <a:r>
              <a:rPr lang="en-US" sz="2000" i="1" smtClean="0"/>
              <a:t>u</a:t>
            </a:r>
            <a:r>
              <a:rPr lang="en-US" sz="2000" smtClean="0"/>
              <a:t> appears after the letter </a:t>
            </a:r>
            <a:r>
              <a:rPr lang="en-US" sz="2000" i="1" smtClean="0"/>
              <a:t>q</a:t>
            </a:r>
            <a:r>
              <a:rPr lang="en-US" sz="2000" smtClean="0"/>
              <a:t>. </a:t>
            </a:r>
          </a:p>
          <a:p>
            <a:pPr lvl="2" eaLnBrk="1" hangingPunct="1">
              <a:lnSpc>
                <a:spcPct val="80000"/>
              </a:lnSpc>
            </a:pPr>
            <a:r>
              <a:rPr lang="en-US" sz="2000" smtClean="0"/>
              <a:t>Likewise, it is likely that the word “concerned” will appear after “As far as the weather is.” </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normAutofit/>
          </a:bodyPr>
          <a:lstStyle/>
          <a:p>
            <a:pPr eaLnBrk="1" hangingPunct="1"/>
            <a:r>
              <a:rPr lang="en-US" b="1" dirty="0" smtClean="0"/>
              <a:t>Applications</a:t>
            </a:r>
            <a:endParaRPr lang="en-US" sz="6000" b="1" dirty="0" smtClean="0">
              <a:solidFill>
                <a:srgbClr val="FF0000"/>
              </a:solidFill>
            </a:endParaRP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pic>
        <p:nvPicPr>
          <p:cNvPr id="48130" name="Picture 2"/>
          <p:cNvPicPr>
            <a:picLocks noChangeAspect="1" noChangeArrowheads="1"/>
          </p:cNvPicPr>
          <p:nvPr/>
        </p:nvPicPr>
        <p:blipFill>
          <a:blip r:embed="rId2" cstate="print"/>
          <a:srcRect/>
          <a:stretch>
            <a:fillRect/>
          </a:stretch>
        </p:blipFill>
        <p:spPr bwMode="auto">
          <a:xfrm>
            <a:off x="1057275" y="1476393"/>
            <a:ext cx="7029450" cy="4524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normAutofit/>
          </a:bodyPr>
          <a:lstStyle/>
          <a:p>
            <a:pPr eaLnBrk="1" hangingPunct="1"/>
            <a:r>
              <a:rPr lang="en-US" b="1" dirty="0" smtClean="0"/>
              <a:t>LZ77 Implementation</a:t>
            </a:r>
            <a:endParaRPr lang="en-US" sz="6000" b="1" dirty="0" smtClean="0">
              <a:solidFill>
                <a:srgbClr val="FF0000"/>
              </a:solidFill>
            </a:endParaRP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sp>
        <p:nvSpPr>
          <p:cNvPr id="5" name="מלבן 4"/>
          <p:cNvSpPr/>
          <p:nvPr/>
        </p:nvSpPr>
        <p:spPr>
          <a:xfrm>
            <a:off x="642910" y="1582340"/>
            <a:ext cx="7429552" cy="3970318"/>
          </a:xfrm>
          <a:prstGeom prst="rect">
            <a:avLst/>
          </a:prstGeom>
        </p:spPr>
        <p:txBody>
          <a:bodyPr wrap="square">
            <a:spAutoFit/>
          </a:bodyPr>
          <a:lstStyle/>
          <a:p>
            <a:r>
              <a:rPr lang="en-US" dirty="0" smtClean="0"/>
              <a:t>LZ77 encoding with Suffix Trees algorithm:</a:t>
            </a:r>
          </a:p>
          <a:p>
            <a:endParaRPr lang="en-US" dirty="0" smtClean="0"/>
          </a:p>
          <a:p>
            <a:r>
              <a:rPr lang="en-US" dirty="0" smtClean="0"/>
              <a:t>Input: D, dictionary, a m-character string. S, n-character string to encode. Output: LZ77 description of S.</a:t>
            </a:r>
          </a:p>
          <a:p>
            <a:endParaRPr lang="en-US" dirty="0" smtClean="0"/>
          </a:p>
          <a:p>
            <a:pPr marL="342900" indent="-342900">
              <a:buAutoNum type="arabicPeriod"/>
            </a:pPr>
            <a:r>
              <a:rPr lang="en-US" dirty="0" smtClean="0"/>
              <a:t>Build an ST for D</a:t>
            </a:r>
          </a:p>
          <a:p>
            <a:pPr marL="342900" indent="-342900">
              <a:buAutoNum type="arabicPeriod"/>
            </a:pPr>
            <a:r>
              <a:rPr lang="en-US" dirty="0" smtClean="0"/>
              <a:t>Number each node v with </a:t>
            </a:r>
            <a:r>
              <a:rPr lang="en-US" dirty="0" err="1" smtClean="0"/>
              <a:t>cv</a:t>
            </a:r>
            <a:r>
              <a:rPr lang="en-US" dirty="0" smtClean="0"/>
              <a:t>, the smallest suffix number on </a:t>
            </a:r>
            <a:r>
              <a:rPr lang="en-US" dirty="0" err="1" smtClean="0"/>
              <a:t>v’s</a:t>
            </a:r>
            <a:r>
              <a:rPr lang="en-US" dirty="0" smtClean="0"/>
              <a:t> sub-tree; </a:t>
            </a:r>
            <a:r>
              <a:rPr lang="en-US" dirty="0" err="1" smtClean="0"/>
              <a:t>cv</a:t>
            </a:r>
            <a:r>
              <a:rPr lang="en-US" dirty="0" smtClean="0"/>
              <a:t> is the left-most position of D of any copy of the sub-string in the path from the root to v</a:t>
            </a:r>
          </a:p>
          <a:p>
            <a:pPr marL="342900" indent="-342900">
              <a:buAutoNum type="arabicPeriod"/>
            </a:pPr>
            <a:r>
              <a:rPr lang="en-US" dirty="0" smtClean="0"/>
              <a:t>To get the description (position, length) for sub-string S[</a:t>
            </a:r>
            <a:r>
              <a:rPr lang="en-US" dirty="0" err="1" smtClean="0"/>
              <a:t>i</a:t>
            </a:r>
            <a:r>
              <a:rPr lang="en-US" dirty="0" smtClean="0"/>
              <a:t> ... m]:</a:t>
            </a:r>
          </a:p>
          <a:p>
            <a:pPr marL="342900" indent="-342900"/>
            <a:r>
              <a:rPr lang="en-US" dirty="0" smtClean="0"/>
              <a:t>	a) Follow the (only) path matching the prefix of S[</a:t>
            </a:r>
            <a:r>
              <a:rPr lang="en-US" dirty="0" err="1" smtClean="0"/>
              <a:t>i</a:t>
            </a:r>
            <a:r>
              <a:rPr lang="en-US" dirty="0" smtClean="0"/>
              <a:t> ... m]</a:t>
            </a:r>
          </a:p>
          <a:p>
            <a:pPr marL="342900" indent="-342900"/>
            <a:r>
              <a:rPr lang="en-US" dirty="0" smtClean="0"/>
              <a:t>	b) Search ends at point p, with depth </a:t>
            </a:r>
            <a:r>
              <a:rPr lang="en-US" dirty="0" err="1" smtClean="0"/>
              <a:t>depth</a:t>
            </a:r>
            <a:r>
              <a:rPr lang="en-US" dirty="0" smtClean="0"/>
              <a:t>(p)</a:t>
            </a:r>
          </a:p>
          <a:p>
            <a:pPr marL="342900" indent="-342900"/>
            <a:r>
              <a:rPr lang="en-US" dirty="0" smtClean="0"/>
              <a:t>	c) Output token ( cp, depth(p), S[j] ), with j=</a:t>
            </a:r>
            <a:r>
              <a:rPr lang="en-US" dirty="0" err="1" smtClean="0"/>
              <a:t>i+depth</a:t>
            </a:r>
            <a:r>
              <a:rPr lang="en-US" dirty="0" smtClean="0"/>
              <a:t>(p).</a:t>
            </a:r>
          </a:p>
          <a:p>
            <a:pPr marL="342900" indent="-342900"/>
            <a:r>
              <a:rPr lang="en-US" dirty="0" smtClean="0"/>
              <a:t>			(position, length, symbol)</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Rot="1" noChangeArrowheads="1"/>
          </p:cNvSpPr>
          <p:nvPr>
            <p:ph type="title"/>
          </p:nvPr>
        </p:nvSpPr>
        <p:spPr/>
        <p:txBody>
          <a:bodyPr>
            <a:normAutofit/>
          </a:bodyPr>
          <a:lstStyle/>
          <a:p>
            <a:pPr eaLnBrk="1" hangingPunct="1"/>
            <a:r>
              <a:rPr lang="en-US" b="1" dirty="0" smtClean="0"/>
              <a:t>LZ77 Suffix Tree Example</a:t>
            </a:r>
            <a:endParaRPr lang="en-US" sz="6000" b="1" dirty="0" smtClean="0">
              <a:solidFill>
                <a:srgbClr val="FF0000"/>
              </a:solidFill>
            </a:endParaRPr>
          </a:p>
        </p:txBody>
      </p:sp>
      <p:sp>
        <p:nvSpPr>
          <p:cNvPr id="34820" name="Rectangle 14"/>
          <p:cNvSpPr>
            <a:spLocks noChangeArrowheads="1"/>
          </p:cNvSpPr>
          <p:nvPr/>
        </p:nvSpPr>
        <p:spPr bwMode="auto">
          <a:xfrm>
            <a:off x="1758950" y="1830388"/>
            <a:ext cx="1406525" cy="0"/>
          </a:xfrm>
          <a:prstGeom prst="rect">
            <a:avLst/>
          </a:prstGeom>
          <a:solidFill>
            <a:srgbClr val="BFBFBF"/>
          </a:solidFill>
          <a:ln w="9525">
            <a:noFill/>
            <a:miter lim="800000"/>
            <a:headEnd/>
            <a:tailEnd/>
          </a:ln>
        </p:spPr>
        <p:txBody>
          <a:bodyPr wrap="none">
            <a:spAutoFit/>
          </a:bodyPr>
          <a:lstStyle/>
          <a:p>
            <a:endParaRPr lang="en-US"/>
          </a:p>
        </p:txBody>
      </p:sp>
      <p:pic>
        <p:nvPicPr>
          <p:cNvPr id="43010" name="Picture 2"/>
          <p:cNvPicPr>
            <a:picLocks noChangeAspect="1" noChangeArrowheads="1"/>
          </p:cNvPicPr>
          <p:nvPr/>
        </p:nvPicPr>
        <p:blipFill>
          <a:blip r:embed="rId2" cstate="print"/>
          <a:srcRect l="24609" t="43056" r="29297" b="21527"/>
          <a:stretch>
            <a:fillRect/>
          </a:stretch>
        </p:blipFill>
        <p:spPr bwMode="auto">
          <a:xfrm>
            <a:off x="357158" y="1785926"/>
            <a:ext cx="8429684"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Rot="1" noChangeArrowheads="1"/>
          </p:cNvSpPr>
          <p:nvPr>
            <p:ph type="title"/>
          </p:nvPr>
        </p:nvSpPr>
        <p:spPr/>
        <p:txBody>
          <a:bodyPr/>
          <a:lstStyle/>
          <a:p>
            <a:pPr eaLnBrk="1" hangingPunct="1"/>
            <a:r>
              <a:rPr lang="en-US" b="1" smtClean="0"/>
              <a:t>Dictionary Coding</a:t>
            </a:r>
          </a:p>
        </p:txBody>
      </p:sp>
      <p:sp>
        <p:nvSpPr>
          <p:cNvPr id="15363" name="Rectangle 8"/>
          <p:cNvSpPr>
            <a:spLocks noGrp="1" noRot="1" noChangeArrowheads="1"/>
          </p:cNvSpPr>
          <p:nvPr>
            <p:ph type="body" idx="1"/>
          </p:nvPr>
        </p:nvSpPr>
        <p:spPr/>
        <p:txBody>
          <a:bodyPr/>
          <a:lstStyle/>
          <a:p>
            <a:pPr eaLnBrk="1" hangingPunct="1">
              <a:lnSpc>
                <a:spcPct val="90000"/>
              </a:lnSpc>
            </a:pPr>
            <a:r>
              <a:rPr lang="en-US" smtClean="0"/>
              <a:t>The strategy of the dictionary coding is to build a </a:t>
            </a:r>
            <a:r>
              <a:rPr lang="en-US" u="sng" smtClean="0"/>
              <a:t>dictionary</a:t>
            </a:r>
            <a:r>
              <a:rPr lang="en-US" smtClean="0"/>
              <a:t> that contains </a:t>
            </a:r>
            <a:r>
              <a:rPr lang="en-US" u="sng" smtClean="0"/>
              <a:t>frequently</a:t>
            </a:r>
            <a:r>
              <a:rPr lang="en-US" smtClean="0"/>
              <a:t> </a:t>
            </a:r>
            <a:r>
              <a:rPr lang="en-US" u="sng" smtClean="0"/>
              <a:t>occurring symbols and string of symbols</a:t>
            </a:r>
            <a:r>
              <a:rPr lang="en-US" smtClean="0"/>
              <a:t>. </a:t>
            </a:r>
          </a:p>
          <a:p>
            <a:pPr lvl="1" eaLnBrk="1" hangingPunct="1">
              <a:lnSpc>
                <a:spcPct val="90000"/>
              </a:lnSpc>
            </a:pPr>
            <a:r>
              <a:rPr lang="en-US" smtClean="0"/>
              <a:t>When a symbol or a string is encountered and it is contained in the dictionary, it is encoded with an index to the dictionary. </a:t>
            </a:r>
          </a:p>
          <a:p>
            <a:pPr lvl="1" eaLnBrk="1" hangingPunct="1">
              <a:lnSpc>
                <a:spcPct val="90000"/>
              </a:lnSpc>
            </a:pPr>
            <a:r>
              <a:rPr lang="en-US" smtClean="0"/>
              <a:t>Otherwise, if not in the dictionary, the symbol or the string of symbols is encoded in a less efficient manner.</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rrowheads="1"/>
          </p:cNvSpPr>
          <p:nvPr>
            <p:ph type="title"/>
          </p:nvPr>
        </p:nvSpPr>
        <p:spPr/>
        <p:txBody>
          <a:bodyPr/>
          <a:lstStyle/>
          <a:p>
            <a:pPr eaLnBrk="1" hangingPunct="1"/>
            <a:r>
              <a:rPr lang="en-US" sz="4000" b="1" smtClean="0"/>
              <a:t>Formulation of Dictionary Coding</a:t>
            </a:r>
          </a:p>
        </p:txBody>
      </p:sp>
      <p:sp>
        <p:nvSpPr>
          <p:cNvPr id="1028" name="Rectangle 3"/>
          <p:cNvSpPr>
            <a:spLocks noGrp="1" noRot="1" noChangeArrowheads="1"/>
          </p:cNvSpPr>
          <p:nvPr>
            <p:ph type="body" idx="1"/>
          </p:nvPr>
        </p:nvSpPr>
        <p:spPr/>
        <p:txBody>
          <a:bodyPr/>
          <a:lstStyle/>
          <a:p>
            <a:pPr eaLnBrk="1" hangingPunct="1">
              <a:lnSpc>
                <a:spcPct val="90000"/>
              </a:lnSpc>
            </a:pPr>
            <a:r>
              <a:rPr lang="en-US" dirty="0" smtClean="0"/>
              <a:t>Define dictionary coding in a precise manner [bell 1990]. </a:t>
            </a:r>
          </a:p>
          <a:p>
            <a:pPr lvl="1" eaLnBrk="1" hangingPunct="1">
              <a:lnSpc>
                <a:spcPct val="90000"/>
              </a:lnSpc>
            </a:pPr>
            <a:r>
              <a:rPr lang="en-US" dirty="0" smtClean="0"/>
              <a:t>We denote a source alphabet by </a:t>
            </a:r>
            <a:r>
              <a:rPr lang="en-US" i="1" dirty="0" smtClean="0"/>
              <a:t>S</a:t>
            </a:r>
            <a:r>
              <a:rPr lang="en-US" dirty="0" smtClean="0"/>
              <a:t>. </a:t>
            </a:r>
          </a:p>
          <a:p>
            <a:pPr lvl="1" eaLnBrk="1" hangingPunct="1">
              <a:lnSpc>
                <a:spcPct val="90000"/>
              </a:lnSpc>
            </a:pPr>
            <a:r>
              <a:rPr lang="en-US" dirty="0" smtClean="0"/>
              <a:t>A dictionary consisting of two elements is defined as              , </a:t>
            </a:r>
            <a:endParaRPr lang="en-US" i="1" dirty="0" smtClean="0"/>
          </a:p>
          <a:p>
            <a:pPr lvl="2" eaLnBrk="1" hangingPunct="1">
              <a:lnSpc>
                <a:spcPct val="90000"/>
              </a:lnSpc>
            </a:pPr>
            <a:r>
              <a:rPr lang="en-US" i="1" dirty="0" smtClean="0"/>
              <a:t>P</a:t>
            </a:r>
            <a:r>
              <a:rPr lang="en-US" dirty="0" smtClean="0"/>
              <a:t> is </a:t>
            </a:r>
            <a:r>
              <a:rPr lang="en-US" u="sng" dirty="0" smtClean="0"/>
              <a:t>a finite set of phrases</a:t>
            </a:r>
            <a:r>
              <a:rPr lang="en-US" dirty="0" smtClean="0"/>
              <a:t> generated from the </a:t>
            </a:r>
            <a:r>
              <a:rPr lang="en-US" i="1" dirty="0" smtClean="0"/>
              <a:t>S</a:t>
            </a:r>
            <a:r>
              <a:rPr lang="en-US" dirty="0" smtClean="0"/>
              <a:t>, </a:t>
            </a:r>
            <a:endParaRPr lang="en-US" i="1" dirty="0" smtClean="0"/>
          </a:p>
          <a:p>
            <a:pPr lvl="2" eaLnBrk="1" hangingPunct="1">
              <a:lnSpc>
                <a:spcPct val="90000"/>
              </a:lnSpc>
            </a:pPr>
            <a:r>
              <a:rPr lang="en-US" i="1" dirty="0" smtClean="0"/>
              <a:t>C</a:t>
            </a:r>
            <a:r>
              <a:rPr lang="en-US" dirty="0" smtClean="0"/>
              <a:t> is a coding function </a:t>
            </a:r>
            <a:r>
              <a:rPr lang="en-US" u="sng" dirty="0" smtClean="0"/>
              <a:t>mapping </a:t>
            </a:r>
            <a:r>
              <a:rPr lang="en-US" i="1" u="sng" dirty="0" smtClean="0"/>
              <a:t>P</a:t>
            </a:r>
            <a:r>
              <a:rPr lang="en-US" u="sng" dirty="0" smtClean="0"/>
              <a:t> onto a set of </a:t>
            </a:r>
            <a:r>
              <a:rPr lang="en-US" u="sng" dirty="0" err="1" smtClean="0"/>
              <a:t>codewords</a:t>
            </a:r>
            <a:r>
              <a:rPr lang="en-US" dirty="0" smtClean="0"/>
              <a:t>. </a:t>
            </a:r>
          </a:p>
        </p:txBody>
      </p:sp>
      <p:sp>
        <p:nvSpPr>
          <p:cNvPr id="1029"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sp>
        <p:nvSpPr>
          <p:cNvPr id="1030" name="Rectangle 7"/>
          <p:cNvSpPr>
            <a:spLocks noChangeArrowheads="1"/>
          </p:cNvSpPr>
          <p:nvPr/>
        </p:nvSpPr>
        <p:spPr bwMode="auto">
          <a:xfrm>
            <a:off x="0" y="3248025"/>
            <a:ext cx="9144000" cy="0"/>
          </a:xfrm>
          <a:prstGeom prst="rect">
            <a:avLst/>
          </a:prstGeom>
          <a:noFill/>
          <a:ln w="9525">
            <a:noFill/>
            <a:miter lim="800000"/>
            <a:headEnd/>
            <a:tailEnd/>
          </a:ln>
        </p:spPr>
        <p:txBody>
          <a:bodyPr wrap="none" anchor="ctr">
            <a:spAutoFit/>
          </a:bodyPr>
          <a:lstStyle/>
          <a:p>
            <a:endParaRPr lang="en-US"/>
          </a:p>
        </p:txBody>
      </p:sp>
      <p:sp>
        <p:nvSpPr>
          <p:cNvPr id="1031" name="Rectangle 9"/>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en-US"/>
          </a:p>
        </p:txBody>
      </p:sp>
      <p:sp>
        <p:nvSpPr>
          <p:cNvPr id="1032" name="Rectangle 11"/>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10"/>
          <p:cNvGraphicFramePr>
            <a:graphicFrameLocks noChangeAspect="1"/>
          </p:cNvGraphicFramePr>
          <p:nvPr/>
        </p:nvGraphicFramePr>
        <p:xfrm>
          <a:off x="1643042" y="3524253"/>
          <a:ext cx="1123950" cy="333375"/>
        </p:xfrm>
        <a:graphic>
          <a:graphicData uri="http://schemas.openxmlformats.org/presentationml/2006/ole">
            <p:oleObj spid="_x0000_s1082" name="Equation" r:id="rId3" imgW="761669" imgH="228501" progId="Equation.3">
              <p:embed/>
            </p:oleObj>
          </a:graphicData>
        </a:graphic>
      </p:graphicFrame>
      <p:sp>
        <p:nvSpPr>
          <p:cNvPr id="9"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en-US" sz="4000" b="1" smtClean="0"/>
              <a:t>Formulation of Dictionary Coding</a:t>
            </a:r>
          </a:p>
        </p:txBody>
      </p:sp>
      <p:sp>
        <p:nvSpPr>
          <p:cNvPr id="17411" name="Rectangle 3"/>
          <p:cNvSpPr>
            <a:spLocks noGrp="1" noRot="1" noChangeArrowheads="1"/>
          </p:cNvSpPr>
          <p:nvPr>
            <p:ph type="body" idx="1"/>
          </p:nvPr>
        </p:nvSpPr>
        <p:spPr/>
        <p:txBody>
          <a:bodyPr/>
          <a:lstStyle/>
          <a:p>
            <a:pPr eaLnBrk="1" hangingPunct="1">
              <a:lnSpc>
                <a:spcPct val="90000"/>
              </a:lnSpc>
            </a:pPr>
            <a:r>
              <a:rPr lang="en-US" sz="2800" smtClean="0"/>
              <a:t>The set </a:t>
            </a:r>
            <a:r>
              <a:rPr lang="en-US" sz="2800" i="1" smtClean="0"/>
              <a:t>P</a:t>
            </a:r>
            <a:r>
              <a:rPr lang="en-US" sz="2800" smtClean="0"/>
              <a:t> is said to be </a:t>
            </a:r>
            <a:r>
              <a:rPr lang="en-US" sz="2800" u="sng" smtClean="0"/>
              <a:t>complete</a:t>
            </a:r>
            <a:r>
              <a:rPr lang="en-US" sz="2800" smtClean="0"/>
              <a:t> if any input string can be represented by a series of phrases chosen from the </a:t>
            </a:r>
            <a:r>
              <a:rPr lang="en-US" sz="2800" i="1" smtClean="0"/>
              <a:t>P</a:t>
            </a:r>
            <a:r>
              <a:rPr lang="en-US" sz="2800" smtClean="0"/>
              <a:t>. </a:t>
            </a:r>
          </a:p>
          <a:p>
            <a:pPr eaLnBrk="1" hangingPunct="1">
              <a:lnSpc>
                <a:spcPct val="90000"/>
              </a:lnSpc>
            </a:pPr>
            <a:r>
              <a:rPr lang="en-US" sz="2800" smtClean="0"/>
              <a:t>The coding function </a:t>
            </a:r>
            <a:r>
              <a:rPr lang="en-US" sz="2800" i="1" smtClean="0"/>
              <a:t>C</a:t>
            </a:r>
            <a:r>
              <a:rPr lang="en-US" sz="2800" smtClean="0"/>
              <a:t> is said to obey the </a:t>
            </a:r>
            <a:r>
              <a:rPr lang="en-US" sz="2800" u="sng" smtClean="0"/>
              <a:t>prefix property</a:t>
            </a:r>
            <a:r>
              <a:rPr lang="en-US" sz="2800" smtClean="0"/>
              <a:t> if there is no codeword that is a prefix of any other codeword. </a:t>
            </a:r>
          </a:p>
          <a:p>
            <a:pPr eaLnBrk="1" hangingPunct="1">
              <a:lnSpc>
                <a:spcPct val="90000"/>
              </a:lnSpc>
            </a:pPr>
            <a:r>
              <a:rPr lang="en-US" sz="2800" smtClean="0"/>
              <a:t>For practical usage, i.e., for reversible compression of any input text, the phrase set </a:t>
            </a:r>
            <a:r>
              <a:rPr lang="en-US" sz="2800" i="1" smtClean="0"/>
              <a:t>P</a:t>
            </a:r>
            <a:r>
              <a:rPr lang="en-US" sz="2800" smtClean="0"/>
              <a:t> must be complete and the coding function </a:t>
            </a:r>
            <a:r>
              <a:rPr lang="en-US" sz="2800" i="1" smtClean="0"/>
              <a:t>C</a:t>
            </a:r>
            <a:r>
              <a:rPr lang="en-US" sz="2800" smtClean="0"/>
              <a:t> must satisfy the prefix property.</a:t>
            </a:r>
          </a:p>
        </p:txBody>
      </p:sp>
      <p:sp>
        <p:nvSpPr>
          <p:cNvPr id="4"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תשע"ח- 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normAutofit fontScale="90000"/>
          </a:bodyPr>
          <a:lstStyle/>
          <a:p>
            <a:pPr marL="838200" indent="-838200" eaLnBrk="1" hangingPunct="1"/>
            <a:r>
              <a:rPr lang="en-US" sz="4000" b="1" smtClean="0"/>
              <a:t>Categorization of Dictionary-Based  Coding Techniques</a:t>
            </a:r>
          </a:p>
        </p:txBody>
      </p:sp>
      <p:sp>
        <p:nvSpPr>
          <p:cNvPr id="18435" name="Rectangle 3"/>
          <p:cNvSpPr>
            <a:spLocks noGrp="1" noRot="1" noChangeArrowheads="1"/>
          </p:cNvSpPr>
          <p:nvPr>
            <p:ph type="body" idx="1"/>
          </p:nvPr>
        </p:nvSpPr>
        <p:spPr/>
        <p:txBody>
          <a:bodyPr/>
          <a:lstStyle/>
          <a:p>
            <a:pPr eaLnBrk="1" hangingPunct="1">
              <a:lnSpc>
                <a:spcPct val="90000"/>
              </a:lnSpc>
            </a:pPr>
            <a:r>
              <a:rPr lang="en-US" smtClean="0"/>
              <a:t>The heart of dictionary coding is the formulation of the dictionary. </a:t>
            </a:r>
          </a:p>
          <a:p>
            <a:pPr eaLnBrk="1" hangingPunct="1">
              <a:lnSpc>
                <a:spcPct val="90000"/>
              </a:lnSpc>
            </a:pPr>
            <a:r>
              <a:rPr lang="en-US" smtClean="0"/>
              <a:t>A successfully built dictionary results in data compression; the opposite case may lead to data expansion.</a:t>
            </a:r>
          </a:p>
          <a:p>
            <a:pPr eaLnBrk="1" hangingPunct="1">
              <a:lnSpc>
                <a:spcPct val="90000"/>
              </a:lnSpc>
            </a:pPr>
            <a:r>
              <a:rPr lang="en-US" smtClean="0"/>
              <a:t> According to the ways in which dictionaries are constructed, dictionary coding techniques can be classified as static or adaptive. </a:t>
            </a:r>
          </a:p>
        </p:txBody>
      </p:sp>
      <p:sp>
        <p:nvSpPr>
          <p:cNvPr id="18436" name="Rectangle 5"/>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התאמה אישית 1">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16462</TotalTime>
  <Words>3528</Words>
  <Application>Microsoft Office PowerPoint</Application>
  <PresentationFormat>‫הצגה על המסך (4:3)</PresentationFormat>
  <Paragraphs>542</Paragraphs>
  <Slides>52</Slides>
  <Notes>3</Notes>
  <HiddenSlides>2</HiddenSlides>
  <MMClips>0</MMClips>
  <ScaleCrop>false</ScaleCrop>
  <HeadingPairs>
    <vt:vector size="6" baseType="variant">
      <vt:variant>
        <vt:lpstr>ערכת נושא</vt:lpstr>
      </vt:variant>
      <vt:variant>
        <vt:i4>1</vt:i4>
      </vt:variant>
      <vt:variant>
        <vt:lpstr>שרתי OLE מוטבעים</vt:lpstr>
      </vt:variant>
      <vt:variant>
        <vt:i4>1</vt:i4>
      </vt:variant>
      <vt:variant>
        <vt:lpstr>כותרות שקופיות</vt:lpstr>
      </vt:variant>
      <vt:variant>
        <vt:i4>52</vt:i4>
      </vt:variant>
    </vt:vector>
  </HeadingPairs>
  <TitlesOfParts>
    <vt:vector size="54" baseType="lpstr">
      <vt:lpstr>ערכת נושא Office</vt:lpstr>
      <vt:lpstr>Equation</vt:lpstr>
      <vt:lpstr>Dictionary Coding קידוד באמצעות מילון</vt:lpstr>
      <vt:lpstr>שקופית 2</vt:lpstr>
      <vt:lpstr>Dictionary Coding</vt:lpstr>
      <vt:lpstr>Dictionary Coding</vt:lpstr>
      <vt:lpstr>Dictionary Coding</vt:lpstr>
      <vt:lpstr>Dictionary Coding</vt:lpstr>
      <vt:lpstr>Formulation of Dictionary Coding</vt:lpstr>
      <vt:lpstr>Formulation of Dictionary Coding</vt:lpstr>
      <vt:lpstr>Categorization of Dictionary-Based  Coding Techniques</vt:lpstr>
      <vt:lpstr>Static Dictionary Coding</vt:lpstr>
      <vt:lpstr>Static Dictionary Coding</vt:lpstr>
      <vt:lpstr>Adaptive Dictionary Coding</vt:lpstr>
      <vt:lpstr>שקופית 13</vt:lpstr>
      <vt:lpstr>Parsing Strategy</vt:lpstr>
      <vt:lpstr>Parsing Strategy Example</vt:lpstr>
      <vt:lpstr>Parsing Strategy</vt:lpstr>
      <vt:lpstr>Parsing Strategy Example</vt:lpstr>
      <vt:lpstr>Sliding Window (LZ77) Algorithms</vt:lpstr>
      <vt:lpstr>Introduction</vt:lpstr>
      <vt:lpstr>Encoding Example</vt:lpstr>
      <vt:lpstr>Decoding Example</vt:lpstr>
      <vt:lpstr>Summary of the LZ77 Approach </vt:lpstr>
      <vt:lpstr>Summary of the LZ77 Approach</vt:lpstr>
      <vt:lpstr>Summary of the LZ77 Approach</vt:lpstr>
      <vt:lpstr>Summary of the LZ77 Approach</vt:lpstr>
      <vt:lpstr>Summary of the LZ77 Approach</vt:lpstr>
      <vt:lpstr>LZ77 Encoding Pseudocode</vt:lpstr>
      <vt:lpstr>LZ77 Decoding Pseudocode</vt:lpstr>
      <vt:lpstr>Disadvantages of the LZ77 Approach</vt:lpstr>
      <vt:lpstr>Storer-Szymanski 1982 LZSS: Improving LZ77</vt:lpstr>
      <vt:lpstr>LZSS Example</vt:lpstr>
      <vt:lpstr>LZSS Exercise</vt:lpstr>
      <vt:lpstr>LZ78 Algorithms</vt:lpstr>
      <vt:lpstr>Introduction</vt:lpstr>
      <vt:lpstr>LZ78 Encoding Example</vt:lpstr>
      <vt:lpstr>Encoding and Decoding</vt:lpstr>
      <vt:lpstr>LZ78 Encoding Example</vt:lpstr>
      <vt:lpstr>LZW Algorithm</vt:lpstr>
      <vt:lpstr>LZW Encoding Example 1</vt:lpstr>
      <vt:lpstr>LZW Decoding Example 1</vt:lpstr>
      <vt:lpstr>LZW Encoding Pseudocode</vt:lpstr>
      <vt:lpstr>LZW Encoding Pseudocode</vt:lpstr>
      <vt:lpstr>LZW Decoding Pseudocode</vt:lpstr>
      <vt:lpstr>LZW Decoding Pseudocode</vt:lpstr>
      <vt:lpstr>LZW Example 2</vt:lpstr>
      <vt:lpstr>Explaining Case *</vt:lpstr>
      <vt:lpstr>LZW Example 3 *</vt:lpstr>
      <vt:lpstr>Comparing LZ Dictionary Coding to Huffman Coding</vt:lpstr>
      <vt:lpstr>Applications</vt:lpstr>
      <vt:lpstr>Applications</vt:lpstr>
      <vt:lpstr>LZ77 Implementation</vt:lpstr>
      <vt:lpstr>LZ77 Suffix Tree Example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אלגוריתמים 1</dc:title>
  <dc:creator>User</dc:creator>
  <cp:lastModifiedBy>User</cp:lastModifiedBy>
  <cp:revision>1221</cp:revision>
  <dcterms:created xsi:type="dcterms:W3CDTF">2014-10-06T00:43:48Z</dcterms:created>
  <dcterms:modified xsi:type="dcterms:W3CDTF">2018-06-28T07:59:14Z</dcterms:modified>
</cp:coreProperties>
</file>