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handoutMasterIdLst>
    <p:handoutMasterId r:id="rId46"/>
  </p:handoutMasterIdLst>
  <p:sldIdLst>
    <p:sldId id="256" r:id="rId2"/>
    <p:sldId id="321" r:id="rId3"/>
    <p:sldId id="257" r:id="rId4"/>
    <p:sldId id="282" r:id="rId5"/>
    <p:sldId id="283" r:id="rId6"/>
    <p:sldId id="284" r:id="rId7"/>
    <p:sldId id="285" r:id="rId8"/>
    <p:sldId id="259" r:id="rId9"/>
    <p:sldId id="260" r:id="rId10"/>
    <p:sldId id="286" r:id="rId11"/>
    <p:sldId id="287" r:id="rId12"/>
    <p:sldId id="318" r:id="rId13"/>
    <p:sldId id="319" r:id="rId14"/>
    <p:sldId id="288" r:id="rId15"/>
    <p:sldId id="262" r:id="rId16"/>
    <p:sldId id="261" r:id="rId17"/>
    <p:sldId id="293" r:id="rId18"/>
    <p:sldId id="289" r:id="rId19"/>
    <p:sldId id="290" r:id="rId20"/>
    <p:sldId id="291" r:id="rId21"/>
    <p:sldId id="292" r:id="rId22"/>
    <p:sldId id="294" r:id="rId23"/>
    <p:sldId id="295" r:id="rId24"/>
    <p:sldId id="296" r:id="rId25"/>
    <p:sldId id="297" r:id="rId26"/>
    <p:sldId id="298" r:id="rId27"/>
    <p:sldId id="299" r:id="rId28"/>
    <p:sldId id="301" r:id="rId29"/>
    <p:sldId id="302" r:id="rId30"/>
    <p:sldId id="303" r:id="rId31"/>
    <p:sldId id="305" r:id="rId32"/>
    <p:sldId id="304" r:id="rId33"/>
    <p:sldId id="306" r:id="rId34"/>
    <p:sldId id="307" r:id="rId35"/>
    <p:sldId id="309" r:id="rId36"/>
    <p:sldId id="311" r:id="rId37"/>
    <p:sldId id="312" r:id="rId38"/>
    <p:sldId id="313" r:id="rId39"/>
    <p:sldId id="314" r:id="rId40"/>
    <p:sldId id="320" r:id="rId41"/>
    <p:sldId id="315" r:id="rId42"/>
    <p:sldId id="316" r:id="rId43"/>
    <p:sldId id="317" r:id="rId44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A3BDDD"/>
    <a:srgbClr val="4F81BD"/>
    <a:srgbClr val="769BC8"/>
    <a:srgbClr val="19F34D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ללא סגנון, ללא רשת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8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/>
          <a:lstStyle>
            <a:lvl1pPr algn="r">
              <a:defRPr sz="1300"/>
            </a:lvl1pPr>
          </a:lstStyle>
          <a:p>
            <a:fld id="{2E909FA2-7F68-4734-976E-E3AFF785B780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 anchor="b"/>
          <a:lstStyle>
            <a:lvl1pPr algn="r">
              <a:defRPr sz="1300"/>
            </a:lvl1pPr>
          </a:lstStyle>
          <a:p>
            <a:fld id="{02EDC2A9-1613-49C1-B7B1-AC550B8AA4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673505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4021294" y="1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/>
          <a:lstStyle>
            <a:lvl1pPr algn="r">
              <a:defRPr sz="1300"/>
            </a:lvl1pPr>
          </a:lstStyle>
          <a:p>
            <a:fld id="{26B2B79C-37B9-4CD1-ACE9-F4322064A9CD}" type="datetimeFigureOut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989" tIns="49495" rIns="98989" bIns="49495" rtlCol="0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8989" tIns="49495" rIns="98989" bIns="49495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1731"/>
          </a:xfrm>
          <a:prstGeom prst="rect">
            <a:avLst/>
          </a:prstGeom>
        </p:spPr>
        <p:txBody>
          <a:bodyPr vert="horz" lIns="98989" tIns="49495" rIns="98989" bIns="49495" rtlCol="0" anchor="b"/>
          <a:lstStyle>
            <a:lvl1pPr algn="r">
              <a:defRPr sz="1300"/>
            </a:lvl1pPr>
          </a:lstStyle>
          <a:p>
            <a:fld id="{DE7C67CB-0FF0-4447-9381-4F7F532049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5550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7165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C67CB-0FF0-4447-9381-4F7F5320490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347165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0B7C1-8CED-4B5E-A1FC-E2F35216DF9B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D9A07-80DC-4BA8-A6E5-7856115FCEE4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F0F59-F4D3-4401-A31E-BB7A2A9801C2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881F3B-1679-436C-9B36-FBD29B1B2998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728A-50A2-4387-9DF3-4FF5C4A309A8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A8B98-6F90-47C3-A1D6-C20B7189028F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63548-9D83-4FD4-B3FE-0688B4608B38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DB7D-CCE2-4ECF-A0C7-59F9ACCED7B3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92A881-6A19-46BA-B372-90A21D78A316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D60E2-F511-431B-8EE4-3522CBD3F0BA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3CADF-6273-4768-85D9-BFCBEC61064F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9B297-A88A-4E3C-AAF9-DF8EBDF811FE}" type="datetime1">
              <a:rPr lang="en-US" smtClean="0"/>
              <a:pPr/>
              <a:t>3/13/2018</a:t>
            </a:fld>
            <a:endParaRPr lang="en-US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 dirty="0" smtClean="0"/>
              <a:t>אלגוריתמים 1- ד"ר אלישבע בנש"ק דוקוב- מכללה אקדמית אשקלון- תשע"ח- סמסטר א'</a:t>
            </a:r>
            <a:endParaRPr lang="en-US" dirty="0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023C-487C-4FDD-A5C6-3E51DF8296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he-IL" dirty="0" smtClean="0"/>
              <a:t>אלגוריתמים מקביליים</a:t>
            </a:r>
            <a:br>
              <a:rPr lang="he-IL" dirty="0" smtClean="0"/>
            </a:br>
            <a:r>
              <a:rPr lang="en-US" dirty="0" smtClean="0"/>
              <a:t> Parallel Algorithms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cs typeface="+mj-cs"/>
              </a:rPr>
              <a:pPr/>
              <a:t>1</a:t>
            </a:fld>
            <a:endParaRPr lang="en-US">
              <a:cs typeface="+mj-cs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פתרון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CREW PRAM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pSp>
        <p:nvGrpSpPr>
          <p:cNvPr id="11" name="קבוצה 10"/>
          <p:cNvGrpSpPr/>
          <p:nvPr/>
        </p:nvGrpSpPr>
        <p:grpSpPr>
          <a:xfrm>
            <a:off x="578616" y="1571612"/>
            <a:ext cx="4922078" cy="928694"/>
            <a:chOff x="650054" y="3786190"/>
            <a:chExt cx="4922078" cy="928694"/>
          </a:xfrm>
        </p:grpSpPr>
        <p:pic>
          <p:nvPicPr>
            <p:cNvPr id="5122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 l="6510" t="49755" r="58984" b="31817"/>
            <a:stretch>
              <a:fillRect/>
            </a:stretch>
          </p:blipFill>
          <p:spPr bwMode="auto">
            <a:xfrm>
              <a:off x="650054" y="3786190"/>
              <a:ext cx="4922078" cy="9286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10" name="מלבן 9"/>
            <p:cNvSpPr/>
            <p:nvPr/>
          </p:nvSpPr>
          <p:spPr>
            <a:xfrm>
              <a:off x="3857620" y="4357694"/>
              <a:ext cx="1714512" cy="357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מלבן 11"/>
          <p:cNvSpPr/>
          <p:nvPr/>
        </p:nvSpPr>
        <p:spPr>
          <a:xfrm>
            <a:off x="500034" y="2928934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למה זה </a:t>
            </a:r>
            <a:r>
              <a:rPr lang="en-US" sz="2400" dirty="0" smtClean="0">
                <a:cs typeface="+mj-cs"/>
              </a:rPr>
              <a:t>CREW</a:t>
            </a:r>
            <a:r>
              <a:rPr lang="he-IL" sz="2400" dirty="0" smtClean="0">
                <a:cs typeface="+mj-cs"/>
              </a:rPr>
              <a:t>?</a:t>
            </a:r>
            <a:endParaRPr lang="he-IL" sz="2400" b="1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מהו זמן הריצה?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פתרון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EREW PRAM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285860"/>
            <a:ext cx="7858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כל מעבד נאלץ לקרוא את </a:t>
            </a:r>
            <a:r>
              <a:rPr lang="en-US" sz="2400" dirty="0" smtClean="0">
                <a:cs typeface="+mj-cs"/>
              </a:rPr>
              <a:t>x</a:t>
            </a:r>
            <a:r>
              <a:rPr lang="he-IL" sz="2400" dirty="0" smtClean="0">
                <a:cs typeface="+mj-cs"/>
              </a:rPr>
              <a:t> בנפרד.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במקרה הגרוע, בקריאה סדרתית, הזמן הוא </a:t>
            </a:r>
            <a:r>
              <a:rPr lang="en-US" sz="2400" dirty="0" smtClean="0">
                <a:cs typeface="+mj-cs"/>
              </a:rPr>
              <a:t>O(n)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אפשר יותר טוב מזה...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EREW PRAM broadcast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285860"/>
            <a:ext cx="78581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אפשר לשדר את הערך לכל המעבדים:</a:t>
            </a:r>
          </a:p>
          <a:p>
            <a:pPr algn="r" rtl="1"/>
            <a:endParaRPr lang="he-IL" sz="2400" dirty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בזמן...?</a:t>
            </a:r>
          </a:p>
          <a:p>
            <a:pPr algn="r" rtl="1"/>
            <a:endParaRPr lang="he-IL" sz="2400" dirty="0">
              <a:cs typeface="+mj-cs"/>
            </a:endParaRPr>
          </a:p>
        </p:txBody>
      </p:sp>
      <p:pic>
        <p:nvPicPr>
          <p:cNvPr id="16386" name="Picture 2" descr="http://pages.cs.wisc.edu/~tvrdik/11/html/gif/PramOAB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44824"/>
            <a:ext cx="5112568" cy="2620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425800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חזרה לפתרון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EREW PRAM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285860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אפשר לשדר את הערך </a:t>
            </a:r>
            <a:r>
              <a:rPr lang="en-US" sz="2400" dirty="0" smtClean="0">
                <a:cs typeface="+mj-cs"/>
              </a:rPr>
              <a:t>x</a:t>
            </a:r>
            <a:r>
              <a:rPr lang="he-IL" sz="2400" dirty="0" smtClean="0">
                <a:cs typeface="+mj-cs"/>
              </a:rPr>
              <a:t> לכל המעבדים בזמן </a:t>
            </a:r>
            <a:r>
              <a:rPr lang="en-US" sz="2400" dirty="0" err="1" smtClean="0">
                <a:cs typeface="+mj-cs"/>
              </a:rPr>
              <a:t>logn</a:t>
            </a:r>
            <a:endParaRPr lang="he-IL" sz="2400" dirty="0" smtClean="0">
              <a:cs typeface="+mj-cs"/>
            </a:endParaRPr>
          </a:p>
          <a:p>
            <a:pPr algn="r" rtl="1"/>
            <a:endParaRPr lang="he-IL" sz="2400" dirty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ולכן אפשר לכתוב את האלגוריתם בשיטת </a:t>
            </a:r>
            <a:r>
              <a:rPr lang="en-US" sz="2400" dirty="0" smtClean="0">
                <a:cs typeface="+mj-cs"/>
              </a:rPr>
              <a:t>EREW PRAM</a:t>
            </a:r>
            <a:r>
              <a:rPr lang="he-IL" sz="2400" dirty="0" smtClean="0">
                <a:cs typeface="+mj-cs"/>
              </a:rPr>
              <a:t> בזמן </a:t>
            </a:r>
            <a:r>
              <a:rPr lang="en-US" sz="2400" dirty="0" err="1" smtClean="0">
                <a:cs typeface="+mj-cs"/>
              </a:rPr>
              <a:t>logn</a:t>
            </a:r>
            <a:r>
              <a:rPr lang="he-IL" sz="2400" dirty="0" smtClean="0">
                <a:cs typeface="+mj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382241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CREW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לעומת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EREW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285860"/>
            <a:ext cx="785818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b="1" dirty="0" smtClean="0">
                <a:cs typeface="+mj-cs"/>
              </a:rPr>
              <a:t>מסקנה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en-US" sz="2800" dirty="0" smtClean="0">
                <a:cs typeface="+mj-cs"/>
              </a:rPr>
              <a:t>CREW PRAMS</a:t>
            </a:r>
            <a:r>
              <a:rPr lang="he-IL" sz="2800" dirty="0" smtClean="0">
                <a:cs typeface="+mj-cs"/>
              </a:rPr>
              <a:t> הם יותר חזקים מ</a:t>
            </a:r>
            <a:r>
              <a:rPr lang="en-US" sz="2800" dirty="0" smtClean="0">
                <a:cs typeface="+mj-cs"/>
              </a:rPr>
              <a:t>EREW PRAMS</a:t>
            </a:r>
            <a:r>
              <a:rPr lang="he-IL" sz="2800" dirty="0" smtClean="0">
                <a:cs typeface="+mj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יעילות של אלגוריתם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PRAM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285860"/>
            <a:ext cx="785818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יעילות של אלגוריתמים מקביליים נמדדת בעיקר במונחים של </a:t>
            </a:r>
            <a:r>
              <a:rPr lang="he-IL" sz="2400" dirty="0" err="1" smtClean="0">
                <a:cs typeface="+mj-cs"/>
              </a:rPr>
              <a:t>סיבוכיות</a:t>
            </a:r>
            <a:r>
              <a:rPr lang="he-IL" sz="2400" dirty="0" smtClean="0">
                <a:cs typeface="+mj-cs"/>
              </a:rPr>
              <a:t>, כפונקציה של שני פרמטרים: </a:t>
            </a:r>
            <a:r>
              <a:rPr lang="he-IL" sz="2400" b="1" dirty="0" smtClean="0">
                <a:cs typeface="+mj-cs"/>
              </a:rPr>
              <a:t>זמן</a:t>
            </a:r>
            <a:r>
              <a:rPr lang="he-IL" sz="2400" dirty="0" smtClean="0">
                <a:cs typeface="+mj-cs"/>
              </a:rPr>
              <a:t> ו</a:t>
            </a:r>
            <a:r>
              <a:rPr lang="he-IL" sz="2400" b="1" dirty="0" smtClean="0">
                <a:cs typeface="+mj-cs"/>
              </a:rPr>
              <a:t>מספר מעבדים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en-US" sz="2400" b="1" dirty="0" err="1" smtClean="0">
                <a:cs typeface="+mj-cs"/>
              </a:rPr>
              <a:t>T</a:t>
            </a:r>
            <a:r>
              <a:rPr lang="en-US" sz="2400" b="1" baseline="-25000" dirty="0" err="1" smtClean="0">
                <a:cs typeface="+mj-cs"/>
              </a:rPr>
              <a:t>p</a:t>
            </a:r>
            <a:r>
              <a:rPr lang="en-US" sz="2400" b="1" dirty="0" smtClean="0">
                <a:cs typeface="+mj-cs"/>
              </a:rPr>
              <a:t>(n)</a:t>
            </a:r>
            <a:r>
              <a:rPr lang="he-IL" sz="2400" dirty="0" smtClean="0">
                <a:cs typeface="+mj-cs"/>
              </a:rPr>
              <a:t>- זמן</a:t>
            </a:r>
          </a:p>
          <a:p>
            <a:pPr algn="r" rtl="1">
              <a:buFont typeface="Arial" pitchFamily="34" charset="0"/>
              <a:buChar char="•"/>
            </a:pPr>
            <a:r>
              <a:rPr lang="en-US" sz="2400" b="1" dirty="0" smtClean="0">
                <a:cs typeface="+mj-cs"/>
              </a:rPr>
              <a:t>P(n)</a:t>
            </a:r>
            <a:r>
              <a:rPr lang="he-IL" sz="2400" dirty="0" smtClean="0">
                <a:cs typeface="+mj-cs"/>
              </a:rPr>
              <a:t>- מספר מעבדים</a:t>
            </a:r>
          </a:p>
          <a:p>
            <a:pPr algn="r" rtl="1">
              <a:buFont typeface="Arial" pitchFamily="34" charset="0"/>
              <a:buChar char="•"/>
            </a:pPr>
            <a:r>
              <a:rPr lang="en-US" sz="2400" b="1" dirty="0" err="1" smtClean="0">
                <a:cs typeface="+mj-cs"/>
              </a:rPr>
              <a:t>W</a:t>
            </a:r>
            <a:r>
              <a:rPr lang="en-US" sz="2400" b="1" baseline="-25000" dirty="0" err="1" smtClean="0">
                <a:cs typeface="+mj-cs"/>
              </a:rPr>
              <a:t>p</a:t>
            </a:r>
            <a:r>
              <a:rPr lang="en-US" sz="2400" b="1" dirty="0" smtClean="0">
                <a:cs typeface="+mj-cs"/>
              </a:rPr>
              <a:t>(n)/C</a:t>
            </a:r>
            <a:r>
              <a:rPr lang="en-US" sz="2400" b="1" baseline="-25000" dirty="0" smtClean="0">
                <a:cs typeface="+mj-cs"/>
              </a:rPr>
              <a:t>p</a:t>
            </a:r>
            <a:r>
              <a:rPr lang="en-US" sz="2400" b="1" dirty="0" smtClean="0">
                <a:cs typeface="+mj-cs"/>
              </a:rPr>
              <a:t>(n)</a:t>
            </a:r>
            <a:r>
              <a:rPr lang="he-IL" sz="2400" dirty="0" smtClean="0">
                <a:cs typeface="+mj-cs"/>
              </a:rPr>
              <a:t>- עבודה/מחיר (</a:t>
            </a:r>
            <a:r>
              <a:rPr lang="en-US" sz="2400" dirty="0" smtClean="0">
                <a:cs typeface="+mj-cs"/>
              </a:rPr>
              <a:t>P(n)</a:t>
            </a:r>
            <a:r>
              <a:rPr lang="he-IL" sz="2400" dirty="0" smtClean="0">
                <a:cs typeface="+mj-cs"/>
              </a:rPr>
              <a:t> </a:t>
            </a:r>
            <a:r>
              <a:rPr lang="en-US" sz="2400" dirty="0" smtClean="0">
                <a:cs typeface="+mj-cs"/>
              </a:rPr>
              <a:t>×</a:t>
            </a:r>
            <a:r>
              <a:rPr lang="he-IL" sz="2400" dirty="0" smtClean="0">
                <a:cs typeface="+mj-cs"/>
              </a:rPr>
              <a:t> </a:t>
            </a:r>
            <a:r>
              <a:rPr lang="en-US" sz="2400" dirty="0" err="1" smtClean="0"/>
              <a:t>T</a:t>
            </a:r>
            <a:r>
              <a:rPr lang="en-US" sz="2400" baseline="-25000" dirty="0" err="1" smtClean="0"/>
              <a:t>p</a:t>
            </a:r>
            <a:r>
              <a:rPr lang="en-US" sz="2400" dirty="0" smtClean="0"/>
              <a:t>(n)</a:t>
            </a:r>
            <a:r>
              <a:rPr lang="he-IL" sz="2400" dirty="0" smtClean="0">
                <a:cs typeface="+mj-cs"/>
              </a:rPr>
              <a:t>)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אלגוריתם מקבילי הוא </a:t>
            </a:r>
            <a:r>
              <a:rPr lang="he-IL" sz="2400" b="1" dirty="0" smtClean="0">
                <a:cs typeface="+mj-cs"/>
              </a:rPr>
              <a:t>אופטימלי</a:t>
            </a:r>
            <a:r>
              <a:rPr lang="he-IL" sz="2400" dirty="0" smtClean="0">
                <a:cs typeface="+mj-cs"/>
              </a:rPr>
              <a:t> אם העבודה/מחיר הם באותו סדר גודל של זמן האלגוריתם הסדרתי היעיל ביותר.</a:t>
            </a:r>
          </a:p>
          <a:p>
            <a:pPr algn="r" rtl="1"/>
            <a:endParaRPr lang="he-IL" sz="2400" dirty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האם האלגוריתמים שראינו לבדיקה </a:t>
            </a:r>
            <a:r>
              <a:rPr lang="en-US" sz="2400" dirty="0" err="1" smtClean="0">
                <a:cs typeface="+mj-cs"/>
              </a:rPr>
              <a:t>x</a:t>
            </a:r>
            <a:r>
              <a:rPr lang="en-US" sz="2400" dirty="0" err="1" smtClean="0">
                <a:cs typeface="+mj-cs"/>
                <a:sym typeface="Symbol"/>
              </a:rPr>
              <a:t>A</a:t>
            </a:r>
            <a:r>
              <a:rPr lang="he-IL" sz="2400" dirty="0" smtClean="0">
                <a:cs typeface="+mj-cs"/>
                <a:sym typeface="Symbol"/>
              </a:rPr>
              <a:t> הם </a:t>
            </a:r>
            <a:r>
              <a:rPr lang="he-IL" sz="2400" dirty="0" err="1" smtClean="0">
                <a:cs typeface="+mj-cs"/>
                <a:sym typeface="Symbol"/>
              </a:rPr>
              <a:t>אופטימליים</a:t>
            </a:r>
            <a:r>
              <a:rPr lang="he-IL" sz="2400" dirty="0" smtClean="0">
                <a:cs typeface="+mj-cs"/>
                <a:sym typeface="Symbol"/>
              </a:rPr>
              <a:t>?</a:t>
            </a:r>
            <a:endParaRPr lang="he-IL" sz="2400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Pointer Jumping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285860"/>
            <a:ext cx="78581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נראה שלוש דוגמאות לאלגוריתמים במודל </a:t>
            </a:r>
            <a:r>
              <a:rPr lang="en-US" sz="2400" dirty="0" smtClean="0">
                <a:cs typeface="+mj-cs"/>
              </a:rPr>
              <a:t>PRAM</a:t>
            </a:r>
            <a:r>
              <a:rPr lang="he-IL" sz="2400" dirty="0" smtClean="0">
                <a:cs typeface="+mj-cs"/>
              </a:rPr>
              <a:t>, העובדים בשיטת </a:t>
            </a:r>
            <a:r>
              <a:rPr lang="he-IL" sz="2400" b="1" dirty="0" smtClean="0">
                <a:cs typeface="+mj-cs"/>
              </a:rPr>
              <a:t>הקפצת מצביעים</a:t>
            </a:r>
            <a:r>
              <a:rPr lang="he-IL" sz="2400" dirty="0" smtClean="0">
                <a:cs typeface="+mj-cs"/>
              </a:rPr>
              <a:t>:</a:t>
            </a:r>
            <a:endParaRPr lang="en-US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List Ranking</a:t>
            </a:r>
          </a:p>
          <a:p>
            <a:pPr algn="r" rtl="1"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Prefix Computation</a:t>
            </a:r>
          </a:p>
          <a:p>
            <a:pPr algn="r" rtl="1"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Node Depth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 smtClean="0">
                <a:latin typeface="+mj-lt"/>
                <a:ea typeface="+mj-ea"/>
                <a:cs typeface="+mj-cs"/>
              </a:rPr>
              <a:t>בעית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List Ranking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285860"/>
            <a:ext cx="785818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b="1" dirty="0" smtClean="0">
                <a:cs typeface="+mj-cs"/>
              </a:rPr>
              <a:t>קלט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רשימה מקושרת באורך </a:t>
            </a:r>
            <a:r>
              <a:rPr lang="en-US" sz="2400" dirty="0" smtClean="0">
                <a:cs typeface="+mj-cs"/>
              </a:rPr>
              <a:t>n</a:t>
            </a:r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b="1" dirty="0" smtClean="0">
                <a:cs typeface="+mj-cs"/>
              </a:rPr>
              <a:t>פלט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לכל עצם </a:t>
            </a:r>
            <a:r>
              <a:rPr lang="en-US" sz="2400" dirty="0" err="1" smtClean="0">
                <a:cs typeface="+mj-cs"/>
              </a:rPr>
              <a:t>i</a:t>
            </a:r>
            <a:r>
              <a:rPr lang="he-IL" sz="2400" dirty="0" smtClean="0">
                <a:cs typeface="+mj-cs"/>
              </a:rPr>
              <a:t>, לחשב </a:t>
            </a:r>
            <a:r>
              <a:rPr lang="en-US" sz="2400" dirty="0" smtClean="0">
                <a:cs typeface="+mj-cs"/>
              </a:rPr>
              <a:t>d[</a:t>
            </a:r>
            <a:r>
              <a:rPr lang="en-US" sz="2400" dirty="0" err="1" smtClean="0">
                <a:cs typeface="+mj-cs"/>
              </a:rPr>
              <a:t>i</a:t>
            </a:r>
            <a:r>
              <a:rPr lang="en-US" sz="2400" dirty="0" smtClean="0">
                <a:cs typeface="+mj-cs"/>
              </a:rPr>
              <a:t>]</a:t>
            </a:r>
            <a:r>
              <a:rPr lang="he-IL" sz="2400" dirty="0" smtClean="0">
                <a:cs typeface="+mj-cs"/>
              </a:rPr>
              <a:t>- המרחק לסוף הרשימה: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3357554" y="3357562"/>
          <a:ext cx="4599805" cy="871542"/>
        </p:xfrm>
        <a:graphic>
          <a:graphicData uri="http://schemas.openxmlformats.org/presentationml/2006/ole">
            <p:oleObj spid="_x0000_s13319" name="Формула" r:id="rId3" imgW="2413000" imgH="457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פתרון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285860"/>
            <a:ext cx="78581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b="1" dirty="0" smtClean="0">
                <a:cs typeface="+mj-cs"/>
              </a:rPr>
              <a:t>אלגוריתם סדרתי</a:t>
            </a:r>
            <a:r>
              <a:rPr lang="he-IL" sz="2400" dirty="0" smtClean="0">
                <a:cs typeface="+mj-cs"/>
              </a:rPr>
              <a:t>: בזמן </a:t>
            </a:r>
            <a:r>
              <a:rPr lang="en-US" sz="2400" dirty="0" smtClean="0">
                <a:cs typeface="+mj-cs"/>
              </a:rPr>
              <a:t>O(n)</a:t>
            </a:r>
            <a:r>
              <a:rPr lang="he-IL" sz="2400" dirty="0" smtClean="0">
                <a:cs typeface="+mj-cs"/>
              </a:rPr>
              <a:t>.</a:t>
            </a:r>
            <a:endParaRPr lang="he-IL" sz="2400" b="1" dirty="0" smtClean="0">
              <a:cs typeface="+mj-cs"/>
            </a:endParaRPr>
          </a:p>
          <a:p>
            <a:pPr algn="r" rtl="1"/>
            <a:endParaRPr lang="he-IL" sz="2400" b="1" dirty="0" smtClean="0">
              <a:cs typeface="+mj-cs"/>
            </a:endParaRPr>
          </a:p>
          <a:p>
            <a:pPr algn="r" rtl="1"/>
            <a:r>
              <a:rPr lang="he-IL" sz="2400" b="1" dirty="0" smtClean="0">
                <a:cs typeface="+mj-cs"/>
              </a:rPr>
              <a:t>אלגוריתם </a:t>
            </a:r>
            <a:r>
              <a:rPr lang="en-US" sz="2400" b="1" dirty="0" smtClean="0">
                <a:cs typeface="+mj-cs"/>
              </a:rPr>
              <a:t>PRAM</a:t>
            </a:r>
            <a:r>
              <a:rPr lang="he-IL" sz="2400" dirty="0" smtClean="0">
                <a:cs typeface="+mj-cs"/>
              </a:rPr>
              <a:t>: בזמן </a:t>
            </a:r>
            <a:r>
              <a:rPr lang="en-US" sz="2400" dirty="0" smtClean="0">
                <a:cs typeface="+mj-cs"/>
              </a:rPr>
              <a:t>O(</a:t>
            </a:r>
            <a:r>
              <a:rPr lang="en-US" sz="2400" dirty="0" err="1" smtClean="0">
                <a:cs typeface="+mj-cs"/>
              </a:rPr>
              <a:t>logn</a:t>
            </a:r>
            <a:r>
              <a:rPr lang="en-US" sz="2400" dirty="0" smtClean="0">
                <a:cs typeface="+mj-cs"/>
              </a:rPr>
              <a:t>)</a:t>
            </a:r>
            <a:r>
              <a:rPr lang="he-IL" sz="2400" dirty="0" smtClean="0">
                <a:cs typeface="+mj-cs"/>
              </a:rPr>
              <a:t>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>
                <a:cs typeface="+mj-cs"/>
              </a:rPr>
              <a:t>נקצה מעבד אחד לכל איבר ברשימה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>
                <a:cs typeface="+mj-cs"/>
              </a:rPr>
              <a:t>בכל סיבוב, כל רשימה תתפצל לשתי רשימות (מקומות זוגיים ואי-זוגיים)...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19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43174" y="1571612"/>
            <a:ext cx="4433067" cy="3276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rtl="1"/>
            <a:r>
              <a:rPr lang="en-US" dirty="0" smtClean="0"/>
              <a:t>PRAM Model</a:t>
            </a:r>
            <a:br>
              <a:rPr lang="en-US" dirty="0" smtClean="0"/>
            </a:br>
            <a:r>
              <a:rPr lang="en-US" dirty="0" smtClean="0"/>
              <a:t>Parallel Random Access Machine</a:t>
            </a:r>
            <a:endParaRPr lang="en-US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cs typeface="+mj-cs"/>
              </a:rPr>
              <a:pPr/>
              <a:t>2</a:t>
            </a:fld>
            <a:endParaRPr lang="en-US">
              <a:cs typeface="+mj-cs"/>
            </a:endParaRP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הקוד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00174"/>
            <a:ext cx="5524523" cy="32691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מלבן 7"/>
          <p:cNvSpPr/>
          <p:nvPr/>
        </p:nvSpPr>
        <p:spPr>
          <a:xfrm>
            <a:off x="500034" y="4970704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יש צורך ב</a:t>
            </a:r>
            <a:r>
              <a:rPr lang="he-IL" sz="2400" b="1" dirty="0" smtClean="0">
                <a:cs typeface="+mj-cs"/>
              </a:rPr>
              <a:t>סנכרון</a:t>
            </a:r>
            <a:r>
              <a:rPr lang="he-IL" sz="2400" dirty="0" smtClean="0">
                <a:cs typeface="+mj-cs"/>
              </a:rPr>
              <a:t>, על מנת שהערכים הנכונים ייקראו לפני שכותבים עליהם.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אלגוריתם זה הוא במודל </a:t>
            </a:r>
            <a:r>
              <a:rPr lang="en-US" sz="2400" b="1" dirty="0" smtClean="0">
                <a:cs typeface="+mj-cs"/>
              </a:rPr>
              <a:t>EREW</a:t>
            </a:r>
            <a:r>
              <a:rPr lang="he-IL" sz="2400" dirty="0" smtClean="0">
                <a:cs typeface="+mj-cs"/>
              </a:rPr>
              <a:t>.</a:t>
            </a:r>
            <a:endParaRPr lang="he-IL" sz="2000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ניתוח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285860"/>
            <a:ext cx="7858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b="1" dirty="0" err="1" smtClean="0">
                <a:cs typeface="+mj-cs"/>
              </a:rPr>
              <a:t>סיבוכיות</a:t>
            </a:r>
            <a:r>
              <a:rPr lang="he-IL" sz="2400" b="1" dirty="0" smtClean="0">
                <a:cs typeface="+mj-cs"/>
              </a:rPr>
              <a:t> זמן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/>
            <a:r>
              <a:rPr lang="he-IL" sz="2400" dirty="0" smtClean="0">
                <a:cs typeface="+mj-cs"/>
              </a:rPr>
              <a:t>בכל שלב, מספר הרשימות גדל פי 2, ואורך כל רשימה קטן פי </a:t>
            </a:r>
            <a:r>
              <a:rPr lang="en-US" sz="2400" dirty="0" smtClean="0">
                <a:cs typeface="+mj-cs"/>
              </a:rPr>
              <a:t>½</a:t>
            </a:r>
            <a:r>
              <a:rPr lang="he-IL" sz="2400" dirty="0" smtClean="0">
                <a:cs typeface="+mj-cs"/>
              </a:rPr>
              <a:t>, עד שיש  </a:t>
            </a:r>
            <a:r>
              <a:rPr lang="en-US" sz="2400" dirty="0" smtClean="0">
                <a:cs typeface="+mj-cs"/>
              </a:rPr>
              <a:t>n</a:t>
            </a:r>
            <a:r>
              <a:rPr lang="he-IL" sz="2400" dirty="0" smtClean="0">
                <a:cs typeface="+mj-cs"/>
              </a:rPr>
              <a:t> </a:t>
            </a:r>
            <a:r>
              <a:rPr lang="en-US" sz="2400" dirty="0" smtClean="0">
                <a:cs typeface="+mj-cs"/>
              </a:rPr>
              <a:t> </a:t>
            </a:r>
            <a:r>
              <a:rPr lang="he-IL" sz="2400" dirty="0" smtClean="0">
                <a:cs typeface="+mj-cs"/>
              </a:rPr>
              <a:t>רשימות באורך 1. לכן </a:t>
            </a:r>
            <a:r>
              <a:rPr lang="en-US" sz="2400" dirty="0" err="1" smtClean="0">
                <a:cs typeface="+mj-cs"/>
              </a:rPr>
              <a:t>T</a:t>
            </a:r>
            <a:r>
              <a:rPr lang="en-US" sz="2400" baseline="-25000" dirty="0" err="1" smtClean="0">
                <a:cs typeface="+mj-cs"/>
              </a:rPr>
              <a:t>p</a:t>
            </a:r>
            <a:r>
              <a:rPr lang="en-US" sz="2400" dirty="0" smtClean="0">
                <a:cs typeface="+mj-cs"/>
              </a:rPr>
              <a:t>(n)=O(</a:t>
            </a:r>
            <a:r>
              <a:rPr lang="en-US" sz="2400" dirty="0" err="1" smtClean="0">
                <a:cs typeface="+mj-cs"/>
              </a:rPr>
              <a:t>logn</a:t>
            </a:r>
            <a:r>
              <a:rPr lang="en-US" sz="2400" dirty="0" smtClean="0">
                <a:cs typeface="+mj-cs"/>
              </a:rPr>
              <a:t>)</a:t>
            </a:r>
            <a:endParaRPr lang="he-IL" sz="2400" b="1" dirty="0" smtClean="0">
              <a:cs typeface="+mj-cs"/>
            </a:endParaRPr>
          </a:p>
          <a:p>
            <a:pPr algn="r" rtl="1"/>
            <a:endParaRPr lang="he-IL" sz="2400" b="1" dirty="0" smtClean="0">
              <a:cs typeface="+mj-cs"/>
            </a:endParaRPr>
          </a:p>
          <a:p>
            <a:pPr algn="r" rtl="1"/>
            <a:r>
              <a:rPr lang="he-IL" sz="2400" b="1" dirty="0" err="1" smtClean="0">
                <a:cs typeface="+mj-cs"/>
              </a:rPr>
              <a:t>סיבוכיות</a:t>
            </a:r>
            <a:r>
              <a:rPr lang="he-IL" sz="2400" b="1" dirty="0" smtClean="0">
                <a:cs typeface="+mj-cs"/>
              </a:rPr>
              <a:t> עבודה</a:t>
            </a:r>
            <a:r>
              <a:rPr lang="he-IL" sz="2400" dirty="0" smtClean="0">
                <a:cs typeface="+mj-cs"/>
              </a:rPr>
              <a:t>: יש </a:t>
            </a:r>
            <a:r>
              <a:rPr lang="en-US" sz="2400" dirty="0" smtClean="0">
                <a:cs typeface="+mj-cs"/>
              </a:rPr>
              <a:t>n</a:t>
            </a:r>
            <a:r>
              <a:rPr lang="he-IL" sz="2400" dirty="0" smtClean="0">
                <a:cs typeface="+mj-cs"/>
              </a:rPr>
              <a:t> מעבדים, לכן </a:t>
            </a:r>
            <a:r>
              <a:rPr lang="en-US" sz="2400" dirty="0" smtClean="0">
                <a:cs typeface="+mj-cs"/>
              </a:rPr>
              <a:t>C</a:t>
            </a:r>
            <a:r>
              <a:rPr lang="en-US" sz="2400" baseline="-25000" dirty="0" smtClean="0">
                <a:cs typeface="+mj-cs"/>
              </a:rPr>
              <a:t>p</a:t>
            </a:r>
            <a:r>
              <a:rPr lang="en-US" sz="2400" dirty="0" smtClean="0">
                <a:cs typeface="+mj-cs"/>
              </a:rPr>
              <a:t>(n)=O(</a:t>
            </a:r>
            <a:r>
              <a:rPr lang="en-US" sz="2400" dirty="0" err="1" smtClean="0">
                <a:cs typeface="+mj-cs"/>
              </a:rPr>
              <a:t>nlogn</a:t>
            </a:r>
            <a:r>
              <a:rPr lang="en-US" sz="2400" dirty="0" smtClean="0">
                <a:cs typeface="+mj-cs"/>
              </a:rPr>
              <a:t>)</a:t>
            </a:r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האם זהו אלגוריתם </a:t>
            </a:r>
            <a:r>
              <a:rPr lang="he-IL" sz="2400" b="1" dirty="0" err="1" smtClean="0">
                <a:cs typeface="+mj-cs"/>
              </a:rPr>
              <a:t>אופטימלי</a:t>
            </a:r>
            <a:r>
              <a:rPr lang="he-IL" sz="2400" dirty="0" smtClean="0">
                <a:cs typeface="+mj-cs"/>
              </a:rPr>
              <a:t>?</a:t>
            </a:r>
            <a:endParaRPr lang="he-IL" sz="2000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 smtClean="0">
                <a:latin typeface="+mj-lt"/>
                <a:ea typeface="+mj-ea"/>
                <a:cs typeface="+mj-cs"/>
              </a:rPr>
              <a:t>בעית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Prefix Computation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285860"/>
            <a:ext cx="785818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b="1" dirty="0" smtClean="0">
                <a:cs typeface="+mj-cs"/>
              </a:rPr>
              <a:t>קלט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סדרה </a:t>
            </a:r>
            <a:r>
              <a:rPr lang="en-US" sz="2400" dirty="0" smtClean="0">
                <a:cs typeface="+mj-cs"/>
              </a:rPr>
              <a:t>X=&lt;x</a:t>
            </a:r>
            <a:r>
              <a:rPr lang="en-US" sz="2400" baseline="-25000" dirty="0" smtClean="0">
                <a:cs typeface="+mj-cs"/>
              </a:rPr>
              <a:t>1</a:t>
            </a:r>
            <a:r>
              <a:rPr lang="en-US" sz="2400" dirty="0" smtClean="0">
                <a:cs typeface="+mj-cs"/>
              </a:rPr>
              <a:t>, x</a:t>
            </a:r>
            <a:r>
              <a:rPr lang="en-US" sz="2400" baseline="-25000" dirty="0" smtClean="0">
                <a:cs typeface="+mj-cs"/>
              </a:rPr>
              <a:t>2</a:t>
            </a:r>
            <a:r>
              <a:rPr lang="en-US" sz="2400" dirty="0" smtClean="0">
                <a:cs typeface="+mj-cs"/>
              </a:rPr>
              <a:t>, …, </a:t>
            </a:r>
            <a:r>
              <a:rPr lang="en-US" sz="2400" dirty="0" err="1" smtClean="0">
                <a:cs typeface="+mj-cs"/>
              </a:rPr>
              <a:t>x</a:t>
            </a:r>
            <a:r>
              <a:rPr lang="en-US" sz="2400" baseline="-25000" dirty="0" err="1" smtClean="0">
                <a:cs typeface="+mj-cs"/>
              </a:rPr>
              <a:t>n</a:t>
            </a:r>
            <a:r>
              <a:rPr lang="en-US" sz="2400" dirty="0" smtClean="0">
                <a:cs typeface="+mj-cs"/>
              </a:rPr>
              <a:t>&gt;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אופרטור בינארי אסוציאטיבי </a:t>
            </a:r>
            <a:r>
              <a:rPr lang="he-IL" sz="2400" dirty="0" smtClean="0">
                <a:cs typeface="+mj-cs"/>
                <a:sym typeface="Symbol"/>
              </a:rPr>
              <a:t></a:t>
            </a:r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b="1" dirty="0" smtClean="0">
                <a:cs typeface="+mj-cs"/>
              </a:rPr>
              <a:t>פלט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סדרה</a:t>
            </a:r>
            <a:r>
              <a:rPr lang="he-IL" sz="2400" dirty="0" smtClean="0"/>
              <a:t> </a:t>
            </a:r>
            <a:r>
              <a:rPr lang="en-US" sz="2400" dirty="0" smtClean="0"/>
              <a:t>Y=&lt;y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y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, …, </a:t>
            </a:r>
            <a:r>
              <a:rPr lang="en-US" sz="2400" dirty="0" err="1" smtClean="0"/>
              <a:t>y</a:t>
            </a:r>
            <a:r>
              <a:rPr lang="en-US" sz="2400" baseline="-25000" dirty="0" err="1" smtClean="0"/>
              <a:t>n</a:t>
            </a:r>
            <a:r>
              <a:rPr lang="en-US" sz="2400" dirty="0" smtClean="0"/>
              <a:t>&gt;</a:t>
            </a:r>
            <a:r>
              <a:rPr lang="he-IL" sz="2400" dirty="0" smtClean="0"/>
              <a:t>:</a:t>
            </a:r>
          </a:p>
          <a:p>
            <a:pPr algn="r" rtl="1">
              <a:buFont typeface="Arial" pitchFamily="34" charset="0"/>
              <a:buChar char="•"/>
            </a:pPr>
            <a:endParaRPr lang="he-IL" sz="2400" dirty="0" smtClean="0"/>
          </a:p>
          <a:p>
            <a:pPr algn="r" rtl="1">
              <a:buFont typeface="Arial" pitchFamily="34" charset="0"/>
              <a:buChar char="•"/>
            </a:pPr>
            <a:endParaRPr lang="he-IL" sz="2400" dirty="0" smtClean="0"/>
          </a:p>
          <a:p>
            <a:pPr algn="r" rtl="1">
              <a:buFont typeface="Arial" pitchFamily="34" charset="0"/>
              <a:buChar char="•"/>
            </a:pPr>
            <a:endParaRPr lang="he-IL" sz="2400" dirty="0" smtClean="0"/>
          </a:p>
          <a:p>
            <a:pPr algn="r" rtl="1">
              <a:buFont typeface="Arial" pitchFamily="34" charset="0"/>
              <a:buChar char="•"/>
            </a:pPr>
            <a:endParaRPr lang="he-IL" sz="2400" dirty="0" smtClean="0"/>
          </a:p>
          <a:p>
            <a:pPr algn="r" rtl="1">
              <a:buFont typeface="Arial" pitchFamily="34" charset="0"/>
              <a:buChar char="•"/>
            </a:pPr>
            <a:endParaRPr lang="he-IL" sz="2400" dirty="0" smtClean="0"/>
          </a:p>
          <a:p>
            <a:pPr algn="r" rtl="1"/>
            <a:r>
              <a:rPr lang="he-IL" sz="2400" dirty="0" smtClean="0"/>
              <a:t>ובניסוח רקורסיבי:</a:t>
            </a:r>
            <a:endParaRPr lang="en-US" sz="2400" dirty="0" smtClean="0"/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14339" name="Object 3"/>
          <p:cNvGraphicFramePr>
            <a:graphicFrameLocks noChangeAspect="1"/>
          </p:cNvGraphicFramePr>
          <p:nvPr/>
        </p:nvGraphicFramePr>
        <p:xfrm>
          <a:off x="2357422" y="3214686"/>
          <a:ext cx="2687637" cy="1743075"/>
        </p:xfrm>
        <a:graphic>
          <a:graphicData uri="http://schemas.openxmlformats.org/presentationml/2006/ole">
            <p:oleObj spid="_x0000_s14349" name="Формула" r:id="rId3" imgW="1409700" imgH="914400" progId="Equation.3">
              <p:embed/>
            </p:oleObj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2333625" y="5357813"/>
          <a:ext cx="2446338" cy="919162"/>
        </p:xfrm>
        <a:graphic>
          <a:graphicData uri="http://schemas.openxmlformats.org/presentationml/2006/ole">
            <p:oleObj spid="_x0000_s14350" name="Формула" r:id="rId4" imgW="1282700" imgH="482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פתרון </a:t>
            </a:r>
            <a:r>
              <a:rPr lang="he-IL" sz="3600" dirty="0" smtClean="0"/>
              <a:t>(דומה ל </a:t>
            </a:r>
            <a:r>
              <a:rPr lang="en-US" sz="3600" dirty="0" smtClean="0"/>
              <a:t>List Ranking</a:t>
            </a:r>
            <a:r>
              <a:rPr lang="he-IL" sz="3600" dirty="0" smtClean="0"/>
              <a:t>)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285860"/>
            <a:ext cx="78581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b="1" dirty="0" smtClean="0">
                <a:cs typeface="+mj-cs"/>
              </a:rPr>
              <a:t>אלגוריתם סדרתי</a:t>
            </a:r>
            <a:r>
              <a:rPr lang="he-IL" sz="2400" dirty="0" smtClean="0">
                <a:cs typeface="+mj-cs"/>
              </a:rPr>
              <a:t>: בזמן </a:t>
            </a:r>
            <a:r>
              <a:rPr lang="en-US" sz="2400" dirty="0" smtClean="0">
                <a:cs typeface="+mj-cs"/>
              </a:rPr>
              <a:t>O(n)</a:t>
            </a:r>
            <a:r>
              <a:rPr lang="he-IL" sz="2400" dirty="0" smtClean="0">
                <a:cs typeface="+mj-cs"/>
              </a:rPr>
              <a:t>.</a:t>
            </a:r>
            <a:endParaRPr lang="he-IL" sz="2400" b="1" dirty="0" smtClean="0">
              <a:cs typeface="+mj-cs"/>
            </a:endParaRPr>
          </a:p>
          <a:p>
            <a:pPr algn="r" rtl="1"/>
            <a:endParaRPr lang="he-IL" sz="2400" b="1" dirty="0" smtClean="0">
              <a:cs typeface="+mj-cs"/>
            </a:endParaRPr>
          </a:p>
          <a:p>
            <a:pPr algn="r" rtl="1"/>
            <a:r>
              <a:rPr lang="he-IL" sz="2400" b="1" dirty="0" smtClean="0">
                <a:cs typeface="+mj-cs"/>
              </a:rPr>
              <a:t>אלגוריתם </a:t>
            </a:r>
            <a:r>
              <a:rPr lang="en-US" sz="2400" b="1" dirty="0" smtClean="0">
                <a:cs typeface="+mj-cs"/>
              </a:rPr>
              <a:t>PRAM</a:t>
            </a:r>
            <a:r>
              <a:rPr lang="he-IL" sz="2400" dirty="0" smtClean="0">
                <a:cs typeface="+mj-cs"/>
              </a:rPr>
              <a:t>: בזמן </a:t>
            </a:r>
            <a:r>
              <a:rPr lang="en-US" sz="2400" dirty="0" smtClean="0">
                <a:cs typeface="+mj-cs"/>
              </a:rPr>
              <a:t>O(</a:t>
            </a:r>
            <a:r>
              <a:rPr lang="en-US" sz="2400" dirty="0" err="1" smtClean="0">
                <a:cs typeface="+mj-cs"/>
              </a:rPr>
              <a:t>logn</a:t>
            </a:r>
            <a:r>
              <a:rPr lang="en-US" sz="2400" dirty="0" smtClean="0">
                <a:cs typeface="+mj-cs"/>
              </a:rPr>
              <a:t>)</a:t>
            </a:r>
            <a:r>
              <a:rPr lang="he-IL" sz="2400" dirty="0" smtClean="0">
                <a:cs typeface="+mj-cs"/>
              </a:rPr>
              <a:t>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>
                <a:cs typeface="+mj-cs"/>
              </a:rPr>
              <a:t>נקצה מעבד אחד לכל איבר ברשימה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>
                <a:cs typeface="+mj-cs"/>
              </a:rPr>
              <a:t>בכל סיבוב, כל רשימה תתפצל לשתי רשימות (מקומות זוגיים ואי-זוגיים)...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285860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נסמן</a:t>
            </a:r>
          </a:p>
          <a:p>
            <a:pPr algn="r" rtl="1"/>
            <a:r>
              <a:rPr lang="he-IL" sz="2400" dirty="0" smtClean="0">
                <a:cs typeface="+mj-cs"/>
              </a:rPr>
              <a:t>ומתקיים:  </a:t>
            </a:r>
            <a:endParaRPr lang="he-IL" sz="2400" b="1" dirty="0" smtClean="0">
              <a:cs typeface="+mj-cs"/>
            </a:endParaRPr>
          </a:p>
          <a:p>
            <a:pPr algn="r" rtl="1"/>
            <a:endParaRPr lang="he-IL" sz="2400" b="1" dirty="0" smtClean="0"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aphicFrame>
        <p:nvGraphicFramePr>
          <p:cNvPr id="15362" name="Object 2"/>
          <p:cNvGraphicFramePr>
            <a:graphicFrameLocks noChangeAspect="1"/>
          </p:cNvGraphicFramePr>
          <p:nvPr/>
        </p:nvGraphicFramePr>
        <p:xfrm>
          <a:off x="5286380" y="1325551"/>
          <a:ext cx="2203450" cy="460375"/>
        </p:xfrm>
        <a:graphic>
          <a:graphicData uri="http://schemas.openxmlformats.org/presentationml/2006/ole">
            <p:oleObj spid="_x0000_s15374" name="Формула" r:id="rId3" imgW="1155700" imgH="241300" progId="Equation.3">
              <p:embed/>
            </p:oleObj>
          </a:graphicData>
        </a:graphic>
      </p:graphicFrame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85918" y="3357562"/>
            <a:ext cx="5353072" cy="2676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5365" name="Object 5"/>
          <p:cNvGraphicFramePr>
            <a:graphicFrameLocks noChangeAspect="1"/>
          </p:cNvGraphicFramePr>
          <p:nvPr/>
        </p:nvGraphicFramePr>
        <p:xfrm>
          <a:off x="4714876" y="1714488"/>
          <a:ext cx="2565400" cy="1284288"/>
        </p:xfrm>
        <a:graphic>
          <a:graphicData uri="http://schemas.openxmlformats.org/presentationml/2006/ole">
            <p:oleObj spid="_x0000_s15375" name="Формула" r:id="rId5" imgW="1346200" imgH="6731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הקוד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4970704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יש צורך ב</a:t>
            </a:r>
            <a:r>
              <a:rPr lang="he-IL" sz="2400" b="1" dirty="0" smtClean="0">
                <a:cs typeface="+mj-cs"/>
              </a:rPr>
              <a:t>סנכרון</a:t>
            </a:r>
            <a:r>
              <a:rPr lang="he-IL" sz="2400" dirty="0" smtClean="0">
                <a:cs typeface="+mj-cs"/>
              </a:rPr>
              <a:t>, על מנת שהערכים הנכונים ייקראו לפני שכותבים עליהם.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אלגוריתם זה הוא במודל </a:t>
            </a:r>
            <a:r>
              <a:rPr lang="en-US" sz="2400" b="1" dirty="0" smtClean="0">
                <a:cs typeface="+mj-cs"/>
              </a:rPr>
              <a:t>EREW</a:t>
            </a:r>
            <a:r>
              <a:rPr lang="he-IL" sz="2400" dirty="0" smtClean="0">
                <a:cs typeface="+mj-cs"/>
              </a:rPr>
              <a:t>.</a:t>
            </a:r>
            <a:endParaRPr lang="he-IL" sz="2000" dirty="0" smtClean="0">
              <a:cs typeface="+mj-cs"/>
            </a:endParaRP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62" y="1500174"/>
            <a:ext cx="6433226" cy="3071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ניתוח </a:t>
            </a:r>
            <a:r>
              <a:rPr lang="he-IL" sz="3200" dirty="0" smtClean="0">
                <a:latin typeface="+mj-lt"/>
                <a:ea typeface="+mj-ea"/>
                <a:cs typeface="+mj-cs"/>
              </a:rPr>
              <a:t>(בדיוק כמו </a:t>
            </a:r>
            <a:r>
              <a:rPr lang="en-US" sz="3200" dirty="0" smtClean="0">
                <a:latin typeface="+mj-lt"/>
                <a:ea typeface="+mj-ea"/>
                <a:cs typeface="+mj-cs"/>
              </a:rPr>
              <a:t>List Ranking</a:t>
            </a:r>
            <a:r>
              <a:rPr lang="he-IL" sz="3200" dirty="0" smtClean="0">
                <a:latin typeface="+mj-lt"/>
                <a:ea typeface="+mj-ea"/>
                <a:cs typeface="+mj-cs"/>
              </a:rPr>
              <a:t>)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285860"/>
            <a:ext cx="7858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b="1" dirty="0" err="1" smtClean="0">
                <a:cs typeface="+mj-cs"/>
              </a:rPr>
              <a:t>סיבוכיות</a:t>
            </a:r>
            <a:r>
              <a:rPr lang="he-IL" sz="2400" b="1" dirty="0" smtClean="0">
                <a:cs typeface="+mj-cs"/>
              </a:rPr>
              <a:t> זמן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/>
            <a:r>
              <a:rPr lang="he-IL" sz="2400" dirty="0" smtClean="0">
                <a:cs typeface="+mj-cs"/>
              </a:rPr>
              <a:t>בכל שלב, מספר הרשימות גדל פי 2, ואורך כל רשימה קטן פי </a:t>
            </a:r>
            <a:r>
              <a:rPr lang="en-US" sz="2400" dirty="0" smtClean="0">
                <a:cs typeface="+mj-cs"/>
              </a:rPr>
              <a:t>½</a:t>
            </a:r>
            <a:r>
              <a:rPr lang="he-IL" sz="2400" dirty="0" smtClean="0">
                <a:cs typeface="+mj-cs"/>
              </a:rPr>
              <a:t>, עד שיש  </a:t>
            </a:r>
            <a:r>
              <a:rPr lang="en-US" sz="2400" dirty="0" smtClean="0">
                <a:cs typeface="+mj-cs"/>
              </a:rPr>
              <a:t>n</a:t>
            </a:r>
            <a:r>
              <a:rPr lang="he-IL" sz="2400" dirty="0" smtClean="0">
                <a:cs typeface="+mj-cs"/>
              </a:rPr>
              <a:t> </a:t>
            </a:r>
            <a:r>
              <a:rPr lang="en-US" sz="2400" dirty="0" smtClean="0">
                <a:cs typeface="+mj-cs"/>
              </a:rPr>
              <a:t> </a:t>
            </a:r>
            <a:r>
              <a:rPr lang="he-IL" sz="2400" dirty="0" smtClean="0">
                <a:cs typeface="+mj-cs"/>
              </a:rPr>
              <a:t>רשימות באורך 1. לכן </a:t>
            </a:r>
            <a:r>
              <a:rPr lang="en-US" sz="2400" dirty="0" err="1" smtClean="0">
                <a:cs typeface="+mj-cs"/>
              </a:rPr>
              <a:t>T</a:t>
            </a:r>
            <a:r>
              <a:rPr lang="en-US" sz="2400" baseline="-25000" dirty="0" err="1" smtClean="0">
                <a:cs typeface="+mj-cs"/>
              </a:rPr>
              <a:t>p</a:t>
            </a:r>
            <a:r>
              <a:rPr lang="en-US" sz="2400" dirty="0" smtClean="0">
                <a:cs typeface="+mj-cs"/>
              </a:rPr>
              <a:t>(n)=O(</a:t>
            </a:r>
            <a:r>
              <a:rPr lang="en-US" sz="2400" dirty="0" err="1" smtClean="0">
                <a:cs typeface="+mj-cs"/>
              </a:rPr>
              <a:t>logn</a:t>
            </a:r>
            <a:r>
              <a:rPr lang="en-US" sz="2400" dirty="0" smtClean="0">
                <a:cs typeface="+mj-cs"/>
              </a:rPr>
              <a:t>)</a:t>
            </a:r>
            <a:endParaRPr lang="he-IL" sz="2400" b="1" dirty="0" smtClean="0">
              <a:cs typeface="+mj-cs"/>
            </a:endParaRPr>
          </a:p>
          <a:p>
            <a:pPr algn="r" rtl="1"/>
            <a:endParaRPr lang="he-IL" sz="2400" b="1" dirty="0" smtClean="0">
              <a:cs typeface="+mj-cs"/>
            </a:endParaRPr>
          </a:p>
          <a:p>
            <a:pPr algn="r" rtl="1"/>
            <a:r>
              <a:rPr lang="he-IL" sz="2400" b="1" dirty="0" err="1" smtClean="0">
                <a:cs typeface="+mj-cs"/>
              </a:rPr>
              <a:t>סיבוכיות</a:t>
            </a:r>
            <a:r>
              <a:rPr lang="he-IL" sz="2400" b="1" dirty="0" smtClean="0">
                <a:cs typeface="+mj-cs"/>
              </a:rPr>
              <a:t> עבודה</a:t>
            </a:r>
            <a:r>
              <a:rPr lang="he-IL" sz="2400" dirty="0" smtClean="0">
                <a:cs typeface="+mj-cs"/>
              </a:rPr>
              <a:t>: יש </a:t>
            </a:r>
            <a:r>
              <a:rPr lang="en-US" sz="2400" dirty="0" smtClean="0">
                <a:cs typeface="+mj-cs"/>
              </a:rPr>
              <a:t>n</a:t>
            </a:r>
            <a:r>
              <a:rPr lang="he-IL" sz="2400" dirty="0" smtClean="0">
                <a:cs typeface="+mj-cs"/>
              </a:rPr>
              <a:t> מעבדים, לכן </a:t>
            </a:r>
            <a:r>
              <a:rPr lang="en-US" sz="2400" dirty="0" smtClean="0">
                <a:cs typeface="+mj-cs"/>
              </a:rPr>
              <a:t>C</a:t>
            </a:r>
            <a:r>
              <a:rPr lang="en-US" sz="2400" baseline="-25000" dirty="0" smtClean="0">
                <a:cs typeface="+mj-cs"/>
              </a:rPr>
              <a:t>p</a:t>
            </a:r>
            <a:r>
              <a:rPr lang="en-US" sz="2400" dirty="0" smtClean="0">
                <a:cs typeface="+mj-cs"/>
              </a:rPr>
              <a:t>(n)=O(</a:t>
            </a:r>
            <a:r>
              <a:rPr lang="en-US" sz="2400" dirty="0" err="1" smtClean="0">
                <a:cs typeface="+mj-cs"/>
              </a:rPr>
              <a:t>nlogn</a:t>
            </a:r>
            <a:r>
              <a:rPr lang="en-US" sz="2400" dirty="0" smtClean="0">
                <a:cs typeface="+mj-cs"/>
              </a:rPr>
              <a:t>)</a:t>
            </a:r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האם זהו אלגוריתם </a:t>
            </a:r>
            <a:r>
              <a:rPr lang="he-IL" sz="2400" b="1" dirty="0" err="1" smtClean="0">
                <a:cs typeface="+mj-cs"/>
              </a:rPr>
              <a:t>אופטימלי</a:t>
            </a:r>
            <a:r>
              <a:rPr lang="he-IL" sz="2400" dirty="0" smtClean="0">
                <a:cs typeface="+mj-cs"/>
              </a:rPr>
              <a:t>?</a:t>
            </a:r>
            <a:endParaRPr lang="he-IL" sz="2000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err="1" smtClean="0">
                <a:latin typeface="+mj-lt"/>
                <a:ea typeface="+mj-ea"/>
                <a:cs typeface="+mj-cs"/>
              </a:rPr>
              <a:t>בעית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Node Depth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285860"/>
            <a:ext cx="78581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b="1" dirty="0" smtClean="0">
                <a:cs typeface="+mj-cs"/>
              </a:rPr>
              <a:t>קלט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עץ בינארי </a:t>
            </a:r>
            <a:r>
              <a:rPr lang="en-US" sz="2400" dirty="0" smtClean="0">
                <a:cs typeface="+mj-cs"/>
              </a:rPr>
              <a:t>T</a:t>
            </a:r>
            <a:r>
              <a:rPr lang="he-IL" sz="2400" dirty="0" smtClean="0">
                <a:cs typeface="+mj-cs"/>
              </a:rPr>
              <a:t> עם </a:t>
            </a:r>
            <a:r>
              <a:rPr lang="en-US" sz="2400" dirty="0" smtClean="0">
                <a:cs typeface="+mj-cs"/>
              </a:rPr>
              <a:t>n</a:t>
            </a:r>
            <a:r>
              <a:rPr lang="he-IL" sz="2400" dirty="0" smtClean="0">
                <a:cs typeface="+mj-cs"/>
              </a:rPr>
              <a:t> קדקודים.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לכל קדקוד </a:t>
            </a:r>
            <a:r>
              <a:rPr lang="en-US" sz="2400" dirty="0" err="1" smtClean="0">
                <a:cs typeface="+mj-cs"/>
              </a:rPr>
              <a:t>i</a:t>
            </a:r>
            <a:r>
              <a:rPr lang="he-IL" sz="2400" dirty="0" smtClean="0">
                <a:cs typeface="+mj-cs"/>
              </a:rPr>
              <a:t> יש שדות </a:t>
            </a:r>
            <a:r>
              <a:rPr lang="en-US" sz="2400" dirty="0" smtClean="0">
                <a:cs typeface="+mj-cs"/>
              </a:rPr>
              <a:t>parent[</a:t>
            </a:r>
            <a:r>
              <a:rPr lang="en-US" sz="2400" dirty="0" err="1" smtClean="0">
                <a:cs typeface="+mj-cs"/>
              </a:rPr>
              <a:t>i</a:t>
            </a:r>
            <a:r>
              <a:rPr lang="en-US" sz="2400" dirty="0" smtClean="0">
                <a:cs typeface="+mj-cs"/>
              </a:rPr>
              <a:t>], left[</a:t>
            </a:r>
            <a:r>
              <a:rPr lang="en-US" sz="2400" dirty="0" err="1" smtClean="0">
                <a:cs typeface="+mj-cs"/>
              </a:rPr>
              <a:t>i</a:t>
            </a:r>
            <a:r>
              <a:rPr lang="en-US" sz="2400" dirty="0" smtClean="0">
                <a:cs typeface="+mj-cs"/>
              </a:rPr>
              <a:t>], right[</a:t>
            </a:r>
            <a:r>
              <a:rPr lang="en-US" sz="2400" dirty="0" err="1" smtClean="0">
                <a:cs typeface="+mj-cs"/>
              </a:rPr>
              <a:t>i</a:t>
            </a:r>
            <a:r>
              <a:rPr lang="en-US" sz="2400" dirty="0" smtClean="0">
                <a:cs typeface="+mj-cs"/>
              </a:rPr>
              <a:t>]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b="1" dirty="0" smtClean="0">
                <a:cs typeface="+mj-cs"/>
              </a:rPr>
              <a:t>פלט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לכל קדקוד </a:t>
            </a:r>
            <a:r>
              <a:rPr lang="en-US" sz="2400" dirty="0" err="1" smtClean="0">
                <a:cs typeface="+mj-cs"/>
              </a:rPr>
              <a:t>i</a:t>
            </a:r>
            <a:r>
              <a:rPr lang="he-IL" sz="2400" dirty="0" smtClean="0">
                <a:cs typeface="+mj-cs"/>
              </a:rPr>
              <a:t>, העומק שלו בעץ </a:t>
            </a:r>
            <a:r>
              <a:rPr lang="en-US" sz="2400" dirty="0" smtClean="0">
                <a:cs typeface="+mj-cs"/>
              </a:rPr>
              <a:t>T</a:t>
            </a:r>
            <a:r>
              <a:rPr lang="he-IL" sz="2400" dirty="0" smtClean="0">
                <a:cs typeface="+mj-cs"/>
              </a:rPr>
              <a:t>.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פתרון </a:t>
            </a:r>
            <a:r>
              <a:rPr lang="he-IL" sz="3600" dirty="0" smtClean="0"/>
              <a:t>(דומה ל </a:t>
            </a:r>
            <a:r>
              <a:rPr lang="en-US" sz="3600" dirty="0" smtClean="0"/>
              <a:t>List Ranking</a:t>
            </a:r>
            <a:r>
              <a:rPr lang="he-IL" sz="3600" dirty="0" smtClean="0"/>
              <a:t>)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285860"/>
            <a:ext cx="785818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b="1" dirty="0" smtClean="0">
                <a:cs typeface="+mj-cs"/>
              </a:rPr>
              <a:t>אלגוריתם סדרתי</a:t>
            </a:r>
            <a:r>
              <a:rPr lang="he-IL" sz="2400" dirty="0" smtClean="0">
                <a:cs typeface="+mj-cs"/>
              </a:rPr>
              <a:t>: בזמן </a:t>
            </a:r>
            <a:r>
              <a:rPr lang="en-US" sz="2400" dirty="0" smtClean="0">
                <a:cs typeface="+mj-cs"/>
              </a:rPr>
              <a:t>O(n)</a:t>
            </a:r>
            <a:r>
              <a:rPr lang="he-IL" sz="2400" dirty="0" smtClean="0">
                <a:cs typeface="+mj-cs"/>
              </a:rPr>
              <a:t>.</a:t>
            </a:r>
            <a:endParaRPr lang="he-IL" sz="2400" b="1" dirty="0" smtClean="0">
              <a:cs typeface="+mj-cs"/>
            </a:endParaRPr>
          </a:p>
          <a:p>
            <a:pPr algn="r" rtl="1"/>
            <a:endParaRPr lang="he-IL" sz="2400" b="1" dirty="0" smtClean="0">
              <a:cs typeface="+mj-cs"/>
            </a:endParaRPr>
          </a:p>
          <a:p>
            <a:pPr algn="r" rtl="1"/>
            <a:r>
              <a:rPr lang="he-IL" sz="2400" b="1" dirty="0" smtClean="0"/>
              <a:t>אלגוריתם </a:t>
            </a:r>
            <a:r>
              <a:rPr lang="en-US" sz="2400" b="1" dirty="0" smtClean="0"/>
              <a:t>PRAM</a:t>
            </a:r>
            <a:r>
              <a:rPr lang="he-IL" sz="2400" b="1" dirty="0" smtClean="0"/>
              <a:t>- </a:t>
            </a:r>
            <a:r>
              <a:rPr lang="he-IL" sz="2400" b="1" dirty="0" err="1" smtClean="0"/>
              <a:t>נסיון</a:t>
            </a:r>
            <a:r>
              <a:rPr lang="he-IL" sz="2400" b="1" dirty="0" smtClean="0"/>
              <a:t> ראשון</a:t>
            </a:r>
            <a:r>
              <a:rPr lang="he-IL" sz="2400" dirty="0" smtClean="0"/>
              <a:t>: בזמן </a:t>
            </a:r>
            <a:r>
              <a:rPr lang="en-US" sz="2400" dirty="0" smtClean="0"/>
              <a:t>O(n)</a:t>
            </a:r>
            <a:r>
              <a:rPr lang="he-IL" sz="2400" dirty="0" smtClean="0"/>
              <a:t>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/>
              <a:t>נקצה מעבד אחד לכל קדקוד, </a:t>
            </a:r>
            <a:r>
              <a:rPr lang="he-IL" sz="2000" dirty="0" err="1" smtClean="0"/>
              <a:t>ונחלחל</a:t>
            </a:r>
            <a:r>
              <a:rPr lang="he-IL" sz="2000" dirty="0" smtClean="0"/>
              <a:t> את המידע ב"גל" כלפי מטה.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>
                <a:cs typeface="+mj-cs"/>
              </a:rPr>
              <a:t>אמנם יש מקרה טוב של </a:t>
            </a:r>
            <a:r>
              <a:rPr lang="en-US" sz="2000" dirty="0" smtClean="0">
                <a:cs typeface="+mj-cs"/>
              </a:rPr>
              <a:t>O(</a:t>
            </a:r>
            <a:r>
              <a:rPr lang="en-US" sz="2000" dirty="0" err="1" smtClean="0">
                <a:cs typeface="+mj-cs"/>
              </a:rPr>
              <a:t>logn</a:t>
            </a:r>
            <a:r>
              <a:rPr lang="en-US" sz="2000" dirty="0" smtClean="0">
                <a:cs typeface="+mj-cs"/>
              </a:rPr>
              <a:t>)</a:t>
            </a:r>
            <a:r>
              <a:rPr lang="he-IL" sz="2000" dirty="0" smtClean="0">
                <a:cs typeface="+mj-cs"/>
              </a:rPr>
              <a:t>, אבל יש מקרה גרוע של </a:t>
            </a:r>
            <a:r>
              <a:rPr lang="en-US" sz="2000" dirty="0" smtClean="0">
                <a:cs typeface="+mj-cs"/>
              </a:rPr>
              <a:t>O(n)</a:t>
            </a:r>
            <a:r>
              <a:rPr lang="he-IL" sz="2000" dirty="0" smtClean="0">
                <a:cs typeface="+mj-cs"/>
              </a:rPr>
              <a:t>.</a:t>
            </a:r>
          </a:p>
          <a:p>
            <a:pPr lvl="1" algn="r" rtl="1">
              <a:buFont typeface="Arial" pitchFamily="34" charset="0"/>
              <a:buChar char="•"/>
            </a:pPr>
            <a:endParaRPr lang="he-IL" sz="2400" dirty="0" smtClean="0">
              <a:cs typeface="+mj-cs"/>
            </a:endParaRPr>
          </a:p>
          <a:p>
            <a:pPr algn="r" rtl="1"/>
            <a:r>
              <a:rPr lang="he-IL" sz="2400" b="1" dirty="0" smtClean="0">
                <a:cs typeface="+mj-cs"/>
              </a:rPr>
              <a:t>אלגוריתם </a:t>
            </a:r>
            <a:r>
              <a:rPr lang="en-US" sz="2400" b="1" dirty="0" smtClean="0">
                <a:cs typeface="+mj-cs"/>
              </a:rPr>
              <a:t>PRAM</a:t>
            </a:r>
            <a:r>
              <a:rPr lang="he-IL" sz="2400" b="1" dirty="0" smtClean="0">
                <a:cs typeface="+mj-cs"/>
              </a:rPr>
              <a:t>- </a:t>
            </a:r>
            <a:r>
              <a:rPr lang="he-IL" sz="2400" b="1" dirty="0" err="1" smtClean="0">
                <a:cs typeface="+mj-cs"/>
              </a:rPr>
              <a:t>נסיון</a:t>
            </a:r>
            <a:r>
              <a:rPr lang="he-IL" sz="2400" b="1" dirty="0" smtClean="0">
                <a:cs typeface="+mj-cs"/>
              </a:rPr>
              <a:t> שני</a:t>
            </a:r>
            <a:r>
              <a:rPr lang="he-IL" sz="2400" dirty="0" smtClean="0">
                <a:cs typeface="+mj-cs"/>
              </a:rPr>
              <a:t>: בזמן </a:t>
            </a:r>
            <a:r>
              <a:rPr lang="en-US" sz="2400" dirty="0" smtClean="0">
                <a:cs typeface="+mj-cs"/>
              </a:rPr>
              <a:t>O(</a:t>
            </a:r>
            <a:r>
              <a:rPr lang="en-US" sz="2400" dirty="0" err="1" smtClean="0">
                <a:cs typeface="+mj-cs"/>
              </a:rPr>
              <a:t>logn</a:t>
            </a:r>
            <a:r>
              <a:rPr lang="en-US" sz="2400" dirty="0" smtClean="0">
                <a:cs typeface="+mj-cs"/>
              </a:rPr>
              <a:t>)</a:t>
            </a:r>
            <a:r>
              <a:rPr lang="he-IL" sz="2400" dirty="0" smtClean="0">
                <a:cs typeface="+mj-cs"/>
              </a:rPr>
              <a:t>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>
                <a:cs typeface="+mj-cs"/>
              </a:rPr>
              <a:t>נקצה שלושה מעבדים לכל קדקוד </a:t>
            </a:r>
            <a:r>
              <a:rPr lang="en-US" sz="2000" dirty="0" err="1" smtClean="0">
                <a:cs typeface="+mj-cs"/>
              </a:rPr>
              <a:t>i</a:t>
            </a:r>
            <a:r>
              <a:rPr lang="he-IL" sz="2000" dirty="0" smtClean="0">
                <a:cs typeface="+mj-cs"/>
              </a:rPr>
              <a:t> בעץ: </a:t>
            </a:r>
            <a:r>
              <a:rPr lang="en-US" sz="2000" dirty="0" smtClean="0">
                <a:cs typeface="+mj-cs"/>
              </a:rPr>
              <a:t>A[</a:t>
            </a:r>
            <a:r>
              <a:rPr lang="en-US" sz="2000" dirty="0" err="1" smtClean="0">
                <a:cs typeface="+mj-cs"/>
              </a:rPr>
              <a:t>i</a:t>
            </a:r>
            <a:r>
              <a:rPr lang="en-US" sz="2000" dirty="0" smtClean="0">
                <a:cs typeface="+mj-cs"/>
              </a:rPr>
              <a:t>]=3i, B[</a:t>
            </a:r>
            <a:r>
              <a:rPr lang="en-US" sz="2000" dirty="0" err="1" smtClean="0">
                <a:cs typeface="+mj-cs"/>
              </a:rPr>
              <a:t>i</a:t>
            </a:r>
            <a:r>
              <a:rPr lang="en-US" sz="2000" dirty="0" smtClean="0">
                <a:cs typeface="+mj-cs"/>
              </a:rPr>
              <a:t>]=3i+1, C[</a:t>
            </a:r>
            <a:r>
              <a:rPr lang="en-US" sz="2000" dirty="0" err="1" smtClean="0">
                <a:cs typeface="+mj-cs"/>
              </a:rPr>
              <a:t>i</a:t>
            </a:r>
            <a:r>
              <a:rPr lang="en-US" sz="2000" dirty="0" smtClean="0">
                <a:cs typeface="+mj-cs"/>
              </a:rPr>
              <a:t>]=3i+2</a:t>
            </a:r>
            <a:r>
              <a:rPr lang="he-IL" sz="2000" dirty="0" smtClean="0">
                <a:cs typeface="+mj-cs"/>
              </a:rPr>
              <a:t>.</a:t>
            </a:r>
          </a:p>
          <a:p>
            <a:pPr lvl="1" algn="r" rtl="1">
              <a:buFont typeface="Arial" pitchFamily="34" charset="0"/>
              <a:buChar char="•"/>
            </a:pPr>
            <a:endParaRPr lang="he-IL" sz="2000" dirty="0">
              <a:cs typeface="+mj-cs"/>
            </a:endParaRPr>
          </a:p>
          <a:p>
            <a:pPr lvl="1" algn="r" rtl="1">
              <a:buFont typeface="Arial" pitchFamily="34" charset="0"/>
              <a:buChar char="•"/>
            </a:pPr>
            <a:endParaRPr lang="he-IL" sz="2000" dirty="0" smtClean="0">
              <a:cs typeface="+mj-cs"/>
            </a:endParaRPr>
          </a:p>
          <a:p>
            <a:pPr lvl="1" algn="r" rtl="1">
              <a:buFont typeface="Arial" pitchFamily="34" charset="0"/>
              <a:buChar char="•"/>
            </a:pPr>
            <a:endParaRPr lang="he-IL" sz="2000" dirty="0">
              <a:cs typeface="+mj-cs"/>
            </a:endParaRPr>
          </a:p>
          <a:p>
            <a:pPr lvl="1" algn="r" rtl="1">
              <a:buFont typeface="Arial" pitchFamily="34" charset="0"/>
              <a:buChar char="•"/>
            </a:pPr>
            <a:endParaRPr lang="he-IL" sz="2000" dirty="0" smtClean="0">
              <a:cs typeface="+mj-cs"/>
            </a:endParaRPr>
          </a:p>
          <a:p>
            <a:pPr lvl="1" algn="r" rtl="1">
              <a:buFont typeface="Arial" pitchFamily="34" charset="0"/>
              <a:buChar char="•"/>
            </a:pPr>
            <a:endParaRPr lang="he-IL" sz="2000" dirty="0" smtClean="0">
              <a:cs typeface="+mj-cs"/>
            </a:endParaRPr>
          </a:p>
          <a:p>
            <a:pPr lvl="1" algn="r" rtl="1">
              <a:buFont typeface="Arial" pitchFamily="34" charset="0"/>
              <a:buChar char="•"/>
            </a:pPr>
            <a:r>
              <a:rPr lang="he-IL" sz="2000" dirty="0" smtClean="0">
                <a:cs typeface="+mj-cs"/>
              </a:rPr>
              <a:t>נהפוך את העץ לרשימה (על ידי מעגל </a:t>
            </a:r>
            <a:r>
              <a:rPr lang="en-US" sz="2000" dirty="0" smtClean="0">
                <a:cs typeface="+mj-cs"/>
              </a:rPr>
              <a:t>Euler</a:t>
            </a:r>
            <a:r>
              <a:rPr lang="he-IL" sz="2000" dirty="0" smtClean="0">
                <a:cs typeface="+mj-cs"/>
              </a:rPr>
              <a:t>) ואז נבצע חישוב תחיליות...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pSp>
        <p:nvGrpSpPr>
          <p:cNvPr id="18" name="קבוצה 17"/>
          <p:cNvGrpSpPr/>
          <p:nvPr/>
        </p:nvGrpSpPr>
        <p:grpSpPr>
          <a:xfrm>
            <a:off x="4286248" y="4149080"/>
            <a:ext cx="1371600" cy="1371600"/>
            <a:chOff x="6553200" y="152400"/>
            <a:chExt cx="1371600" cy="1371600"/>
          </a:xfrm>
        </p:grpSpPr>
        <p:sp>
          <p:nvSpPr>
            <p:cNvPr id="11" name="Oval 4"/>
            <p:cNvSpPr>
              <a:spLocks noChangeArrowheads="1"/>
            </p:cNvSpPr>
            <p:nvPr/>
          </p:nvSpPr>
          <p:spPr bwMode="auto">
            <a:xfrm>
              <a:off x="6553200" y="152400"/>
              <a:ext cx="1371600" cy="13716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6705600" y="4572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auto">
            <a:xfrm>
              <a:off x="7315200" y="457200"/>
              <a:ext cx="457200" cy="457200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9900"/>
                </a:solidFill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auto">
            <a:xfrm>
              <a:off x="7010400" y="914400"/>
              <a:ext cx="457200" cy="457200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Text Box 8"/>
            <p:cNvSpPr txBox="1">
              <a:spLocks noChangeArrowheads="1"/>
            </p:cNvSpPr>
            <p:nvPr/>
          </p:nvSpPr>
          <p:spPr bwMode="auto">
            <a:xfrm>
              <a:off x="6705600" y="457200"/>
              <a:ext cx="4048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dirty="0"/>
                <a:t>A</a:t>
              </a:r>
            </a:p>
          </p:txBody>
        </p:sp>
        <p:sp>
          <p:nvSpPr>
            <p:cNvPr id="16" name="Text Box 9"/>
            <p:cNvSpPr txBox="1">
              <a:spLocks noChangeArrowheads="1"/>
            </p:cNvSpPr>
            <p:nvPr/>
          </p:nvSpPr>
          <p:spPr bwMode="auto">
            <a:xfrm>
              <a:off x="7080250" y="914400"/>
              <a:ext cx="387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dirty="0"/>
                <a:t>B</a:t>
              </a:r>
            </a:p>
          </p:txBody>
        </p:sp>
        <p:sp>
          <p:nvSpPr>
            <p:cNvPr id="17" name="Text Box 10"/>
            <p:cNvSpPr txBox="1">
              <a:spLocks noChangeArrowheads="1"/>
            </p:cNvSpPr>
            <p:nvPr/>
          </p:nvSpPr>
          <p:spPr bwMode="auto">
            <a:xfrm>
              <a:off x="7367588" y="457200"/>
              <a:ext cx="3873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29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מעגל </a:t>
            </a:r>
            <a:r>
              <a:rPr lang="he-IL" sz="4400" dirty="0" err="1" smtClean="0">
                <a:latin typeface="+mj-lt"/>
                <a:ea typeface="+mj-ea"/>
                <a:cs typeface="+mj-cs"/>
              </a:rPr>
              <a:t>אוילר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-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Euler Tour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285860"/>
            <a:ext cx="78581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b="1" dirty="0" smtClean="0">
                <a:cs typeface="+mj-cs"/>
              </a:rPr>
              <a:t>מעגל </a:t>
            </a:r>
            <a:r>
              <a:rPr lang="he-IL" sz="2400" b="1" dirty="0" err="1" smtClean="0">
                <a:cs typeface="+mj-cs"/>
              </a:rPr>
              <a:t>אוילר</a:t>
            </a:r>
            <a:r>
              <a:rPr lang="he-IL" sz="2400" b="1" dirty="0" smtClean="0">
                <a:cs typeface="+mj-cs"/>
              </a:rPr>
              <a:t> </a:t>
            </a:r>
            <a:r>
              <a:rPr lang="he-IL" sz="2400" dirty="0" smtClean="0">
                <a:cs typeface="+mj-cs"/>
              </a:rPr>
              <a:t>בגרף הוא מעגל העובר בכל </a:t>
            </a:r>
            <a:r>
              <a:rPr lang="he-IL" sz="2400" b="1" dirty="0" smtClean="0">
                <a:cs typeface="+mj-cs"/>
              </a:rPr>
              <a:t>צלע</a:t>
            </a:r>
            <a:r>
              <a:rPr lang="he-IL" sz="2400" dirty="0" smtClean="0">
                <a:cs typeface="+mj-cs"/>
              </a:rPr>
              <a:t> פעם אחת (יכול לעבור בכל קדקוד יותר מפעם אחת).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לא בכל גרף קיים מעגל </a:t>
            </a:r>
            <a:r>
              <a:rPr lang="he-IL" sz="2400" dirty="0" err="1" smtClean="0">
                <a:cs typeface="+mj-cs"/>
              </a:rPr>
              <a:t>אוילר</a:t>
            </a:r>
            <a:r>
              <a:rPr lang="he-IL" sz="2400" dirty="0" smtClean="0">
                <a:cs typeface="+mj-cs"/>
              </a:rPr>
              <a:t>!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תנאי הכרחי ומספיק לקיומו של מעגל </a:t>
            </a:r>
            <a:r>
              <a:rPr lang="he-IL" sz="2400" dirty="0" err="1" smtClean="0">
                <a:cs typeface="+mj-cs"/>
              </a:rPr>
              <a:t>אוילר</a:t>
            </a:r>
            <a:r>
              <a:rPr lang="he-IL" sz="2400" dirty="0" smtClean="0">
                <a:cs typeface="+mj-cs"/>
              </a:rPr>
              <a:t> בגרף </a:t>
            </a:r>
            <a:r>
              <a:rPr lang="he-IL" sz="2400" dirty="0" err="1" smtClean="0">
                <a:cs typeface="+mj-cs"/>
              </a:rPr>
              <a:t>קשיר</a:t>
            </a:r>
            <a:r>
              <a:rPr lang="he-IL" sz="2400" dirty="0" smtClean="0">
                <a:cs typeface="+mj-cs"/>
              </a:rPr>
              <a:t> </a:t>
            </a:r>
            <a:r>
              <a:rPr lang="he-IL" sz="2400" b="1" dirty="0" smtClean="0">
                <a:cs typeface="+mj-cs"/>
              </a:rPr>
              <a:t>ולא מכוון</a:t>
            </a:r>
            <a:r>
              <a:rPr lang="he-IL" sz="2400" dirty="0" smtClean="0">
                <a:cs typeface="+mj-cs"/>
              </a:rPr>
              <a:t>, הוא שלכל קדקוד </a:t>
            </a:r>
            <a:r>
              <a:rPr lang="en-US" sz="2400" dirty="0" smtClean="0">
                <a:cs typeface="+mj-cs"/>
              </a:rPr>
              <a:t>v</a:t>
            </a:r>
            <a:r>
              <a:rPr lang="he-IL" sz="2400" dirty="0" smtClean="0">
                <a:cs typeface="+mj-cs"/>
              </a:rPr>
              <a:t> יש דרגה זוגית.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תנאי </a:t>
            </a:r>
            <a:r>
              <a:rPr lang="he-IL" sz="2400" dirty="0" smtClean="0">
                <a:cs typeface="+mj-cs"/>
              </a:rPr>
              <a:t>הכרחי </a:t>
            </a:r>
            <a:r>
              <a:rPr lang="he-IL" sz="2400" dirty="0" smtClean="0">
                <a:cs typeface="+mj-cs"/>
              </a:rPr>
              <a:t>ומספיק לקיומו של </a:t>
            </a:r>
            <a:r>
              <a:rPr lang="he-IL" sz="2400" dirty="0" smtClean="0">
                <a:cs typeface="+mj-cs"/>
              </a:rPr>
              <a:t>מעגל </a:t>
            </a:r>
            <a:r>
              <a:rPr lang="he-IL" sz="2400" dirty="0" err="1" smtClean="0">
                <a:cs typeface="+mj-cs"/>
              </a:rPr>
              <a:t>אוילר</a:t>
            </a:r>
            <a:r>
              <a:rPr lang="he-IL" sz="2400" dirty="0" smtClean="0">
                <a:cs typeface="+mj-cs"/>
              </a:rPr>
              <a:t> בגרף </a:t>
            </a:r>
            <a:r>
              <a:rPr lang="he-IL" sz="2400" dirty="0" err="1" smtClean="0">
                <a:cs typeface="+mj-cs"/>
              </a:rPr>
              <a:t>קשיר</a:t>
            </a:r>
            <a:r>
              <a:rPr lang="he-IL" sz="2400" dirty="0" smtClean="0">
                <a:cs typeface="+mj-cs"/>
              </a:rPr>
              <a:t> ו</a:t>
            </a:r>
            <a:r>
              <a:rPr lang="he-IL" sz="2400" b="1" dirty="0" smtClean="0">
                <a:cs typeface="+mj-cs"/>
              </a:rPr>
              <a:t>מכוון</a:t>
            </a:r>
            <a:r>
              <a:rPr lang="he-IL" sz="2400" dirty="0" smtClean="0">
                <a:cs typeface="+mj-cs"/>
              </a:rPr>
              <a:t>, הוא שלכל קדקוד </a:t>
            </a:r>
            <a:r>
              <a:rPr lang="en-US" sz="2400" dirty="0" smtClean="0">
                <a:cs typeface="+mj-cs"/>
              </a:rPr>
              <a:t>v</a:t>
            </a:r>
            <a:r>
              <a:rPr lang="he-IL" sz="2400" dirty="0" smtClean="0">
                <a:cs typeface="+mj-cs"/>
              </a:rPr>
              <a:t>, דרגת הכניסה של </a:t>
            </a:r>
            <a:r>
              <a:rPr lang="en-US" sz="2400" dirty="0" smtClean="0">
                <a:cs typeface="+mj-cs"/>
              </a:rPr>
              <a:t>v</a:t>
            </a:r>
            <a:r>
              <a:rPr lang="he-IL" sz="2400" dirty="0" smtClean="0">
                <a:cs typeface="+mj-cs"/>
              </a:rPr>
              <a:t> שווה לדרגת היציאה של </a:t>
            </a:r>
            <a:r>
              <a:rPr lang="en-US" sz="2400" dirty="0" smtClean="0">
                <a:cs typeface="+mj-cs"/>
              </a:rPr>
              <a:t>v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אפשר להפוך גרף לא מכוון לגרף מכוון על ידי הכפלת כל צלע, לאחת בכל כיוון, ולכן </a:t>
            </a:r>
            <a:r>
              <a:rPr lang="he-IL" sz="2400" dirty="0" err="1" smtClean="0">
                <a:cs typeface="+mj-cs"/>
              </a:rPr>
              <a:t>בגירסא</a:t>
            </a:r>
            <a:r>
              <a:rPr lang="he-IL" sz="2400" dirty="0" smtClean="0">
                <a:cs typeface="+mj-cs"/>
              </a:rPr>
              <a:t> המכוונת של כל גרף </a:t>
            </a:r>
            <a:r>
              <a:rPr lang="he-IL" sz="2400" dirty="0" err="1" smtClean="0">
                <a:cs typeface="+mj-cs"/>
              </a:rPr>
              <a:t>קשיר</a:t>
            </a:r>
            <a:r>
              <a:rPr lang="he-IL" sz="2400" dirty="0" smtClean="0">
                <a:cs typeface="+mj-cs"/>
              </a:rPr>
              <a:t> לא מכוון (ובפרט של כל עץ), קיים מעגל </a:t>
            </a:r>
            <a:r>
              <a:rPr lang="he-IL" sz="2400" dirty="0" err="1" smtClean="0">
                <a:cs typeface="+mj-cs"/>
              </a:rPr>
              <a:t>אוילר</a:t>
            </a:r>
            <a:r>
              <a:rPr lang="he-IL" sz="2400" dirty="0" smtClean="0">
                <a:cs typeface="+mj-cs"/>
              </a:rPr>
              <a:t>.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7410" name="Picture 2" descr="http://www.cs.du.edu/~ftl/courses/2673s03/hous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577244" y="1700808"/>
            <a:ext cx="9239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://www.cs.du.edu/~ftl/courses/2673s03/house.gi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00807"/>
            <a:ext cx="9239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אליפסה 2"/>
          <p:cNvSpPr/>
          <p:nvPr/>
        </p:nvSpPr>
        <p:spPr>
          <a:xfrm>
            <a:off x="2236055" y="2155491"/>
            <a:ext cx="576064" cy="72008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תזכורת: מודל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RAM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285860"/>
            <a:ext cx="78581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400" dirty="0" smtClean="0">
                <a:cs typeface="+mj-cs"/>
              </a:rPr>
              <a:t>RAM- Random Access Machine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מודל של מכונה </a:t>
            </a:r>
            <a:r>
              <a:rPr lang="he-IL" sz="2400" b="1" dirty="0" smtClean="0">
                <a:cs typeface="+mj-cs"/>
              </a:rPr>
              <a:t>מופשטת</a:t>
            </a:r>
            <a:r>
              <a:rPr lang="he-IL" sz="2400" dirty="0" smtClean="0">
                <a:cs typeface="+mj-cs"/>
              </a:rPr>
              <a:t>, המשמש לניתוח </a:t>
            </a:r>
            <a:r>
              <a:rPr lang="he-IL" sz="2400" dirty="0" err="1" smtClean="0">
                <a:cs typeface="+mj-cs"/>
              </a:rPr>
              <a:t>סיבוכיות</a:t>
            </a:r>
            <a:r>
              <a:rPr lang="he-IL" sz="2400" dirty="0" smtClean="0">
                <a:cs typeface="+mj-cs"/>
              </a:rPr>
              <a:t> חישובית של אלגוריתמים.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רגיסטרים לאחסון פקודות ונתונים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מניחים זמן קבוע לכל פקודה (לא מבחינים למשל בין גישה </a:t>
            </a:r>
            <a:r>
              <a:rPr lang="he-IL" sz="2400" dirty="0" err="1" smtClean="0">
                <a:cs typeface="+mj-cs"/>
              </a:rPr>
              <a:t>לזכרון</a:t>
            </a:r>
            <a:r>
              <a:rPr lang="he-IL" sz="2400" dirty="0" smtClean="0">
                <a:cs typeface="+mj-cs"/>
              </a:rPr>
              <a:t> ראשי לבין גישה </a:t>
            </a:r>
            <a:r>
              <a:rPr lang="he-IL" sz="2400" dirty="0" err="1" smtClean="0">
                <a:cs typeface="+mj-cs"/>
              </a:rPr>
              <a:t>לזכרון</a:t>
            </a:r>
            <a:r>
              <a:rPr lang="he-IL" sz="2400" dirty="0" smtClean="0">
                <a:cs typeface="+mj-cs"/>
              </a:rPr>
              <a:t> מטמון)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מעגל </a:t>
            </a:r>
            <a:r>
              <a:rPr lang="he-IL" sz="4400" dirty="0" err="1" smtClean="0">
                <a:latin typeface="+mj-lt"/>
                <a:ea typeface="+mj-ea"/>
                <a:cs typeface="+mj-cs"/>
              </a:rPr>
              <a:t>אוילר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של המעבדים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285860"/>
            <a:ext cx="785818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ניקח את </a:t>
            </a:r>
            <a:r>
              <a:rPr lang="he-IL" sz="2400" dirty="0" err="1" smtClean="0">
                <a:cs typeface="+mj-cs"/>
              </a:rPr>
              <a:t>הגירסא</a:t>
            </a:r>
            <a:r>
              <a:rPr lang="he-IL" sz="2400" dirty="0" smtClean="0">
                <a:cs typeface="+mj-cs"/>
              </a:rPr>
              <a:t> המכוונת של </a:t>
            </a:r>
            <a:r>
              <a:rPr lang="en-US" sz="2400" dirty="0" smtClean="0">
                <a:cs typeface="+mj-cs"/>
              </a:rPr>
              <a:t>T</a:t>
            </a:r>
            <a:r>
              <a:rPr lang="he-IL" sz="2400" dirty="0" smtClean="0">
                <a:cs typeface="+mj-cs"/>
              </a:rPr>
              <a:t>, וניצור מעגל </a:t>
            </a:r>
            <a:r>
              <a:rPr lang="he-IL" sz="2400" dirty="0" err="1" smtClean="0">
                <a:cs typeface="+mj-cs"/>
              </a:rPr>
              <a:t>אוילר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/>
            <a:r>
              <a:rPr lang="he-IL" sz="2400" dirty="0" smtClean="0">
                <a:cs typeface="+mj-cs"/>
              </a:rPr>
              <a:t>המעגל מגדיר "טיול" על העץ, במבנה הבא: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מעבד </a:t>
            </a:r>
            <a:r>
              <a:rPr lang="en-US" sz="2400" dirty="0" smtClean="0">
                <a:cs typeface="+mj-cs"/>
              </a:rPr>
              <a:t>A</a:t>
            </a:r>
            <a:r>
              <a:rPr lang="he-IL" sz="2400" dirty="0" smtClean="0">
                <a:cs typeface="+mj-cs"/>
              </a:rPr>
              <a:t> של כל קדקוד מצביע למעבד </a:t>
            </a:r>
            <a:r>
              <a:rPr lang="en-US" sz="2400" dirty="0" smtClean="0">
                <a:cs typeface="+mj-cs"/>
              </a:rPr>
              <a:t>A</a:t>
            </a:r>
            <a:r>
              <a:rPr lang="he-IL" sz="2400" dirty="0" smtClean="0">
                <a:cs typeface="+mj-cs"/>
              </a:rPr>
              <a:t> של בנו השמאלי, אם קיים, אחרת, למעבד </a:t>
            </a:r>
            <a:r>
              <a:rPr lang="en-US" sz="2400" dirty="0" smtClean="0">
                <a:cs typeface="+mj-cs"/>
              </a:rPr>
              <a:t>B</a:t>
            </a:r>
            <a:r>
              <a:rPr lang="he-IL" sz="2400" dirty="0" smtClean="0">
                <a:cs typeface="+mj-cs"/>
              </a:rPr>
              <a:t> של עצמו.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מעבד </a:t>
            </a:r>
            <a:r>
              <a:rPr lang="en-US" sz="2400" dirty="0" smtClean="0">
                <a:cs typeface="+mj-cs"/>
              </a:rPr>
              <a:t>B</a:t>
            </a:r>
            <a:r>
              <a:rPr lang="he-IL" sz="2400" dirty="0" smtClean="0">
                <a:cs typeface="+mj-cs"/>
              </a:rPr>
              <a:t> של כל קדקוד מצביע למעבד </a:t>
            </a:r>
            <a:r>
              <a:rPr lang="en-US" sz="2400" dirty="0" smtClean="0">
                <a:cs typeface="+mj-cs"/>
              </a:rPr>
              <a:t>A</a:t>
            </a:r>
            <a:r>
              <a:rPr lang="he-IL" sz="2400" dirty="0" smtClean="0">
                <a:cs typeface="+mj-cs"/>
              </a:rPr>
              <a:t> של בנו הימני, אם קיים, אחרת למעבד </a:t>
            </a:r>
            <a:r>
              <a:rPr lang="en-US" sz="2400" dirty="0" smtClean="0">
                <a:cs typeface="+mj-cs"/>
              </a:rPr>
              <a:t>C</a:t>
            </a:r>
            <a:r>
              <a:rPr lang="he-IL" sz="2400" dirty="0" smtClean="0">
                <a:cs typeface="+mj-cs"/>
              </a:rPr>
              <a:t> של עצמו.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מעבד </a:t>
            </a:r>
            <a:r>
              <a:rPr lang="en-US" sz="2400" dirty="0" smtClean="0">
                <a:cs typeface="+mj-cs"/>
              </a:rPr>
              <a:t>C</a:t>
            </a:r>
            <a:r>
              <a:rPr lang="he-IL" sz="2400" dirty="0" smtClean="0">
                <a:cs typeface="+mj-cs"/>
              </a:rPr>
              <a:t> של כל קדקוד מצביע למעבד </a:t>
            </a:r>
            <a:r>
              <a:rPr lang="en-US" sz="2400" dirty="0" smtClean="0">
                <a:cs typeface="+mj-cs"/>
              </a:rPr>
              <a:t>B</a:t>
            </a:r>
            <a:r>
              <a:rPr lang="he-IL" sz="2400" dirty="0" smtClean="0">
                <a:cs typeface="+mj-cs"/>
              </a:rPr>
              <a:t> של ההורה שלו, אם הוא בנו השמאלי, ולמעבד </a:t>
            </a:r>
            <a:r>
              <a:rPr lang="en-US" sz="2400" dirty="0" smtClean="0">
                <a:cs typeface="+mj-cs"/>
              </a:rPr>
              <a:t>C</a:t>
            </a:r>
            <a:r>
              <a:rPr lang="he-IL" sz="2400" dirty="0" smtClean="0">
                <a:cs typeface="+mj-cs"/>
              </a:rPr>
              <a:t> של ההורה שלו, אם הוא בנו הימני. אם אין לו הורה (השורש), הוא מצביע ל</a:t>
            </a:r>
            <a:r>
              <a:rPr lang="en-US" sz="2400" dirty="0" smtClean="0">
                <a:cs typeface="+mj-cs"/>
              </a:rPr>
              <a:t>NULL</a:t>
            </a:r>
            <a:r>
              <a:rPr lang="he-IL" sz="2400" dirty="0" smtClean="0">
                <a:cs typeface="+mj-cs"/>
              </a:rPr>
              <a:t>.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pSp>
        <p:nvGrpSpPr>
          <p:cNvPr id="2" name="Group 109"/>
          <p:cNvGrpSpPr>
            <a:grpSpLocks/>
          </p:cNvGrpSpPr>
          <p:nvPr/>
        </p:nvGrpSpPr>
        <p:grpSpPr bwMode="auto">
          <a:xfrm>
            <a:off x="1357290" y="1285860"/>
            <a:ext cx="6991368" cy="5114940"/>
            <a:chOff x="768" y="96"/>
            <a:chExt cx="4896" cy="3936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auto">
            <a:xfrm>
              <a:off x="4800" y="96"/>
              <a:ext cx="864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4896" y="2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5280" y="288"/>
              <a:ext cx="288" cy="28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9900"/>
                </a:solidFill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5088" y="576"/>
              <a:ext cx="288" cy="28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8"/>
            <p:cNvSpPr txBox="1">
              <a:spLocks noChangeArrowheads="1"/>
            </p:cNvSpPr>
            <p:nvPr/>
          </p:nvSpPr>
          <p:spPr bwMode="auto">
            <a:xfrm>
              <a:off x="4896" y="28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A</a:t>
              </a:r>
            </a:p>
          </p:txBody>
        </p:sp>
        <p:sp>
          <p:nvSpPr>
            <p:cNvPr id="15" name="Text Box 9"/>
            <p:cNvSpPr txBox="1">
              <a:spLocks noChangeArrowheads="1"/>
            </p:cNvSpPr>
            <p:nvPr/>
          </p:nvSpPr>
          <p:spPr bwMode="auto">
            <a:xfrm>
              <a:off x="5132" y="5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B</a:t>
              </a:r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5313" y="28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C</a:t>
              </a:r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496" y="336"/>
              <a:ext cx="864" cy="864"/>
              <a:chOff x="2496" y="336"/>
              <a:chExt cx="864" cy="864"/>
            </a:xfrm>
          </p:grpSpPr>
          <p:sp>
            <p:nvSpPr>
              <p:cNvPr id="108" name="Oval 11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Oval 12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Oval 13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111" name="Oval 14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Text Box 15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A</a:t>
                </a:r>
              </a:p>
            </p:txBody>
          </p:sp>
          <p:sp>
            <p:nvSpPr>
              <p:cNvPr id="113" name="Text Box 16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B</a:t>
                </a:r>
              </a:p>
            </p:txBody>
          </p:sp>
          <p:sp>
            <p:nvSpPr>
              <p:cNvPr id="114" name="Text Box 17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C</a:t>
                </a:r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872" y="1104"/>
              <a:ext cx="864" cy="864"/>
              <a:chOff x="2496" y="336"/>
              <a:chExt cx="864" cy="864"/>
            </a:xfrm>
          </p:grpSpPr>
          <p:sp>
            <p:nvSpPr>
              <p:cNvPr id="101" name="Oval 20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Oval 21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Oval 22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104" name="Oval 23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Text Box 24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A</a:t>
                </a:r>
              </a:p>
            </p:txBody>
          </p:sp>
          <p:sp>
            <p:nvSpPr>
              <p:cNvPr id="106" name="Text Box 25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B</a:t>
                </a:r>
              </a:p>
            </p:txBody>
          </p:sp>
          <p:sp>
            <p:nvSpPr>
              <p:cNvPr id="107" name="Text Box 26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C</a:t>
                </a:r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3120" y="1104"/>
              <a:ext cx="864" cy="864"/>
              <a:chOff x="2496" y="336"/>
              <a:chExt cx="864" cy="864"/>
            </a:xfrm>
          </p:grpSpPr>
          <p:sp>
            <p:nvSpPr>
              <p:cNvPr id="94" name="Oval 28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Oval 29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Oval 30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97" name="Oval 31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Text Box 32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A</a:t>
                </a:r>
              </a:p>
            </p:txBody>
          </p:sp>
          <p:sp>
            <p:nvSpPr>
              <p:cNvPr id="99" name="Text Box 33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B</a:t>
                </a:r>
              </a:p>
            </p:txBody>
          </p:sp>
          <p:sp>
            <p:nvSpPr>
              <p:cNvPr id="100" name="Text Box 34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C</a:t>
                </a:r>
              </a:p>
            </p:txBody>
          </p:sp>
        </p:grpSp>
        <p:grpSp>
          <p:nvGrpSpPr>
            <p:cNvPr id="9" name="Group 35"/>
            <p:cNvGrpSpPr>
              <a:grpSpLocks/>
            </p:cNvGrpSpPr>
            <p:nvPr/>
          </p:nvGrpSpPr>
          <p:grpSpPr bwMode="auto">
            <a:xfrm>
              <a:off x="1296" y="2112"/>
              <a:ext cx="864" cy="864"/>
              <a:chOff x="2496" y="336"/>
              <a:chExt cx="864" cy="864"/>
            </a:xfrm>
          </p:grpSpPr>
          <p:sp>
            <p:nvSpPr>
              <p:cNvPr id="87" name="Oval 36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Oval 37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Oval 38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90" name="Oval 39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40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A</a:t>
                </a:r>
              </a:p>
            </p:txBody>
          </p:sp>
          <p:sp>
            <p:nvSpPr>
              <p:cNvPr id="92" name="Text Box 41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B</a:t>
                </a:r>
              </a:p>
            </p:txBody>
          </p:sp>
          <p:sp>
            <p:nvSpPr>
              <p:cNvPr id="93" name="Text Box 42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C</a:t>
                </a:r>
              </a:p>
            </p:txBody>
          </p:sp>
        </p:grpSp>
        <p:grpSp>
          <p:nvGrpSpPr>
            <p:cNvPr id="17" name="Group 43"/>
            <p:cNvGrpSpPr>
              <a:grpSpLocks/>
            </p:cNvGrpSpPr>
            <p:nvPr/>
          </p:nvGrpSpPr>
          <p:grpSpPr bwMode="auto">
            <a:xfrm>
              <a:off x="768" y="3168"/>
              <a:ext cx="864" cy="864"/>
              <a:chOff x="2496" y="336"/>
              <a:chExt cx="864" cy="864"/>
            </a:xfrm>
          </p:grpSpPr>
          <p:sp>
            <p:nvSpPr>
              <p:cNvPr id="80" name="Oval 44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Oval 45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Oval 46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83" name="Oval 47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Text Box 48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A</a:t>
                </a:r>
              </a:p>
            </p:txBody>
          </p:sp>
          <p:sp>
            <p:nvSpPr>
              <p:cNvPr id="85" name="Text Box 49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B</a:t>
                </a:r>
              </a:p>
            </p:txBody>
          </p:sp>
          <p:sp>
            <p:nvSpPr>
              <p:cNvPr id="86" name="Text Box 50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C</a:t>
                </a:r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2496" y="2112"/>
              <a:ext cx="864" cy="864"/>
              <a:chOff x="2496" y="336"/>
              <a:chExt cx="864" cy="864"/>
            </a:xfrm>
          </p:grpSpPr>
          <p:sp>
            <p:nvSpPr>
              <p:cNvPr id="73" name="Oval 52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Oval 53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Oval 54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76" name="Oval 55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Text Box 56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A</a:t>
                </a:r>
              </a:p>
            </p:txBody>
          </p:sp>
          <p:sp>
            <p:nvSpPr>
              <p:cNvPr id="78" name="Text Box 57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B</a:t>
                </a:r>
              </a:p>
            </p:txBody>
          </p:sp>
          <p:sp>
            <p:nvSpPr>
              <p:cNvPr id="79" name="Text Box 58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C</a:t>
                </a:r>
              </a:p>
            </p:txBody>
          </p:sp>
        </p:grpSp>
        <p:grpSp>
          <p:nvGrpSpPr>
            <p:cNvPr id="19" name="Group 59"/>
            <p:cNvGrpSpPr>
              <a:grpSpLocks/>
            </p:cNvGrpSpPr>
            <p:nvPr/>
          </p:nvGrpSpPr>
          <p:grpSpPr bwMode="auto">
            <a:xfrm>
              <a:off x="1968" y="3168"/>
              <a:ext cx="864" cy="864"/>
              <a:chOff x="2496" y="336"/>
              <a:chExt cx="864" cy="864"/>
            </a:xfrm>
          </p:grpSpPr>
          <p:sp>
            <p:nvSpPr>
              <p:cNvPr id="66" name="Oval 60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Oval 61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Oval 62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69" name="Oval 63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Text Box 64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A</a:t>
                </a:r>
              </a:p>
            </p:txBody>
          </p:sp>
          <p:sp>
            <p:nvSpPr>
              <p:cNvPr id="71" name="Text Box 65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B</a:t>
                </a:r>
              </a:p>
            </p:txBody>
          </p:sp>
          <p:sp>
            <p:nvSpPr>
              <p:cNvPr id="72" name="Text Box 66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C</a:t>
                </a:r>
              </a:p>
            </p:txBody>
          </p:sp>
        </p:grpSp>
        <p:grpSp>
          <p:nvGrpSpPr>
            <p:cNvPr id="20" name="Group 67"/>
            <p:cNvGrpSpPr>
              <a:grpSpLocks/>
            </p:cNvGrpSpPr>
            <p:nvPr/>
          </p:nvGrpSpPr>
          <p:grpSpPr bwMode="auto">
            <a:xfrm>
              <a:off x="3840" y="2064"/>
              <a:ext cx="864" cy="864"/>
              <a:chOff x="2496" y="336"/>
              <a:chExt cx="864" cy="864"/>
            </a:xfrm>
          </p:grpSpPr>
          <p:sp>
            <p:nvSpPr>
              <p:cNvPr id="59" name="Oval 68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69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" name="Oval 70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62" name="Oval 71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Text Box 72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A</a:t>
                </a:r>
              </a:p>
            </p:txBody>
          </p:sp>
          <p:sp>
            <p:nvSpPr>
              <p:cNvPr id="64" name="Text Box 73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B</a:t>
                </a:r>
              </a:p>
            </p:txBody>
          </p:sp>
          <p:sp>
            <p:nvSpPr>
              <p:cNvPr id="65" name="Text Box 74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C</a:t>
                </a:r>
              </a:p>
            </p:txBody>
          </p:sp>
        </p:grpSp>
        <p:grpSp>
          <p:nvGrpSpPr>
            <p:cNvPr id="21" name="Group 75"/>
            <p:cNvGrpSpPr>
              <a:grpSpLocks/>
            </p:cNvGrpSpPr>
            <p:nvPr/>
          </p:nvGrpSpPr>
          <p:grpSpPr bwMode="auto">
            <a:xfrm>
              <a:off x="4512" y="3120"/>
              <a:ext cx="864" cy="864"/>
              <a:chOff x="2496" y="336"/>
              <a:chExt cx="864" cy="864"/>
            </a:xfrm>
          </p:grpSpPr>
          <p:sp>
            <p:nvSpPr>
              <p:cNvPr id="52" name="Oval 76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77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78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55" name="Oval 79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80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55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A</a:t>
                </a:r>
              </a:p>
            </p:txBody>
          </p:sp>
          <p:sp>
            <p:nvSpPr>
              <p:cNvPr id="57" name="Text Box 81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B</a:t>
                </a:r>
              </a:p>
            </p:txBody>
          </p:sp>
          <p:sp>
            <p:nvSpPr>
              <p:cNvPr id="58" name="Text Box 82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44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C</a:t>
                </a:r>
              </a:p>
            </p:txBody>
          </p:sp>
        </p:grpSp>
        <p:sp>
          <p:nvSpPr>
            <p:cNvPr id="26" name="Line 83"/>
            <p:cNvSpPr>
              <a:spLocks noChangeShapeType="1"/>
            </p:cNvSpPr>
            <p:nvPr/>
          </p:nvSpPr>
          <p:spPr bwMode="auto">
            <a:xfrm flipH="1">
              <a:off x="2208" y="768"/>
              <a:ext cx="43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84"/>
            <p:cNvSpPr>
              <a:spLocks noChangeShapeType="1"/>
            </p:cNvSpPr>
            <p:nvPr/>
          </p:nvSpPr>
          <p:spPr bwMode="auto">
            <a:xfrm flipH="1">
              <a:off x="1632" y="1584"/>
              <a:ext cx="432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85"/>
            <p:cNvSpPr>
              <a:spLocks noChangeShapeType="1"/>
            </p:cNvSpPr>
            <p:nvPr/>
          </p:nvSpPr>
          <p:spPr bwMode="auto">
            <a:xfrm flipH="1">
              <a:off x="1056" y="2592"/>
              <a:ext cx="432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86"/>
            <p:cNvSpPr>
              <a:spLocks noChangeShapeType="1"/>
            </p:cNvSpPr>
            <p:nvPr/>
          </p:nvSpPr>
          <p:spPr bwMode="auto">
            <a:xfrm flipV="1">
              <a:off x="1440" y="2880"/>
              <a:ext cx="24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87"/>
            <p:cNvSpPr>
              <a:spLocks noChangeShapeType="1"/>
            </p:cNvSpPr>
            <p:nvPr/>
          </p:nvSpPr>
          <p:spPr bwMode="auto">
            <a:xfrm flipV="1">
              <a:off x="1248" y="3552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88"/>
            <p:cNvSpPr>
              <a:spLocks noChangeShapeType="1"/>
            </p:cNvSpPr>
            <p:nvPr/>
          </p:nvSpPr>
          <p:spPr bwMode="auto">
            <a:xfrm>
              <a:off x="1056" y="3552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89"/>
            <p:cNvSpPr>
              <a:spLocks noChangeShapeType="1"/>
            </p:cNvSpPr>
            <p:nvPr/>
          </p:nvSpPr>
          <p:spPr bwMode="auto">
            <a:xfrm flipV="1">
              <a:off x="1968" y="1872"/>
              <a:ext cx="24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90"/>
            <p:cNvSpPr>
              <a:spLocks noChangeShapeType="1"/>
            </p:cNvSpPr>
            <p:nvPr/>
          </p:nvSpPr>
          <p:spPr bwMode="auto">
            <a:xfrm>
              <a:off x="1824" y="2832"/>
              <a:ext cx="28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91"/>
            <p:cNvSpPr>
              <a:spLocks noChangeShapeType="1"/>
            </p:cNvSpPr>
            <p:nvPr/>
          </p:nvSpPr>
          <p:spPr bwMode="auto">
            <a:xfrm flipH="1" flipV="1">
              <a:off x="2016" y="2544"/>
              <a:ext cx="48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92"/>
            <p:cNvSpPr>
              <a:spLocks noChangeShapeType="1"/>
            </p:cNvSpPr>
            <p:nvPr/>
          </p:nvSpPr>
          <p:spPr bwMode="auto">
            <a:xfrm>
              <a:off x="2400" y="1824"/>
              <a:ext cx="28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93"/>
            <p:cNvSpPr>
              <a:spLocks noChangeShapeType="1"/>
            </p:cNvSpPr>
            <p:nvPr/>
          </p:nvSpPr>
          <p:spPr bwMode="auto">
            <a:xfrm flipH="1" flipV="1">
              <a:off x="2592" y="1584"/>
              <a:ext cx="48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94"/>
            <p:cNvSpPr>
              <a:spLocks noChangeShapeType="1"/>
            </p:cNvSpPr>
            <p:nvPr/>
          </p:nvSpPr>
          <p:spPr bwMode="auto">
            <a:xfrm flipV="1">
              <a:off x="2592" y="1056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95"/>
            <p:cNvSpPr>
              <a:spLocks noChangeShapeType="1"/>
            </p:cNvSpPr>
            <p:nvPr/>
          </p:nvSpPr>
          <p:spPr bwMode="auto">
            <a:xfrm>
              <a:off x="2256" y="3504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96"/>
            <p:cNvSpPr>
              <a:spLocks noChangeShapeType="1"/>
            </p:cNvSpPr>
            <p:nvPr/>
          </p:nvSpPr>
          <p:spPr bwMode="auto">
            <a:xfrm>
              <a:off x="2784" y="2496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97"/>
            <p:cNvSpPr>
              <a:spLocks noChangeShapeType="1"/>
            </p:cNvSpPr>
            <p:nvPr/>
          </p:nvSpPr>
          <p:spPr bwMode="auto">
            <a:xfrm>
              <a:off x="4176" y="2448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98"/>
            <p:cNvSpPr>
              <a:spLocks noChangeShapeType="1"/>
            </p:cNvSpPr>
            <p:nvPr/>
          </p:nvSpPr>
          <p:spPr bwMode="auto">
            <a:xfrm>
              <a:off x="3408" y="1440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99"/>
            <p:cNvSpPr>
              <a:spLocks noChangeShapeType="1"/>
            </p:cNvSpPr>
            <p:nvPr/>
          </p:nvSpPr>
          <p:spPr bwMode="auto">
            <a:xfrm>
              <a:off x="4800" y="3504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Line 100"/>
            <p:cNvSpPr>
              <a:spLocks noChangeShapeType="1"/>
            </p:cNvSpPr>
            <p:nvPr/>
          </p:nvSpPr>
          <p:spPr bwMode="auto">
            <a:xfrm flipV="1">
              <a:off x="2496" y="3600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Line 101"/>
            <p:cNvSpPr>
              <a:spLocks noChangeShapeType="1"/>
            </p:cNvSpPr>
            <p:nvPr/>
          </p:nvSpPr>
          <p:spPr bwMode="auto">
            <a:xfrm flipV="1">
              <a:off x="3024" y="254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Line 102"/>
            <p:cNvSpPr>
              <a:spLocks noChangeShapeType="1"/>
            </p:cNvSpPr>
            <p:nvPr/>
          </p:nvSpPr>
          <p:spPr bwMode="auto">
            <a:xfrm flipV="1">
              <a:off x="5040" y="3552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Line 103"/>
            <p:cNvSpPr>
              <a:spLocks noChangeShapeType="1"/>
            </p:cNvSpPr>
            <p:nvPr/>
          </p:nvSpPr>
          <p:spPr bwMode="auto">
            <a:xfrm flipH="1" flipV="1">
              <a:off x="4560" y="2544"/>
              <a:ext cx="528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Line 104"/>
            <p:cNvSpPr>
              <a:spLocks noChangeShapeType="1"/>
            </p:cNvSpPr>
            <p:nvPr/>
          </p:nvSpPr>
          <p:spPr bwMode="auto">
            <a:xfrm flipH="1" flipV="1">
              <a:off x="3840" y="1536"/>
              <a:ext cx="528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105"/>
            <p:cNvSpPr>
              <a:spLocks noChangeShapeType="1"/>
            </p:cNvSpPr>
            <p:nvPr/>
          </p:nvSpPr>
          <p:spPr bwMode="auto">
            <a:xfrm>
              <a:off x="4368" y="2832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Line 106"/>
            <p:cNvSpPr>
              <a:spLocks noChangeShapeType="1"/>
            </p:cNvSpPr>
            <p:nvPr/>
          </p:nvSpPr>
          <p:spPr bwMode="auto">
            <a:xfrm>
              <a:off x="3696" y="1824"/>
              <a:ext cx="28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07"/>
            <p:cNvSpPr>
              <a:spLocks noChangeShapeType="1"/>
            </p:cNvSpPr>
            <p:nvPr/>
          </p:nvSpPr>
          <p:spPr bwMode="auto">
            <a:xfrm>
              <a:off x="3072" y="1008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1" name="Line 108"/>
            <p:cNvSpPr>
              <a:spLocks noChangeShapeType="1"/>
            </p:cNvSpPr>
            <p:nvPr/>
          </p:nvSpPr>
          <p:spPr bwMode="auto">
            <a:xfrm flipH="1" flipV="1">
              <a:off x="3216" y="768"/>
              <a:ext cx="48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15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מעגל </a:t>
            </a:r>
            <a:r>
              <a:rPr lang="he-IL" sz="4400" dirty="0" err="1" smtClean="0">
                <a:latin typeface="+mj-lt"/>
                <a:ea typeface="+mj-ea"/>
                <a:cs typeface="+mj-cs"/>
              </a:rPr>
              <a:t>אוילר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של המעבדים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שלב 1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15" name="מלבן 114"/>
          <p:cNvSpPr/>
          <p:nvPr/>
        </p:nvSpPr>
        <p:spPr>
          <a:xfrm>
            <a:off x="500034" y="1285860"/>
            <a:ext cx="78581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בניית הרשימה המקושרת של המעבדים (</a:t>
            </a:r>
            <a:r>
              <a:rPr lang="en-US" sz="2400" dirty="0" smtClean="0">
                <a:cs typeface="+mj-cs"/>
              </a:rPr>
              <a:t>A[1]</a:t>
            </a:r>
            <a:r>
              <a:rPr lang="he-IL" sz="2400" dirty="0" smtClean="0">
                <a:cs typeface="+mj-cs"/>
              </a:rPr>
              <a:t> ראש הרשימה, </a:t>
            </a:r>
            <a:r>
              <a:rPr lang="en-US" sz="2400" dirty="0" smtClean="0">
                <a:cs typeface="+mj-cs"/>
              </a:rPr>
              <a:t>C[1]</a:t>
            </a:r>
            <a:r>
              <a:rPr lang="he-IL" sz="2400" dirty="0" smtClean="0">
                <a:cs typeface="+mj-cs"/>
              </a:rPr>
              <a:t> זנב הרשימה), לוקחת </a:t>
            </a:r>
            <a:r>
              <a:rPr lang="en-US" sz="2400" dirty="0" smtClean="0">
                <a:cs typeface="+mj-cs"/>
              </a:rPr>
              <a:t>O(1)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נאתחל כל מעבד עם הערך:</a:t>
            </a:r>
          </a:p>
          <a:p>
            <a:pPr algn="r" rtl="1"/>
            <a:r>
              <a:rPr lang="he-IL" sz="2400" dirty="0" smtClean="0">
                <a:cs typeface="+mj-cs"/>
              </a:rPr>
              <a:t>מעבד </a:t>
            </a:r>
            <a:r>
              <a:rPr lang="en-US" sz="2400" dirty="0" smtClean="0">
                <a:cs typeface="+mj-cs"/>
              </a:rPr>
              <a:t>A</a:t>
            </a:r>
            <a:r>
              <a:rPr lang="he-IL" sz="2400" dirty="0" smtClean="0">
                <a:cs typeface="+mj-cs"/>
              </a:rPr>
              <a:t>: 1</a:t>
            </a:r>
          </a:p>
          <a:p>
            <a:pPr algn="r" rtl="1"/>
            <a:r>
              <a:rPr lang="he-IL" sz="2400" dirty="0" smtClean="0">
                <a:cs typeface="+mj-cs"/>
              </a:rPr>
              <a:t>מעבד </a:t>
            </a:r>
            <a:r>
              <a:rPr lang="en-US" sz="2400" dirty="0" smtClean="0">
                <a:cs typeface="+mj-cs"/>
              </a:rPr>
              <a:t>B</a:t>
            </a:r>
            <a:r>
              <a:rPr lang="he-IL" sz="2400" dirty="0" smtClean="0">
                <a:cs typeface="+mj-cs"/>
              </a:rPr>
              <a:t>: 0</a:t>
            </a:r>
          </a:p>
          <a:p>
            <a:pPr algn="r" rtl="1"/>
            <a:r>
              <a:rPr lang="he-IL" sz="2400" dirty="0" smtClean="0">
                <a:cs typeface="+mj-cs"/>
              </a:rPr>
              <a:t>מעבד </a:t>
            </a:r>
            <a:r>
              <a:rPr lang="en-US" sz="2400" dirty="0" smtClean="0">
                <a:cs typeface="+mj-cs"/>
              </a:rPr>
              <a:t>C</a:t>
            </a:r>
            <a:r>
              <a:rPr lang="he-IL" sz="2400" dirty="0" smtClean="0">
                <a:cs typeface="+mj-cs"/>
              </a:rPr>
              <a:t>: </a:t>
            </a:r>
            <a:r>
              <a:rPr lang="en-US" sz="2400" dirty="0" smtClean="0">
                <a:cs typeface="+mj-cs"/>
              </a:rPr>
              <a:t>-1</a:t>
            </a:r>
            <a:endParaRPr lang="he-IL" sz="2400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שלב 1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pSp>
        <p:nvGrpSpPr>
          <p:cNvPr id="115" name="Group 2"/>
          <p:cNvGrpSpPr>
            <a:grpSpLocks/>
          </p:cNvGrpSpPr>
          <p:nvPr/>
        </p:nvGrpSpPr>
        <p:grpSpPr bwMode="auto">
          <a:xfrm>
            <a:off x="1142976" y="1357298"/>
            <a:ext cx="6991368" cy="5043502"/>
            <a:chOff x="768" y="96"/>
            <a:chExt cx="4896" cy="3936"/>
          </a:xfrm>
        </p:grpSpPr>
        <p:sp>
          <p:nvSpPr>
            <p:cNvPr id="116" name="Oval 3"/>
            <p:cNvSpPr>
              <a:spLocks noChangeArrowheads="1"/>
            </p:cNvSpPr>
            <p:nvPr/>
          </p:nvSpPr>
          <p:spPr bwMode="auto">
            <a:xfrm>
              <a:off x="4800" y="96"/>
              <a:ext cx="864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4"/>
            <p:cNvSpPr>
              <a:spLocks noChangeArrowheads="1"/>
            </p:cNvSpPr>
            <p:nvPr/>
          </p:nvSpPr>
          <p:spPr bwMode="auto">
            <a:xfrm>
              <a:off x="4896" y="2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Oval 5"/>
            <p:cNvSpPr>
              <a:spLocks noChangeArrowheads="1"/>
            </p:cNvSpPr>
            <p:nvPr/>
          </p:nvSpPr>
          <p:spPr bwMode="auto">
            <a:xfrm>
              <a:off x="5280" y="288"/>
              <a:ext cx="288" cy="28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9900"/>
                </a:solidFill>
              </a:endParaRPr>
            </a:p>
          </p:txBody>
        </p:sp>
        <p:sp>
          <p:nvSpPr>
            <p:cNvPr id="119" name="Oval 6"/>
            <p:cNvSpPr>
              <a:spLocks noChangeArrowheads="1"/>
            </p:cNvSpPr>
            <p:nvPr/>
          </p:nvSpPr>
          <p:spPr bwMode="auto">
            <a:xfrm>
              <a:off x="5088" y="576"/>
              <a:ext cx="288" cy="28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Text Box 7"/>
            <p:cNvSpPr txBox="1">
              <a:spLocks noChangeArrowheads="1"/>
            </p:cNvSpPr>
            <p:nvPr/>
          </p:nvSpPr>
          <p:spPr bwMode="auto">
            <a:xfrm>
              <a:off x="4896" y="28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A</a:t>
              </a:r>
            </a:p>
          </p:txBody>
        </p:sp>
        <p:sp>
          <p:nvSpPr>
            <p:cNvPr id="121" name="Text Box 8"/>
            <p:cNvSpPr txBox="1">
              <a:spLocks noChangeArrowheads="1"/>
            </p:cNvSpPr>
            <p:nvPr/>
          </p:nvSpPr>
          <p:spPr bwMode="auto">
            <a:xfrm>
              <a:off x="5132" y="5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B</a:t>
              </a:r>
            </a:p>
          </p:txBody>
        </p:sp>
        <p:sp>
          <p:nvSpPr>
            <p:cNvPr id="122" name="Text Box 9"/>
            <p:cNvSpPr txBox="1">
              <a:spLocks noChangeArrowheads="1"/>
            </p:cNvSpPr>
            <p:nvPr/>
          </p:nvSpPr>
          <p:spPr bwMode="auto">
            <a:xfrm>
              <a:off x="5313" y="28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C</a:t>
              </a:r>
            </a:p>
          </p:txBody>
        </p:sp>
        <p:grpSp>
          <p:nvGrpSpPr>
            <p:cNvPr id="123" name="Group 10"/>
            <p:cNvGrpSpPr>
              <a:grpSpLocks/>
            </p:cNvGrpSpPr>
            <p:nvPr/>
          </p:nvGrpSpPr>
          <p:grpSpPr bwMode="auto">
            <a:xfrm>
              <a:off x="2496" y="336"/>
              <a:ext cx="864" cy="864"/>
              <a:chOff x="2496" y="336"/>
              <a:chExt cx="864" cy="864"/>
            </a:xfrm>
          </p:grpSpPr>
          <p:sp>
            <p:nvSpPr>
              <p:cNvPr id="214" name="Oval 11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Oval 12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Oval 13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217" name="Oval 14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Text Box 15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1</a:t>
                </a:r>
              </a:p>
            </p:txBody>
          </p:sp>
          <p:sp>
            <p:nvSpPr>
              <p:cNvPr id="219" name="Text Box 16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0</a:t>
                </a:r>
              </a:p>
            </p:txBody>
          </p:sp>
          <p:sp>
            <p:nvSpPr>
              <p:cNvPr id="220" name="Text Box 17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-1</a:t>
                </a:r>
              </a:p>
            </p:txBody>
          </p:sp>
        </p:grpSp>
        <p:grpSp>
          <p:nvGrpSpPr>
            <p:cNvPr id="124" name="Group 18"/>
            <p:cNvGrpSpPr>
              <a:grpSpLocks/>
            </p:cNvGrpSpPr>
            <p:nvPr/>
          </p:nvGrpSpPr>
          <p:grpSpPr bwMode="auto">
            <a:xfrm>
              <a:off x="1872" y="1104"/>
              <a:ext cx="864" cy="864"/>
              <a:chOff x="2496" y="336"/>
              <a:chExt cx="864" cy="864"/>
            </a:xfrm>
          </p:grpSpPr>
          <p:sp>
            <p:nvSpPr>
              <p:cNvPr id="207" name="Oval 19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Oval 20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Oval 21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210" name="Oval 22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Text Box 23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1</a:t>
                </a:r>
              </a:p>
            </p:txBody>
          </p:sp>
          <p:sp>
            <p:nvSpPr>
              <p:cNvPr id="212" name="Text Box 24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0</a:t>
                </a:r>
              </a:p>
            </p:txBody>
          </p:sp>
          <p:sp>
            <p:nvSpPr>
              <p:cNvPr id="213" name="Text Box 25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-1</a:t>
                </a:r>
              </a:p>
            </p:txBody>
          </p:sp>
        </p:grpSp>
        <p:grpSp>
          <p:nvGrpSpPr>
            <p:cNvPr id="125" name="Group 26"/>
            <p:cNvGrpSpPr>
              <a:grpSpLocks/>
            </p:cNvGrpSpPr>
            <p:nvPr/>
          </p:nvGrpSpPr>
          <p:grpSpPr bwMode="auto">
            <a:xfrm>
              <a:off x="3120" y="1104"/>
              <a:ext cx="864" cy="864"/>
              <a:chOff x="2496" y="336"/>
              <a:chExt cx="864" cy="864"/>
            </a:xfrm>
          </p:grpSpPr>
          <p:sp>
            <p:nvSpPr>
              <p:cNvPr id="200" name="Oval 27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Oval 28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Oval 29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203" name="Oval 30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Text Box 31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1</a:t>
                </a:r>
              </a:p>
            </p:txBody>
          </p:sp>
          <p:sp>
            <p:nvSpPr>
              <p:cNvPr id="205" name="Text Box 32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0</a:t>
                </a:r>
              </a:p>
            </p:txBody>
          </p:sp>
          <p:sp>
            <p:nvSpPr>
              <p:cNvPr id="206" name="Text Box 33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-1</a:t>
                </a:r>
              </a:p>
            </p:txBody>
          </p:sp>
        </p:grpSp>
        <p:grpSp>
          <p:nvGrpSpPr>
            <p:cNvPr id="126" name="Group 34"/>
            <p:cNvGrpSpPr>
              <a:grpSpLocks/>
            </p:cNvGrpSpPr>
            <p:nvPr/>
          </p:nvGrpSpPr>
          <p:grpSpPr bwMode="auto">
            <a:xfrm>
              <a:off x="1296" y="2112"/>
              <a:ext cx="864" cy="864"/>
              <a:chOff x="2496" y="336"/>
              <a:chExt cx="864" cy="864"/>
            </a:xfrm>
          </p:grpSpPr>
          <p:sp>
            <p:nvSpPr>
              <p:cNvPr id="193" name="Oval 35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Oval 36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Oval 37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196" name="Oval 38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Text Box 39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1</a:t>
                </a:r>
              </a:p>
            </p:txBody>
          </p:sp>
          <p:sp>
            <p:nvSpPr>
              <p:cNvPr id="198" name="Text Box 40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0</a:t>
                </a:r>
              </a:p>
            </p:txBody>
          </p:sp>
          <p:sp>
            <p:nvSpPr>
              <p:cNvPr id="199" name="Text Box 41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-1</a:t>
                </a:r>
              </a:p>
            </p:txBody>
          </p:sp>
        </p:grpSp>
        <p:grpSp>
          <p:nvGrpSpPr>
            <p:cNvPr id="127" name="Group 42"/>
            <p:cNvGrpSpPr>
              <a:grpSpLocks/>
            </p:cNvGrpSpPr>
            <p:nvPr/>
          </p:nvGrpSpPr>
          <p:grpSpPr bwMode="auto">
            <a:xfrm>
              <a:off x="768" y="3168"/>
              <a:ext cx="864" cy="864"/>
              <a:chOff x="2496" y="336"/>
              <a:chExt cx="864" cy="864"/>
            </a:xfrm>
          </p:grpSpPr>
          <p:sp>
            <p:nvSpPr>
              <p:cNvPr id="186" name="Oval 43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Oval 44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Oval 45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189" name="Oval 46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Text Box 47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1</a:t>
                </a:r>
              </a:p>
            </p:txBody>
          </p:sp>
          <p:sp>
            <p:nvSpPr>
              <p:cNvPr id="191" name="Text Box 48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0</a:t>
                </a:r>
              </a:p>
            </p:txBody>
          </p:sp>
          <p:sp>
            <p:nvSpPr>
              <p:cNvPr id="192" name="Text Box 49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-1</a:t>
                </a:r>
              </a:p>
            </p:txBody>
          </p:sp>
        </p:grpSp>
        <p:grpSp>
          <p:nvGrpSpPr>
            <p:cNvPr id="128" name="Group 50"/>
            <p:cNvGrpSpPr>
              <a:grpSpLocks/>
            </p:cNvGrpSpPr>
            <p:nvPr/>
          </p:nvGrpSpPr>
          <p:grpSpPr bwMode="auto">
            <a:xfrm>
              <a:off x="2496" y="2112"/>
              <a:ext cx="864" cy="864"/>
              <a:chOff x="2496" y="336"/>
              <a:chExt cx="864" cy="864"/>
            </a:xfrm>
          </p:grpSpPr>
          <p:sp>
            <p:nvSpPr>
              <p:cNvPr id="179" name="Oval 51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Oval 52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Oval 53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182" name="Oval 54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Text Box 55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1</a:t>
                </a:r>
              </a:p>
            </p:txBody>
          </p:sp>
          <p:sp>
            <p:nvSpPr>
              <p:cNvPr id="184" name="Text Box 56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0</a:t>
                </a:r>
              </a:p>
            </p:txBody>
          </p:sp>
          <p:sp>
            <p:nvSpPr>
              <p:cNvPr id="185" name="Text Box 57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-1</a:t>
                </a:r>
              </a:p>
            </p:txBody>
          </p:sp>
        </p:grpSp>
        <p:grpSp>
          <p:nvGrpSpPr>
            <p:cNvPr id="129" name="Group 58"/>
            <p:cNvGrpSpPr>
              <a:grpSpLocks/>
            </p:cNvGrpSpPr>
            <p:nvPr/>
          </p:nvGrpSpPr>
          <p:grpSpPr bwMode="auto">
            <a:xfrm>
              <a:off x="1968" y="3168"/>
              <a:ext cx="864" cy="864"/>
              <a:chOff x="2496" y="336"/>
              <a:chExt cx="864" cy="864"/>
            </a:xfrm>
          </p:grpSpPr>
          <p:sp>
            <p:nvSpPr>
              <p:cNvPr id="172" name="Oval 59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Oval 60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Oval 61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175" name="Oval 62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Text Box 63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1</a:t>
                </a:r>
              </a:p>
            </p:txBody>
          </p:sp>
          <p:sp>
            <p:nvSpPr>
              <p:cNvPr id="177" name="Text Box 64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0</a:t>
                </a:r>
              </a:p>
            </p:txBody>
          </p:sp>
          <p:sp>
            <p:nvSpPr>
              <p:cNvPr id="178" name="Text Box 65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-1</a:t>
                </a:r>
              </a:p>
            </p:txBody>
          </p:sp>
        </p:grpSp>
        <p:grpSp>
          <p:nvGrpSpPr>
            <p:cNvPr id="130" name="Group 66"/>
            <p:cNvGrpSpPr>
              <a:grpSpLocks/>
            </p:cNvGrpSpPr>
            <p:nvPr/>
          </p:nvGrpSpPr>
          <p:grpSpPr bwMode="auto">
            <a:xfrm>
              <a:off x="3840" y="2064"/>
              <a:ext cx="864" cy="864"/>
              <a:chOff x="2496" y="336"/>
              <a:chExt cx="864" cy="864"/>
            </a:xfrm>
          </p:grpSpPr>
          <p:sp>
            <p:nvSpPr>
              <p:cNvPr id="165" name="Oval 67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Oval 68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Oval 69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168" name="Oval 70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Text Box 71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1</a:t>
                </a:r>
              </a:p>
            </p:txBody>
          </p:sp>
          <p:sp>
            <p:nvSpPr>
              <p:cNvPr id="170" name="Text Box 72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0</a:t>
                </a:r>
              </a:p>
            </p:txBody>
          </p:sp>
          <p:sp>
            <p:nvSpPr>
              <p:cNvPr id="171" name="Text Box 73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-1</a:t>
                </a:r>
              </a:p>
            </p:txBody>
          </p:sp>
        </p:grpSp>
        <p:grpSp>
          <p:nvGrpSpPr>
            <p:cNvPr id="131" name="Group 74"/>
            <p:cNvGrpSpPr>
              <a:grpSpLocks/>
            </p:cNvGrpSpPr>
            <p:nvPr/>
          </p:nvGrpSpPr>
          <p:grpSpPr bwMode="auto">
            <a:xfrm>
              <a:off x="4512" y="3120"/>
              <a:ext cx="864" cy="864"/>
              <a:chOff x="2496" y="336"/>
              <a:chExt cx="864" cy="864"/>
            </a:xfrm>
          </p:grpSpPr>
          <p:sp>
            <p:nvSpPr>
              <p:cNvPr id="158" name="Oval 75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Oval 76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Oval 77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161" name="Oval 78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Text Box 79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1</a:t>
                </a:r>
              </a:p>
            </p:txBody>
          </p:sp>
          <p:sp>
            <p:nvSpPr>
              <p:cNvPr id="163" name="Text Box 80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0</a:t>
                </a:r>
              </a:p>
            </p:txBody>
          </p:sp>
          <p:sp>
            <p:nvSpPr>
              <p:cNvPr id="164" name="Text Box 81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-1</a:t>
                </a:r>
              </a:p>
            </p:txBody>
          </p:sp>
        </p:grpSp>
        <p:sp>
          <p:nvSpPr>
            <p:cNvPr id="132" name="Line 82"/>
            <p:cNvSpPr>
              <a:spLocks noChangeShapeType="1"/>
            </p:cNvSpPr>
            <p:nvPr/>
          </p:nvSpPr>
          <p:spPr bwMode="auto">
            <a:xfrm flipH="1">
              <a:off x="2208" y="768"/>
              <a:ext cx="43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3" name="Line 83"/>
            <p:cNvSpPr>
              <a:spLocks noChangeShapeType="1"/>
            </p:cNvSpPr>
            <p:nvPr/>
          </p:nvSpPr>
          <p:spPr bwMode="auto">
            <a:xfrm flipH="1">
              <a:off x="1632" y="1584"/>
              <a:ext cx="432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4" name="Line 84"/>
            <p:cNvSpPr>
              <a:spLocks noChangeShapeType="1"/>
            </p:cNvSpPr>
            <p:nvPr/>
          </p:nvSpPr>
          <p:spPr bwMode="auto">
            <a:xfrm flipH="1">
              <a:off x="1056" y="2592"/>
              <a:ext cx="432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5" name="Line 85"/>
            <p:cNvSpPr>
              <a:spLocks noChangeShapeType="1"/>
            </p:cNvSpPr>
            <p:nvPr/>
          </p:nvSpPr>
          <p:spPr bwMode="auto">
            <a:xfrm flipV="1">
              <a:off x="1440" y="2880"/>
              <a:ext cx="24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6" name="Line 86"/>
            <p:cNvSpPr>
              <a:spLocks noChangeShapeType="1"/>
            </p:cNvSpPr>
            <p:nvPr/>
          </p:nvSpPr>
          <p:spPr bwMode="auto">
            <a:xfrm flipV="1">
              <a:off x="1248" y="3552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7" name="Line 87"/>
            <p:cNvSpPr>
              <a:spLocks noChangeShapeType="1"/>
            </p:cNvSpPr>
            <p:nvPr/>
          </p:nvSpPr>
          <p:spPr bwMode="auto">
            <a:xfrm>
              <a:off x="1056" y="3552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8" name="Line 88"/>
            <p:cNvSpPr>
              <a:spLocks noChangeShapeType="1"/>
            </p:cNvSpPr>
            <p:nvPr/>
          </p:nvSpPr>
          <p:spPr bwMode="auto">
            <a:xfrm flipV="1">
              <a:off x="1968" y="1872"/>
              <a:ext cx="24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9" name="Line 89"/>
            <p:cNvSpPr>
              <a:spLocks noChangeShapeType="1"/>
            </p:cNvSpPr>
            <p:nvPr/>
          </p:nvSpPr>
          <p:spPr bwMode="auto">
            <a:xfrm>
              <a:off x="1824" y="2832"/>
              <a:ext cx="28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0" name="Line 90"/>
            <p:cNvSpPr>
              <a:spLocks noChangeShapeType="1"/>
            </p:cNvSpPr>
            <p:nvPr/>
          </p:nvSpPr>
          <p:spPr bwMode="auto">
            <a:xfrm flipH="1" flipV="1">
              <a:off x="2016" y="2544"/>
              <a:ext cx="48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1" name="Line 91"/>
            <p:cNvSpPr>
              <a:spLocks noChangeShapeType="1"/>
            </p:cNvSpPr>
            <p:nvPr/>
          </p:nvSpPr>
          <p:spPr bwMode="auto">
            <a:xfrm>
              <a:off x="2400" y="1824"/>
              <a:ext cx="28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2" name="Line 92"/>
            <p:cNvSpPr>
              <a:spLocks noChangeShapeType="1"/>
            </p:cNvSpPr>
            <p:nvPr/>
          </p:nvSpPr>
          <p:spPr bwMode="auto">
            <a:xfrm flipH="1" flipV="1">
              <a:off x="2592" y="1584"/>
              <a:ext cx="48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3" name="Line 93"/>
            <p:cNvSpPr>
              <a:spLocks noChangeShapeType="1"/>
            </p:cNvSpPr>
            <p:nvPr/>
          </p:nvSpPr>
          <p:spPr bwMode="auto">
            <a:xfrm flipV="1">
              <a:off x="2592" y="1056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4" name="Line 94"/>
            <p:cNvSpPr>
              <a:spLocks noChangeShapeType="1"/>
            </p:cNvSpPr>
            <p:nvPr/>
          </p:nvSpPr>
          <p:spPr bwMode="auto">
            <a:xfrm>
              <a:off x="2256" y="3504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5" name="Line 95"/>
            <p:cNvSpPr>
              <a:spLocks noChangeShapeType="1"/>
            </p:cNvSpPr>
            <p:nvPr/>
          </p:nvSpPr>
          <p:spPr bwMode="auto">
            <a:xfrm>
              <a:off x="2784" y="2496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6" name="Line 96"/>
            <p:cNvSpPr>
              <a:spLocks noChangeShapeType="1"/>
            </p:cNvSpPr>
            <p:nvPr/>
          </p:nvSpPr>
          <p:spPr bwMode="auto">
            <a:xfrm>
              <a:off x="4176" y="2448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7" name="Line 97"/>
            <p:cNvSpPr>
              <a:spLocks noChangeShapeType="1"/>
            </p:cNvSpPr>
            <p:nvPr/>
          </p:nvSpPr>
          <p:spPr bwMode="auto">
            <a:xfrm>
              <a:off x="3408" y="1440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8" name="Line 98"/>
            <p:cNvSpPr>
              <a:spLocks noChangeShapeType="1"/>
            </p:cNvSpPr>
            <p:nvPr/>
          </p:nvSpPr>
          <p:spPr bwMode="auto">
            <a:xfrm>
              <a:off x="4800" y="3504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9" name="Line 99"/>
            <p:cNvSpPr>
              <a:spLocks noChangeShapeType="1"/>
            </p:cNvSpPr>
            <p:nvPr/>
          </p:nvSpPr>
          <p:spPr bwMode="auto">
            <a:xfrm flipV="1">
              <a:off x="2496" y="3600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0" name="Line 100"/>
            <p:cNvSpPr>
              <a:spLocks noChangeShapeType="1"/>
            </p:cNvSpPr>
            <p:nvPr/>
          </p:nvSpPr>
          <p:spPr bwMode="auto">
            <a:xfrm flipV="1">
              <a:off x="3024" y="254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1" name="Line 101"/>
            <p:cNvSpPr>
              <a:spLocks noChangeShapeType="1"/>
            </p:cNvSpPr>
            <p:nvPr/>
          </p:nvSpPr>
          <p:spPr bwMode="auto">
            <a:xfrm flipV="1">
              <a:off x="5040" y="3552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2" name="Line 102"/>
            <p:cNvSpPr>
              <a:spLocks noChangeShapeType="1"/>
            </p:cNvSpPr>
            <p:nvPr/>
          </p:nvSpPr>
          <p:spPr bwMode="auto">
            <a:xfrm flipH="1" flipV="1">
              <a:off x="4560" y="2544"/>
              <a:ext cx="528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3" name="Line 103"/>
            <p:cNvSpPr>
              <a:spLocks noChangeShapeType="1"/>
            </p:cNvSpPr>
            <p:nvPr/>
          </p:nvSpPr>
          <p:spPr bwMode="auto">
            <a:xfrm flipH="1" flipV="1">
              <a:off x="3840" y="1536"/>
              <a:ext cx="528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4" name="Line 104"/>
            <p:cNvSpPr>
              <a:spLocks noChangeShapeType="1"/>
            </p:cNvSpPr>
            <p:nvPr/>
          </p:nvSpPr>
          <p:spPr bwMode="auto">
            <a:xfrm>
              <a:off x="4368" y="2832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5" name="Line 105"/>
            <p:cNvSpPr>
              <a:spLocks noChangeShapeType="1"/>
            </p:cNvSpPr>
            <p:nvPr/>
          </p:nvSpPr>
          <p:spPr bwMode="auto">
            <a:xfrm>
              <a:off x="3696" y="1824"/>
              <a:ext cx="28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6" name="Line 106"/>
            <p:cNvSpPr>
              <a:spLocks noChangeShapeType="1"/>
            </p:cNvSpPr>
            <p:nvPr/>
          </p:nvSpPr>
          <p:spPr bwMode="auto">
            <a:xfrm>
              <a:off x="3072" y="1008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7" name="Line 107"/>
            <p:cNvSpPr>
              <a:spLocks noChangeShapeType="1"/>
            </p:cNvSpPr>
            <p:nvPr/>
          </p:nvSpPr>
          <p:spPr bwMode="auto">
            <a:xfrm flipH="1" flipV="1">
              <a:off x="3216" y="768"/>
              <a:ext cx="48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שלב 2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15" name="מלבן 114"/>
          <p:cNvSpPr/>
          <p:nvPr/>
        </p:nvSpPr>
        <p:spPr>
          <a:xfrm>
            <a:off x="500034" y="1285860"/>
            <a:ext cx="78581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נבצע חישוב תחיליות על הרשימה, עם פעולת החיבור הרגילה, בתור הפעולה הבינארית </a:t>
            </a:r>
            <a:r>
              <a:rPr lang="he-IL" sz="2400" dirty="0" err="1" smtClean="0">
                <a:cs typeface="+mj-cs"/>
              </a:rPr>
              <a:t>האסוצאיטיבית</a:t>
            </a:r>
            <a:r>
              <a:rPr lang="he-IL" sz="2400" dirty="0" smtClean="0">
                <a:cs typeface="+mj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טענה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115" name="מלבן 114"/>
          <p:cNvSpPr/>
          <p:nvPr/>
        </p:nvSpPr>
        <p:spPr>
          <a:xfrm>
            <a:off x="500034" y="1285860"/>
            <a:ext cx="78581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בסוף התהליך, העומק של כל קדקוד יימצא במעבד </a:t>
            </a:r>
            <a:r>
              <a:rPr lang="en-US" sz="2400" dirty="0" smtClean="0">
                <a:cs typeface="+mj-cs"/>
              </a:rPr>
              <a:t>C</a:t>
            </a:r>
            <a:r>
              <a:rPr lang="he-IL" sz="2400" dirty="0" smtClean="0">
                <a:cs typeface="+mj-cs"/>
              </a:rPr>
              <a:t> שלו.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r" rt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851109" y="1785926"/>
            <a:ext cx="5740453" cy="4614874"/>
            <a:chOff x="768" y="96"/>
            <a:chExt cx="4896" cy="3936"/>
          </a:xfrm>
        </p:grpSpPr>
        <p:sp>
          <p:nvSpPr>
            <p:cNvPr id="9" name="Oval 4"/>
            <p:cNvSpPr>
              <a:spLocks noChangeArrowheads="1"/>
            </p:cNvSpPr>
            <p:nvPr/>
          </p:nvSpPr>
          <p:spPr bwMode="auto">
            <a:xfrm>
              <a:off x="4800" y="96"/>
              <a:ext cx="864" cy="86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4896" y="28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5280" y="288"/>
              <a:ext cx="288" cy="288"/>
            </a:xfrm>
            <a:prstGeom prst="ellipse">
              <a:avLst/>
            </a:prstGeom>
            <a:solidFill>
              <a:srgbClr val="00CC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FF9900"/>
                </a:solidFill>
              </a:endParaRPr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5088" y="576"/>
              <a:ext cx="288" cy="288"/>
            </a:xfrm>
            <a:prstGeom prst="ellipse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4896" y="288"/>
              <a:ext cx="25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A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5132" y="576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/>
                <a:t>B</a:t>
              </a:r>
            </a:p>
          </p:txBody>
        </p:sp>
        <p:sp>
          <p:nvSpPr>
            <p:cNvPr id="15" name="Text Box 10"/>
            <p:cNvSpPr txBox="1">
              <a:spLocks noChangeArrowheads="1"/>
            </p:cNvSpPr>
            <p:nvPr/>
          </p:nvSpPr>
          <p:spPr bwMode="auto">
            <a:xfrm>
              <a:off x="5313" y="288"/>
              <a:ext cx="244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GB" dirty="0"/>
                <a:t>C</a:t>
              </a:r>
            </a:p>
          </p:txBody>
        </p:sp>
        <p:grpSp>
          <p:nvGrpSpPr>
            <p:cNvPr id="3" name="Group 11"/>
            <p:cNvGrpSpPr>
              <a:grpSpLocks/>
            </p:cNvGrpSpPr>
            <p:nvPr/>
          </p:nvGrpSpPr>
          <p:grpSpPr bwMode="auto">
            <a:xfrm>
              <a:off x="2496" y="336"/>
              <a:ext cx="864" cy="864"/>
              <a:chOff x="2496" y="336"/>
              <a:chExt cx="864" cy="864"/>
            </a:xfrm>
          </p:grpSpPr>
          <p:sp>
            <p:nvSpPr>
              <p:cNvPr id="107" name="Oval 12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Oval 13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Oval 14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110" name="Oval 15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Text Box 16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1</a:t>
                </a:r>
              </a:p>
            </p:txBody>
          </p:sp>
          <p:sp>
            <p:nvSpPr>
              <p:cNvPr id="112" name="Text Box 17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1</a:t>
                </a:r>
              </a:p>
            </p:txBody>
          </p:sp>
          <p:sp>
            <p:nvSpPr>
              <p:cNvPr id="113" name="Text Box 18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0</a:t>
                </a:r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872" y="1104"/>
              <a:ext cx="864" cy="864"/>
              <a:chOff x="2496" y="336"/>
              <a:chExt cx="864" cy="864"/>
            </a:xfrm>
          </p:grpSpPr>
          <p:sp>
            <p:nvSpPr>
              <p:cNvPr id="100" name="Oval 20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Oval 21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Oval 22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103" name="Oval 23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Text Box 24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2</a:t>
                </a:r>
              </a:p>
            </p:txBody>
          </p:sp>
          <p:sp>
            <p:nvSpPr>
              <p:cNvPr id="105" name="Text Box 25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2</a:t>
                </a:r>
              </a:p>
            </p:txBody>
          </p:sp>
          <p:sp>
            <p:nvSpPr>
              <p:cNvPr id="106" name="Text Box 26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1</a:t>
                </a:r>
              </a:p>
            </p:txBody>
          </p:sp>
        </p:grpSp>
        <p:grpSp>
          <p:nvGrpSpPr>
            <p:cNvPr id="8" name="Group 27"/>
            <p:cNvGrpSpPr>
              <a:grpSpLocks/>
            </p:cNvGrpSpPr>
            <p:nvPr/>
          </p:nvGrpSpPr>
          <p:grpSpPr bwMode="auto">
            <a:xfrm>
              <a:off x="3120" y="1104"/>
              <a:ext cx="864" cy="864"/>
              <a:chOff x="2496" y="336"/>
              <a:chExt cx="864" cy="864"/>
            </a:xfrm>
          </p:grpSpPr>
          <p:sp>
            <p:nvSpPr>
              <p:cNvPr id="93" name="Oval 28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Oval 29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Oval 30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96" name="Oval 31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Text Box 32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2</a:t>
                </a:r>
              </a:p>
            </p:txBody>
          </p:sp>
          <p:sp>
            <p:nvSpPr>
              <p:cNvPr id="98" name="Text Box 33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2</a:t>
                </a:r>
              </a:p>
            </p:txBody>
          </p:sp>
          <p:sp>
            <p:nvSpPr>
              <p:cNvPr id="99" name="Text Box 34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1</a:t>
                </a:r>
              </a:p>
            </p:txBody>
          </p:sp>
        </p:grpSp>
        <p:grpSp>
          <p:nvGrpSpPr>
            <p:cNvPr id="16" name="Group 35"/>
            <p:cNvGrpSpPr>
              <a:grpSpLocks/>
            </p:cNvGrpSpPr>
            <p:nvPr/>
          </p:nvGrpSpPr>
          <p:grpSpPr bwMode="auto">
            <a:xfrm>
              <a:off x="1296" y="2112"/>
              <a:ext cx="864" cy="864"/>
              <a:chOff x="2496" y="336"/>
              <a:chExt cx="864" cy="864"/>
            </a:xfrm>
          </p:grpSpPr>
          <p:sp>
            <p:nvSpPr>
              <p:cNvPr id="86" name="Oval 36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Oval 37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Oval 38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89" name="Oval 39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Text Box 40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3</a:t>
                </a:r>
              </a:p>
            </p:txBody>
          </p:sp>
          <p:sp>
            <p:nvSpPr>
              <p:cNvPr id="91" name="Text Box 41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3</a:t>
                </a:r>
              </a:p>
            </p:txBody>
          </p:sp>
          <p:sp>
            <p:nvSpPr>
              <p:cNvPr id="92" name="Text Box 42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2</a:t>
                </a:r>
              </a:p>
            </p:txBody>
          </p:sp>
        </p:grpSp>
        <p:grpSp>
          <p:nvGrpSpPr>
            <p:cNvPr id="17" name="Group 43"/>
            <p:cNvGrpSpPr>
              <a:grpSpLocks/>
            </p:cNvGrpSpPr>
            <p:nvPr/>
          </p:nvGrpSpPr>
          <p:grpSpPr bwMode="auto">
            <a:xfrm>
              <a:off x="768" y="3168"/>
              <a:ext cx="864" cy="864"/>
              <a:chOff x="2496" y="336"/>
              <a:chExt cx="864" cy="864"/>
            </a:xfrm>
          </p:grpSpPr>
          <p:sp>
            <p:nvSpPr>
              <p:cNvPr id="79" name="Oval 44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Oval 45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Oval 46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82" name="Oval 47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Text Box 48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4</a:t>
                </a:r>
              </a:p>
            </p:txBody>
          </p:sp>
          <p:sp>
            <p:nvSpPr>
              <p:cNvPr id="84" name="Text Box 49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4</a:t>
                </a:r>
              </a:p>
            </p:txBody>
          </p:sp>
          <p:sp>
            <p:nvSpPr>
              <p:cNvPr id="85" name="Text Box 50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3</a:t>
                </a:r>
              </a:p>
            </p:txBody>
          </p:sp>
        </p:grpSp>
        <p:grpSp>
          <p:nvGrpSpPr>
            <p:cNvPr id="18" name="Group 51"/>
            <p:cNvGrpSpPr>
              <a:grpSpLocks/>
            </p:cNvGrpSpPr>
            <p:nvPr/>
          </p:nvGrpSpPr>
          <p:grpSpPr bwMode="auto">
            <a:xfrm>
              <a:off x="2496" y="2112"/>
              <a:ext cx="864" cy="864"/>
              <a:chOff x="2496" y="336"/>
              <a:chExt cx="864" cy="864"/>
            </a:xfrm>
          </p:grpSpPr>
          <p:sp>
            <p:nvSpPr>
              <p:cNvPr id="72" name="Oval 52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Oval 53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Oval 54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75" name="Oval 55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56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3</a:t>
                </a:r>
              </a:p>
            </p:txBody>
          </p:sp>
          <p:sp>
            <p:nvSpPr>
              <p:cNvPr id="77" name="Text Box 57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3</a:t>
                </a:r>
              </a:p>
            </p:txBody>
          </p:sp>
          <p:sp>
            <p:nvSpPr>
              <p:cNvPr id="78" name="Text Box 58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2</a:t>
                </a:r>
              </a:p>
            </p:txBody>
          </p:sp>
        </p:grpSp>
        <p:grpSp>
          <p:nvGrpSpPr>
            <p:cNvPr id="19" name="Group 59"/>
            <p:cNvGrpSpPr>
              <a:grpSpLocks/>
            </p:cNvGrpSpPr>
            <p:nvPr/>
          </p:nvGrpSpPr>
          <p:grpSpPr bwMode="auto">
            <a:xfrm>
              <a:off x="1968" y="3168"/>
              <a:ext cx="864" cy="864"/>
              <a:chOff x="2496" y="336"/>
              <a:chExt cx="864" cy="864"/>
            </a:xfrm>
          </p:grpSpPr>
          <p:sp>
            <p:nvSpPr>
              <p:cNvPr id="65" name="Oval 60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Oval 61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Oval 62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68" name="Oval 63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64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4</a:t>
                </a:r>
              </a:p>
            </p:txBody>
          </p:sp>
          <p:sp>
            <p:nvSpPr>
              <p:cNvPr id="70" name="Text Box 65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4</a:t>
                </a:r>
              </a:p>
            </p:txBody>
          </p:sp>
          <p:sp>
            <p:nvSpPr>
              <p:cNvPr id="71" name="Text Box 66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3</a:t>
                </a:r>
              </a:p>
            </p:txBody>
          </p:sp>
        </p:grpSp>
        <p:grpSp>
          <p:nvGrpSpPr>
            <p:cNvPr id="20" name="Group 67"/>
            <p:cNvGrpSpPr>
              <a:grpSpLocks/>
            </p:cNvGrpSpPr>
            <p:nvPr/>
          </p:nvGrpSpPr>
          <p:grpSpPr bwMode="auto">
            <a:xfrm>
              <a:off x="3840" y="2064"/>
              <a:ext cx="864" cy="864"/>
              <a:chOff x="2496" y="336"/>
              <a:chExt cx="864" cy="864"/>
            </a:xfrm>
          </p:grpSpPr>
          <p:sp>
            <p:nvSpPr>
              <p:cNvPr id="58" name="Oval 68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9" name="Oval 69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Oval 70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61" name="Oval 71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" name="Text Box 72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3</a:t>
                </a:r>
              </a:p>
            </p:txBody>
          </p:sp>
          <p:sp>
            <p:nvSpPr>
              <p:cNvPr id="63" name="Text Box 73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3</a:t>
                </a:r>
              </a:p>
            </p:txBody>
          </p:sp>
          <p:sp>
            <p:nvSpPr>
              <p:cNvPr id="64" name="Text Box 74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2</a:t>
                </a:r>
              </a:p>
            </p:txBody>
          </p:sp>
        </p:grpSp>
        <p:grpSp>
          <p:nvGrpSpPr>
            <p:cNvPr id="21" name="Group 75"/>
            <p:cNvGrpSpPr>
              <a:grpSpLocks/>
            </p:cNvGrpSpPr>
            <p:nvPr/>
          </p:nvGrpSpPr>
          <p:grpSpPr bwMode="auto">
            <a:xfrm>
              <a:off x="4512" y="3120"/>
              <a:ext cx="864" cy="864"/>
              <a:chOff x="2496" y="336"/>
              <a:chExt cx="864" cy="864"/>
            </a:xfrm>
          </p:grpSpPr>
          <p:sp>
            <p:nvSpPr>
              <p:cNvPr id="51" name="Oval 76"/>
              <p:cNvSpPr>
                <a:spLocks noChangeArrowheads="1"/>
              </p:cNvSpPr>
              <p:nvPr/>
            </p:nvSpPr>
            <p:spPr bwMode="auto">
              <a:xfrm>
                <a:off x="2496" y="336"/>
                <a:ext cx="864" cy="86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77"/>
              <p:cNvSpPr>
                <a:spLocks noChangeArrowheads="1"/>
              </p:cNvSpPr>
              <p:nvPr/>
            </p:nvSpPr>
            <p:spPr bwMode="auto">
              <a:xfrm>
                <a:off x="2592" y="528"/>
                <a:ext cx="288" cy="288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78"/>
              <p:cNvSpPr>
                <a:spLocks noChangeArrowheads="1"/>
              </p:cNvSpPr>
              <p:nvPr/>
            </p:nvSpPr>
            <p:spPr bwMode="auto">
              <a:xfrm>
                <a:off x="2976" y="528"/>
                <a:ext cx="288" cy="288"/>
              </a:xfrm>
              <a:prstGeom prst="ellipse">
                <a:avLst/>
              </a:prstGeom>
              <a:solidFill>
                <a:srgbClr val="00CC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>
                  <a:solidFill>
                    <a:srgbClr val="FF9900"/>
                  </a:solidFill>
                </a:endParaRPr>
              </a:p>
            </p:txBody>
          </p:sp>
          <p:sp>
            <p:nvSpPr>
              <p:cNvPr id="54" name="Oval 79"/>
              <p:cNvSpPr>
                <a:spLocks noChangeArrowheads="1"/>
              </p:cNvSpPr>
              <p:nvPr/>
            </p:nvSpPr>
            <p:spPr bwMode="auto">
              <a:xfrm>
                <a:off x="2784" y="816"/>
                <a:ext cx="288" cy="288"/>
              </a:xfrm>
              <a:prstGeom prst="ellipse">
                <a:avLst/>
              </a:prstGeom>
              <a:solidFill>
                <a:srgbClr val="FF99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80"/>
              <p:cNvSpPr txBox="1">
                <a:spLocks noChangeArrowheads="1"/>
              </p:cNvSpPr>
              <p:nvPr/>
            </p:nvSpPr>
            <p:spPr bwMode="auto">
              <a:xfrm>
                <a:off x="2592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4</a:t>
                </a:r>
              </a:p>
            </p:txBody>
          </p:sp>
          <p:sp>
            <p:nvSpPr>
              <p:cNvPr id="56" name="Text Box 81"/>
              <p:cNvSpPr txBox="1">
                <a:spLocks noChangeArrowheads="1"/>
              </p:cNvSpPr>
              <p:nvPr/>
            </p:nvSpPr>
            <p:spPr bwMode="auto">
              <a:xfrm>
                <a:off x="2828" y="81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4</a:t>
                </a:r>
              </a:p>
            </p:txBody>
          </p:sp>
          <p:sp>
            <p:nvSpPr>
              <p:cNvPr id="57" name="Text Box 82"/>
              <p:cNvSpPr txBox="1">
                <a:spLocks noChangeArrowheads="1"/>
              </p:cNvSpPr>
              <p:nvPr/>
            </p:nvSpPr>
            <p:spPr bwMode="auto">
              <a:xfrm>
                <a:off x="3009" y="52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GB"/>
                  <a:t>3</a:t>
                </a:r>
              </a:p>
            </p:txBody>
          </p:sp>
        </p:grpSp>
        <p:sp>
          <p:nvSpPr>
            <p:cNvPr id="25" name="Line 83"/>
            <p:cNvSpPr>
              <a:spLocks noChangeShapeType="1"/>
            </p:cNvSpPr>
            <p:nvPr/>
          </p:nvSpPr>
          <p:spPr bwMode="auto">
            <a:xfrm flipH="1">
              <a:off x="2208" y="768"/>
              <a:ext cx="432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84"/>
            <p:cNvSpPr>
              <a:spLocks noChangeShapeType="1"/>
            </p:cNvSpPr>
            <p:nvPr/>
          </p:nvSpPr>
          <p:spPr bwMode="auto">
            <a:xfrm flipH="1">
              <a:off x="1632" y="1584"/>
              <a:ext cx="432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7" name="Line 85"/>
            <p:cNvSpPr>
              <a:spLocks noChangeShapeType="1"/>
            </p:cNvSpPr>
            <p:nvPr/>
          </p:nvSpPr>
          <p:spPr bwMode="auto">
            <a:xfrm flipH="1">
              <a:off x="1056" y="2592"/>
              <a:ext cx="432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8" name="Line 86"/>
            <p:cNvSpPr>
              <a:spLocks noChangeShapeType="1"/>
            </p:cNvSpPr>
            <p:nvPr/>
          </p:nvSpPr>
          <p:spPr bwMode="auto">
            <a:xfrm flipV="1">
              <a:off x="1440" y="2880"/>
              <a:ext cx="24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9" name="Line 87"/>
            <p:cNvSpPr>
              <a:spLocks noChangeShapeType="1"/>
            </p:cNvSpPr>
            <p:nvPr/>
          </p:nvSpPr>
          <p:spPr bwMode="auto">
            <a:xfrm flipV="1">
              <a:off x="1248" y="3552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0" name="Line 88"/>
            <p:cNvSpPr>
              <a:spLocks noChangeShapeType="1"/>
            </p:cNvSpPr>
            <p:nvPr/>
          </p:nvSpPr>
          <p:spPr bwMode="auto">
            <a:xfrm>
              <a:off x="1056" y="3552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1" name="Line 89"/>
            <p:cNvSpPr>
              <a:spLocks noChangeShapeType="1"/>
            </p:cNvSpPr>
            <p:nvPr/>
          </p:nvSpPr>
          <p:spPr bwMode="auto">
            <a:xfrm flipV="1">
              <a:off x="1968" y="1872"/>
              <a:ext cx="240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2" name="Line 90"/>
            <p:cNvSpPr>
              <a:spLocks noChangeShapeType="1"/>
            </p:cNvSpPr>
            <p:nvPr/>
          </p:nvSpPr>
          <p:spPr bwMode="auto">
            <a:xfrm>
              <a:off x="1824" y="2832"/>
              <a:ext cx="28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3" name="Line 91"/>
            <p:cNvSpPr>
              <a:spLocks noChangeShapeType="1"/>
            </p:cNvSpPr>
            <p:nvPr/>
          </p:nvSpPr>
          <p:spPr bwMode="auto">
            <a:xfrm flipH="1" flipV="1">
              <a:off x="2016" y="2544"/>
              <a:ext cx="480" cy="81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4" name="Line 92"/>
            <p:cNvSpPr>
              <a:spLocks noChangeShapeType="1"/>
            </p:cNvSpPr>
            <p:nvPr/>
          </p:nvSpPr>
          <p:spPr bwMode="auto">
            <a:xfrm>
              <a:off x="2400" y="1824"/>
              <a:ext cx="288" cy="4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5" name="Line 93"/>
            <p:cNvSpPr>
              <a:spLocks noChangeShapeType="1"/>
            </p:cNvSpPr>
            <p:nvPr/>
          </p:nvSpPr>
          <p:spPr bwMode="auto">
            <a:xfrm flipH="1" flipV="1">
              <a:off x="2592" y="1584"/>
              <a:ext cx="480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6" name="Line 94"/>
            <p:cNvSpPr>
              <a:spLocks noChangeShapeType="1"/>
            </p:cNvSpPr>
            <p:nvPr/>
          </p:nvSpPr>
          <p:spPr bwMode="auto">
            <a:xfrm flipV="1">
              <a:off x="2592" y="1056"/>
              <a:ext cx="24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7" name="Line 95"/>
            <p:cNvSpPr>
              <a:spLocks noChangeShapeType="1"/>
            </p:cNvSpPr>
            <p:nvPr/>
          </p:nvSpPr>
          <p:spPr bwMode="auto">
            <a:xfrm>
              <a:off x="2256" y="3504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8" name="Line 96"/>
            <p:cNvSpPr>
              <a:spLocks noChangeShapeType="1"/>
            </p:cNvSpPr>
            <p:nvPr/>
          </p:nvSpPr>
          <p:spPr bwMode="auto">
            <a:xfrm>
              <a:off x="2784" y="2496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39" name="Line 97"/>
            <p:cNvSpPr>
              <a:spLocks noChangeShapeType="1"/>
            </p:cNvSpPr>
            <p:nvPr/>
          </p:nvSpPr>
          <p:spPr bwMode="auto">
            <a:xfrm>
              <a:off x="4176" y="2448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0" name="Line 98"/>
            <p:cNvSpPr>
              <a:spLocks noChangeShapeType="1"/>
            </p:cNvSpPr>
            <p:nvPr/>
          </p:nvSpPr>
          <p:spPr bwMode="auto">
            <a:xfrm>
              <a:off x="3408" y="1440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1" name="Line 99"/>
            <p:cNvSpPr>
              <a:spLocks noChangeShapeType="1"/>
            </p:cNvSpPr>
            <p:nvPr/>
          </p:nvSpPr>
          <p:spPr bwMode="auto">
            <a:xfrm>
              <a:off x="4800" y="3504"/>
              <a:ext cx="48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2" name="Line 100"/>
            <p:cNvSpPr>
              <a:spLocks noChangeShapeType="1"/>
            </p:cNvSpPr>
            <p:nvPr/>
          </p:nvSpPr>
          <p:spPr bwMode="auto">
            <a:xfrm flipV="1">
              <a:off x="2496" y="3600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" name="Line 101"/>
            <p:cNvSpPr>
              <a:spLocks noChangeShapeType="1"/>
            </p:cNvSpPr>
            <p:nvPr/>
          </p:nvSpPr>
          <p:spPr bwMode="auto">
            <a:xfrm flipV="1">
              <a:off x="3024" y="2544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4" name="Line 102"/>
            <p:cNvSpPr>
              <a:spLocks noChangeShapeType="1"/>
            </p:cNvSpPr>
            <p:nvPr/>
          </p:nvSpPr>
          <p:spPr bwMode="auto">
            <a:xfrm flipV="1">
              <a:off x="5040" y="3552"/>
              <a:ext cx="96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5" name="Line 103"/>
            <p:cNvSpPr>
              <a:spLocks noChangeShapeType="1"/>
            </p:cNvSpPr>
            <p:nvPr/>
          </p:nvSpPr>
          <p:spPr bwMode="auto">
            <a:xfrm flipH="1" flipV="1">
              <a:off x="4560" y="2544"/>
              <a:ext cx="528" cy="76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6" name="Line 104"/>
            <p:cNvSpPr>
              <a:spLocks noChangeShapeType="1"/>
            </p:cNvSpPr>
            <p:nvPr/>
          </p:nvSpPr>
          <p:spPr bwMode="auto">
            <a:xfrm flipH="1" flipV="1">
              <a:off x="3840" y="1536"/>
              <a:ext cx="528" cy="72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7" name="Line 105"/>
            <p:cNvSpPr>
              <a:spLocks noChangeShapeType="1"/>
            </p:cNvSpPr>
            <p:nvPr/>
          </p:nvSpPr>
          <p:spPr bwMode="auto">
            <a:xfrm>
              <a:off x="4368" y="2832"/>
              <a:ext cx="336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8" name="Line 106"/>
            <p:cNvSpPr>
              <a:spLocks noChangeShapeType="1"/>
            </p:cNvSpPr>
            <p:nvPr/>
          </p:nvSpPr>
          <p:spPr bwMode="auto">
            <a:xfrm>
              <a:off x="3696" y="1824"/>
              <a:ext cx="288" cy="48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9" name="Line 107"/>
            <p:cNvSpPr>
              <a:spLocks noChangeShapeType="1"/>
            </p:cNvSpPr>
            <p:nvPr/>
          </p:nvSpPr>
          <p:spPr bwMode="auto">
            <a:xfrm>
              <a:off x="3072" y="1008"/>
              <a:ext cx="19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0" name="Line 108"/>
            <p:cNvSpPr>
              <a:spLocks noChangeShapeType="1"/>
            </p:cNvSpPr>
            <p:nvPr/>
          </p:nvSpPr>
          <p:spPr bwMode="auto">
            <a:xfrm flipH="1" flipV="1">
              <a:off x="3216" y="768"/>
              <a:ext cx="480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ניתוח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285860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b="1" dirty="0" err="1" smtClean="0">
                <a:cs typeface="+mj-cs"/>
              </a:rPr>
              <a:t>סיבוכיות</a:t>
            </a:r>
            <a:r>
              <a:rPr lang="he-IL" sz="2400" b="1" dirty="0" smtClean="0">
                <a:cs typeface="+mj-cs"/>
              </a:rPr>
              <a:t> זמן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/>
            <a:r>
              <a:rPr lang="he-IL" sz="2400" dirty="0" smtClean="0">
                <a:cs typeface="+mj-cs"/>
              </a:rPr>
              <a:t>שלב 1- בניית הרשימה: </a:t>
            </a:r>
            <a:r>
              <a:rPr lang="en-US" sz="2400" dirty="0" smtClean="0">
                <a:cs typeface="+mj-cs"/>
              </a:rPr>
              <a:t>O(1)</a:t>
            </a:r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שלב 2- ביצוע חישוב על הרשימה באורך </a:t>
            </a:r>
            <a:r>
              <a:rPr lang="en-US" sz="2400" dirty="0" smtClean="0">
                <a:cs typeface="+mj-cs"/>
              </a:rPr>
              <a:t>3n</a:t>
            </a:r>
            <a:r>
              <a:rPr lang="he-IL" sz="2400" dirty="0" smtClean="0">
                <a:cs typeface="+mj-cs"/>
              </a:rPr>
              <a:t>: </a:t>
            </a:r>
            <a:r>
              <a:rPr lang="en-US" sz="2400" dirty="0" smtClean="0">
                <a:cs typeface="+mj-cs"/>
              </a:rPr>
              <a:t>O(</a:t>
            </a:r>
            <a:r>
              <a:rPr lang="en-US" sz="2400" dirty="0" err="1" smtClean="0">
                <a:cs typeface="+mj-cs"/>
              </a:rPr>
              <a:t>logn</a:t>
            </a:r>
            <a:r>
              <a:rPr lang="en-US" sz="2400" dirty="0" smtClean="0">
                <a:cs typeface="+mj-cs"/>
              </a:rPr>
              <a:t>)</a:t>
            </a:r>
            <a:r>
              <a:rPr lang="he-IL" sz="2400" dirty="0" smtClean="0">
                <a:cs typeface="+mj-cs"/>
              </a:rPr>
              <a:t>.</a:t>
            </a:r>
            <a:endParaRPr lang="he-IL" sz="2400" b="1" dirty="0" smtClean="0">
              <a:cs typeface="+mj-cs"/>
            </a:endParaRPr>
          </a:p>
          <a:p>
            <a:pPr algn="r" rtl="1"/>
            <a:endParaRPr lang="he-IL" sz="2400" b="1" dirty="0" smtClean="0">
              <a:cs typeface="+mj-cs"/>
            </a:endParaRPr>
          </a:p>
          <a:p>
            <a:pPr algn="r" rtl="1"/>
            <a:r>
              <a:rPr lang="he-IL" sz="2400" b="1" dirty="0" err="1" smtClean="0">
                <a:cs typeface="+mj-cs"/>
              </a:rPr>
              <a:t>סיבוכיות</a:t>
            </a:r>
            <a:r>
              <a:rPr lang="he-IL" sz="2400" b="1" dirty="0" smtClean="0">
                <a:cs typeface="+mj-cs"/>
              </a:rPr>
              <a:t> עבודה</a:t>
            </a:r>
            <a:r>
              <a:rPr lang="he-IL" sz="2400" dirty="0" smtClean="0">
                <a:cs typeface="+mj-cs"/>
              </a:rPr>
              <a:t>: יש </a:t>
            </a:r>
            <a:r>
              <a:rPr lang="en-US" sz="2400" dirty="0" smtClean="0">
                <a:cs typeface="+mj-cs"/>
              </a:rPr>
              <a:t>3n</a:t>
            </a:r>
            <a:r>
              <a:rPr lang="he-IL" sz="2400" dirty="0" smtClean="0">
                <a:cs typeface="+mj-cs"/>
              </a:rPr>
              <a:t> מעבדים, לכן </a:t>
            </a:r>
            <a:r>
              <a:rPr lang="en-US" sz="2400" dirty="0" smtClean="0">
                <a:cs typeface="+mj-cs"/>
              </a:rPr>
              <a:t>C</a:t>
            </a:r>
            <a:r>
              <a:rPr lang="en-US" sz="2400" baseline="-25000" dirty="0" smtClean="0">
                <a:cs typeface="+mj-cs"/>
              </a:rPr>
              <a:t>p</a:t>
            </a:r>
            <a:r>
              <a:rPr lang="en-US" sz="2400" dirty="0" smtClean="0">
                <a:cs typeface="+mj-cs"/>
              </a:rPr>
              <a:t>(n)=O(</a:t>
            </a:r>
            <a:r>
              <a:rPr lang="en-US" sz="2400" dirty="0" err="1" smtClean="0">
                <a:cs typeface="+mj-cs"/>
              </a:rPr>
              <a:t>nlogn</a:t>
            </a:r>
            <a:r>
              <a:rPr lang="en-US" sz="2400" dirty="0" smtClean="0">
                <a:cs typeface="+mj-cs"/>
              </a:rPr>
              <a:t>)</a:t>
            </a:r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זהו אלגוריתם </a:t>
            </a:r>
            <a:r>
              <a:rPr lang="en-US" sz="2400" dirty="0" smtClean="0">
                <a:cs typeface="+mj-cs"/>
              </a:rPr>
              <a:t>EREW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/>
            <a:r>
              <a:rPr lang="he-IL" sz="2400" dirty="0" smtClean="0">
                <a:cs typeface="+mj-cs"/>
              </a:rPr>
              <a:t>האם זהו אלגוריתם </a:t>
            </a:r>
            <a:r>
              <a:rPr lang="he-IL" sz="2400" b="1" dirty="0" err="1" smtClean="0">
                <a:cs typeface="+mj-cs"/>
              </a:rPr>
              <a:t>אופטימלי</a:t>
            </a:r>
            <a:r>
              <a:rPr lang="he-IL" sz="2400" dirty="0" smtClean="0">
                <a:cs typeface="+mj-cs"/>
              </a:rPr>
              <a:t>?</a:t>
            </a:r>
            <a:endParaRPr lang="he-IL" sz="2000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CRCW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לעומת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EREW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285860"/>
            <a:ext cx="7858180" cy="21852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en-US" sz="2800" dirty="0" smtClean="0">
                <a:cs typeface="+mj-cs"/>
              </a:rPr>
              <a:t>CRCW PRAMS</a:t>
            </a:r>
            <a:r>
              <a:rPr lang="he-IL" sz="2800" dirty="0" smtClean="0">
                <a:cs typeface="+mj-cs"/>
              </a:rPr>
              <a:t> הם יותר חזקים מ</a:t>
            </a:r>
            <a:r>
              <a:rPr lang="en-US" sz="2800" dirty="0" smtClean="0">
                <a:cs typeface="+mj-cs"/>
              </a:rPr>
              <a:t>EREW PRAMS</a:t>
            </a:r>
            <a:r>
              <a:rPr lang="he-IL" sz="2800" dirty="0" smtClean="0">
                <a:cs typeface="+mj-cs"/>
              </a:rPr>
              <a:t>.</a:t>
            </a:r>
          </a:p>
          <a:p>
            <a:pPr algn="r" rtl="1"/>
            <a:endParaRPr lang="he-IL" sz="2800" dirty="0" smtClean="0">
              <a:cs typeface="+mj-cs"/>
            </a:endParaRPr>
          </a:p>
          <a:p>
            <a:pPr algn="r" rtl="1"/>
            <a:r>
              <a:rPr lang="he-IL" sz="2800" dirty="0" smtClean="0">
                <a:cs typeface="+mj-cs"/>
              </a:rPr>
              <a:t>אבל בכמה?</a:t>
            </a:r>
          </a:p>
          <a:p>
            <a:pPr algn="r" rtl="1"/>
            <a:endParaRPr lang="he-IL" sz="2800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39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משפט הסימולציה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285860"/>
            <a:ext cx="785818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800" dirty="0" smtClean="0">
                <a:cs typeface="+mj-cs"/>
              </a:rPr>
              <a:t>אלגוריתם </a:t>
            </a:r>
            <a:r>
              <a:rPr lang="en-US" sz="2800" dirty="0" smtClean="0">
                <a:cs typeface="+mj-cs"/>
              </a:rPr>
              <a:t>CRCW PRAM</a:t>
            </a:r>
            <a:r>
              <a:rPr lang="he-IL" sz="2800" dirty="0" smtClean="0">
                <a:cs typeface="+mj-cs"/>
              </a:rPr>
              <a:t> עם </a:t>
            </a:r>
            <a:r>
              <a:rPr lang="en-US" sz="2800" dirty="0" smtClean="0">
                <a:cs typeface="+mj-cs"/>
              </a:rPr>
              <a:t>p</a:t>
            </a:r>
            <a:r>
              <a:rPr lang="he-IL" sz="2800" dirty="0" smtClean="0">
                <a:cs typeface="+mj-cs"/>
              </a:rPr>
              <a:t> מעבדים הוא לא יותר מ </a:t>
            </a:r>
            <a:r>
              <a:rPr lang="en-US" sz="2800" dirty="0" err="1" smtClean="0">
                <a:cs typeface="+mj-cs"/>
              </a:rPr>
              <a:t>logp</a:t>
            </a:r>
            <a:r>
              <a:rPr lang="he-IL" sz="2800" dirty="0" smtClean="0">
                <a:cs typeface="+mj-cs"/>
              </a:rPr>
              <a:t> יותר יעיל מאלגוריתם </a:t>
            </a:r>
            <a:r>
              <a:rPr lang="en-US" sz="2800" dirty="0" smtClean="0">
                <a:cs typeface="+mj-cs"/>
              </a:rPr>
              <a:t>EREW PRAM</a:t>
            </a:r>
            <a:r>
              <a:rPr lang="he-IL" sz="2800" dirty="0" smtClean="0">
                <a:cs typeface="+mj-cs"/>
              </a:rPr>
              <a:t> היעיל ביותר, לאותה בעיה.</a:t>
            </a:r>
          </a:p>
          <a:p>
            <a:pPr algn="r" rtl="1"/>
            <a:endParaRPr lang="he-IL" sz="2800" dirty="0" smtClean="0">
              <a:cs typeface="+mj-cs"/>
            </a:endParaRPr>
          </a:p>
          <a:p>
            <a:pPr algn="r" rtl="1"/>
            <a:r>
              <a:rPr lang="he-IL" sz="2800" b="1" dirty="0" smtClean="0">
                <a:cs typeface="+mj-cs"/>
              </a:rPr>
              <a:t>דוגמא</a:t>
            </a:r>
            <a:r>
              <a:rPr lang="he-IL" sz="2800" dirty="0" smtClean="0">
                <a:cs typeface="+mj-cs"/>
              </a:rPr>
              <a:t>:</a:t>
            </a:r>
          </a:p>
          <a:p>
            <a:pPr algn="r" rtl="1"/>
            <a:r>
              <a:rPr lang="he-IL" sz="2800" dirty="0" smtClean="0">
                <a:cs typeface="+mj-cs"/>
              </a:rPr>
              <a:t>אם לבעיה נתונה, ידוע שאלגוריתם </a:t>
            </a:r>
            <a:r>
              <a:rPr lang="en-US" sz="2800" dirty="0" smtClean="0">
                <a:cs typeface="+mj-cs"/>
              </a:rPr>
              <a:t>EREW PRAM</a:t>
            </a:r>
            <a:r>
              <a:rPr lang="he-IL" sz="2800" dirty="0" smtClean="0">
                <a:cs typeface="+mj-cs"/>
              </a:rPr>
              <a:t> עם </a:t>
            </a:r>
            <a:r>
              <a:rPr lang="en-US" sz="2800" dirty="0" smtClean="0">
                <a:cs typeface="+mj-cs"/>
              </a:rPr>
              <a:t>p</a:t>
            </a:r>
            <a:r>
              <a:rPr lang="he-IL" sz="2800" dirty="0" smtClean="0">
                <a:cs typeface="+mj-cs"/>
              </a:rPr>
              <a:t> מעבדים היעיל ביותר רץ בזמן </a:t>
            </a:r>
            <a:r>
              <a:rPr lang="en-US" sz="2800" dirty="0" err="1" smtClean="0">
                <a:cs typeface="+mj-cs"/>
              </a:rPr>
              <a:t>plogp</a:t>
            </a:r>
            <a:r>
              <a:rPr lang="he-IL" sz="2800" dirty="0" smtClean="0">
                <a:cs typeface="+mj-cs"/>
              </a:rPr>
              <a:t>, אזי האלגוריתם </a:t>
            </a:r>
            <a:r>
              <a:rPr lang="en-US" sz="2800" dirty="0" smtClean="0">
                <a:cs typeface="+mj-cs"/>
              </a:rPr>
              <a:t>CRCW PRAM</a:t>
            </a:r>
            <a:r>
              <a:rPr lang="he-IL" sz="2800" dirty="0" smtClean="0">
                <a:cs typeface="+mj-cs"/>
              </a:rPr>
              <a:t> עם </a:t>
            </a:r>
            <a:r>
              <a:rPr lang="en-US" sz="2800" dirty="0" smtClean="0">
                <a:cs typeface="+mj-cs"/>
              </a:rPr>
              <a:t>p</a:t>
            </a:r>
            <a:r>
              <a:rPr lang="he-IL" sz="2800" dirty="0" smtClean="0">
                <a:cs typeface="+mj-cs"/>
              </a:rPr>
              <a:t> מעבדים היעיל ביותר ירוץ בזמן לא פחות מ-</a:t>
            </a:r>
            <a:r>
              <a:rPr lang="en-US" sz="2800" dirty="0" smtClean="0">
                <a:cs typeface="+mj-cs"/>
              </a:rPr>
              <a:t>p</a:t>
            </a:r>
            <a:r>
              <a:rPr lang="he-IL" sz="2800" dirty="0" smtClean="0">
                <a:cs typeface="+mj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מודל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PRAM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285860"/>
            <a:ext cx="7858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en-US" sz="2400" dirty="0" smtClean="0">
                <a:cs typeface="+mj-cs"/>
              </a:rPr>
              <a:t>PRAM- Parallel Random Access Machine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הרחבה של המודל </a:t>
            </a:r>
            <a:r>
              <a:rPr lang="en-US" sz="2400" dirty="0" smtClean="0">
                <a:cs typeface="+mj-cs"/>
              </a:rPr>
              <a:t>RAM</a:t>
            </a:r>
            <a:r>
              <a:rPr lang="he-IL" sz="2400" dirty="0" smtClean="0">
                <a:cs typeface="+mj-cs"/>
              </a:rPr>
              <a:t>, המאפשרת מקביליות של כמה מעבדים.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28926" y="2809879"/>
            <a:ext cx="3372270" cy="304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40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משפט הסימולציה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285860"/>
            <a:ext cx="785818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800" dirty="0" smtClean="0">
                <a:cs typeface="+mj-cs"/>
              </a:rPr>
              <a:t>ההוכחה היא בדרך ה</a:t>
            </a:r>
            <a:r>
              <a:rPr lang="he-IL" sz="2800" b="1" dirty="0" smtClean="0">
                <a:cs typeface="+mj-cs"/>
              </a:rPr>
              <a:t>סימולציה</a:t>
            </a:r>
            <a:r>
              <a:rPr lang="he-IL" sz="2800" dirty="0" smtClean="0">
                <a:cs typeface="+mj-cs"/>
              </a:rPr>
              <a:t>, כלומר:</a:t>
            </a:r>
          </a:p>
          <a:p>
            <a:pPr algn="r" rtl="1"/>
            <a:r>
              <a:rPr lang="he-IL" sz="2800" dirty="0" err="1" smtClean="0">
                <a:cs typeface="+mj-cs"/>
              </a:rPr>
              <a:t>בהנתן</a:t>
            </a:r>
            <a:r>
              <a:rPr lang="he-IL" sz="2800" dirty="0" smtClean="0">
                <a:cs typeface="+mj-cs"/>
              </a:rPr>
              <a:t> אלגוריתם </a:t>
            </a:r>
            <a:r>
              <a:rPr lang="en-US" sz="2800" dirty="0" smtClean="0">
                <a:cs typeface="+mj-cs"/>
              </a:rPr>
              <a:t>CRCW PRAM</a:t>
            </a:r>
            <a:r>
              <a:rPr lang="he-IL" sz="2800" dirty="0" smtClean="0">
                <a:cs typeface="+mj-cs"/>
              </a:rPr>
              <a:t> עם </a:t>
            </a:r>
            <a:r>
              <a:rPr lang="en-US" sz="2800" dirty="0" smtClean="0">
                <a:cs typeface="+mj-cs"/>
              </a:rPr>
              <a:t>p</a:t>
            </a:r>
            <a:r>
              <a:rPr lang="he-IL" sz="2800" dirty="0" smtClean="0">
                <a:cs typeface="+mj-cs"/>
              </a:rPr>
              <a:t> מעבדים, הפותר את הבעיה, נבנה ממנו, על ידי סימולציה, אלגוריתם </a:t>
            </a:r>
            <a:r>
              <a:rPr lang="en-US" sz="2800" dirty="0" smtClean="0">
                <a:cs typeface="+mj-cs"/>
              </a:rPr>
              <a:t>EREW PRAM</a:t>
            </a:r>
            <a:r>
              <a:rPr lang="he-IL" sz="2800" dirty="0" smtClean="0">
                <a:cs typeface="+mj-cs"/>
              </a:rPr>
              <a:t> הפותר את אותה בעיה בזמן פי </a:t>
            </a:r>
            <a:r>
              <a:rPr lang="en-US" sz="2800" dirty="0" err="1" smtClean="0">
                <a:cs typeface="+mj-cs"/>
              </a:rPr>
              <a:t>logp</a:t>
            </a:r>
            <a:r>
              <a:rPr lang="he-IL" sz="2800" dirty="0" smtClean="0">
                <a:cs typeface="+mj-cs"/>
              </a:rPr>
              <a:t>.</a:t>
            </a:r>
          </a:p>
          <a:p>
            <a:pPr algn="r" rtl="1"/>
            <a:endParaRPr lang="he-IL" sz="2800" dirty="0" smtClean="0">
              <a:cs typeface="+mj-cs"/>
            </a:endParaRPr>
          </a:p>
          <a:p>
            <a:pPr algn="r" rtl="1"/>
            <a:r>
              <a:rPr lang="he-IL" sz="2800" b="1" dirty="0" smtClean="0">
                <a:cs typeface="+mj-cs"/>
              </a:rPr>
              <a:t>בדוגמא הנ"ל</a:t>
            </a:r>
            <a:r>
              <a:rPr lang="he-IL" sz="2800" dirty="0" smtClean="0">
                <a:cs typeface="+mj-cs"/>
              </a:rPr>
              <a:t>:</a:t>
            </a:r>
          </a:p>
          <a:p>
            <a:pPr algn="r" rtl="1"/>
            <a:r>
              <a:rPr lang="he-IL" sz="2800" dirty="0" smtClean="0">
                <a:cs typeface="+mj-cs"/>
              </a:rPr>
              <a:t>לו היה למשל אלגוריתם </a:t>
            </a:r>
            <a:r>
              <a:rPr lang="en-US" sz="2800" dirty="0" smtClean="0">
                <a:cs typeface="+mj-cs"/>
              </a:rPr>
              <a:t>CRCW PRAM</a:t>
            </a:r>
            <a:r>
              <a:rPr lang="he-IL" sz="2800" dirty="0" smtClean="0">
                <a:cs typeface="+mj-cs"/>
              </a:rPr>
              <a:t> הרץ בזמן </a:t>
            </a:r>
            <a:r>
              <a:rPr lang="en-US" sz="2800" dirty="0" err="1" smtClean="0">
                <a:cs typeface="+mj-cs"/>
              </a:rPr>
              <a:t>logp</a:t>
            </a:r>
            <a:r>
              <a:rPr lang="he-IL" sz="2800" dirty="0" smtClean="0">
                <a:cs typeface="+mj-cs"/>
              </a:rPr>
              <a:t>, היינו </a:t>
            </a:r>
            <a:r>
              <a:rPr lang="he-IL" sz="2800" dirty="0" err="1" smtClean="0">
                <a:cs typeface="+mj-cs"/>
              </a:rPr>
              <a:t>מסמלצים</a:t>
            </a:r>
            <a:r>
              <a:rPr lang="he-IL" sz="2800" dirty="0" smtClean="0">
                <a:cs typeface="+mj-cs"/>
              </a:rPr>
              <a:t> אותו על ידי אלגוריתם </a:t>
            </a:r>
            <a:r>
              <a:rPr lang="en-US" sz="2800" dirty="0" smtClean="0">
                <a:cs typeface="+mj-cs"/>
              </a:rPr>
              <a:t>EREW PRAM</a:t>
            </a:r>
            <a:r>
              <a:rPr lang="he-IL" sz="2800" dirty="0" smtClean="0">
                <a:cs typeface="+mj-cs"/>
              </a:rPr>
              <a:t> בזמן</a:t>
            </a:r>
            <a:r>
              <a:rPr lang="en-US" sz="2800" dirty="0" smtClean="0">
                <a:cs typeface="+mj-cs"/>
              </a:rPr>
              <a:t> </a:t>
            </a:r>
            <a:r>
              <a:rPr lang="he-IL" sz="2800" dirty="0" smtClean="0">
                <a:cs typeface="+mj-cs"/>
              </a:rPr>
              <a:t> </a:t>
            </a:r>
            <a:r>
              <a:rPr lang="en-US" sz="2800" dirty="0" smtClean="0">
                <a:cs typeface="+mj-cs"/>
              </a:rPr>
              <a:t>(</a:t>
            </a:r>
            <a:r>
              <a:rPr lang="en-US" sz="2800" dirty="0" err="1" smtClean="0">
                <a:cs typeface="+mj-cs"/>
              </a:rPr>
              <a:t>logp</a:t>
            </a:r>
            <a:r>
              <a:rPr lang="en-US" sz="2800" dirty="0" smtClean="0">
                <a:cs typeface="+mj-cs"/>
              </a:rPr>
              <a:t>)</a:t>
            </a:r>
            <a:r>
              <a:rPr lang="en-US" sz="2800" baseline="30000" dirty="0" smtClean="0">
                <a:cs typeface="+mj-cs"/>
              </a:rPr>
              <a:t>2</a:t>
            </a:r>
            <a:r>
              <a:rPr lang="he-IL" sz="2800" dirty="0" smtClean="0">
                <a:cs typeface="+mj-cs"/>
              </a:rPr>
              <a:t>, בסתירה לכך שהאלגוריתם </a:t>
            </a:r>
            <a:r>
              <a:rPr lang="en-US" sz="2800" dirty="0" smtClean="0">
                <a:cs typeface="+mj-cs"/>
              </a:rPr>
              <a:t>EREW PRAM</a:t>
            </a:r>
            <a:r>
              <a:rPr lang="he-IL" sz="2800" dirty="0" smtClean="0">
                <a:cs typeface="+mj-cs"/>
              </a:rPr>
              <a:t> היעיל ביותר רץ בזמן </a:t>
            </a:r>
            <a:r>
              <a:rPr lang="en-US" sz="2800" dirty="0" err="1" smtClean="0">
                <a:cs typeface="+mj-cs"/>
              </a:rPr>
              <a:t>plogp</a:t>
            </a:r>
            <a:r>
              <a:rPr lang="he-IL" sz="2800" dirty="0" smtClean="0">
                <a:cs typeface="+mj-cs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41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סימולציה של כתיבה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285860"/>
            <a:ext cx="7858180" cy="5201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800" dirty="0" smtClean="0">
                <a:cs typeface="+mj-cs"/>
              </a:rPr>
              <a:t>איך נבנה את הסימולציה?</a:t>
            </a:r>
          </a:p>
          <a:p>
            <a:pPr algn="r" rtl="1"/>
            <a:r>
              <a:rPr lang="he-IL" sz="2800" dirty="0" smtClean="0">
                <a:cs typeface="+mj-cs"/>
              </a:rPr>
              <a:t>נעזר במערך </a:t>
            </a:r>
            <a:r>
              <a:rPr lang="en-US" sz="2800" dirty="0" smtClean="0">
                <a:cs typeface="+mj-cs"/>
              </a:rPr>
              <a:t>A</a:t>
            </a:r>
            <a:r>
              <a:rPr lang="he-IL" sz="2800" dirty="0" smtClean="0">
                <a:cs typeface="+mj-cs"/>
              </a:rPr>
              <a:t>, עם כניסות כמספר המעבדים.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en-US" sz="2800" dirty="0" smtClean="0">
                <a:cs typeface="+mj-cs"/>
              </a:rPr>
              <a:t>CRCW</a:t>
            </a:r>
            <a:r>
              <a:rPr lang="he-IL" sz="2800" dirty="0" smtClean="0">
                <a:cs typeface="+mj-cs"/>
              </a:rPr>
              <a:t>: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800" dirty="0" smtClean="0">
                <a:cs typeface="+mj-cs"/>
              </a:rPr>
              <a:t>מעבד </a:t>
            </a:r>
            <a:r>
              <a:rPr lang="en-US" sz="2800" dirty="0" smtClean="0">
                <a:cs typeface="+mj-cs"/>
              </a:rPr>
              <a:t>p</a:t>
            </a:r>
            <a:r>
              <a:rPr lang="en-US" sz="2800" baseline="-25000" dirty="0" smtClean="0">
                <a:cs typeface="+mj-cs"/>
              </a:rPr>
              <a:t>i</a:t>
            </a:r>
            <a:r>
              <a:rPr lang="he-IL" sz="2800" dirty="0" smtClean="0">
                <a:cs typeface="+mj-cs"/>
              </a:rPr>
              <a:t> כותב ערך </a:t>
            </a:r>
            <a:r>
              <a:rPr lang="en-US" sz="2800" dirty="0" smtClean="0">
                <a:cs typeface="+mj-cs"/>
              </a:rPr>
              <a:t>x</a:t>
            </a:r>
            <a:r>
              <a:rPr lang="en-US" sz="2800" baseline="-25000" dirty="0" smtClean="0">
                <a:cs typeface="+mj-cs"/>
              </a:rPr>
              <a:t>i</a:t>
            </a:r>
            <a:r>
              <a:rPr lang="he-IL" sz="2800" dirty="0" smtClean="0">
                <a:cs typeface="+mj-cs"/>
              </a:rPr>
              <a:t> לכתובת </a:t>
            </a:r>
            <a:r>
              <a:rPr lang="en-US" sz="2800" dirty="0" err="1" smtClean="0">
                <a:cs typeface="+mj-cs"/>
              </a:rPr>
              <a:t>l</a:t>
            </a:r>
            <a:r>
              <a:rPr lang="en-US" sz="2800" baseline="-25000" dirty="0" err="1" smtClean="0">
                <a:cs typeface="+mj-cs"/>
              </a:rPr>
              <a:t>i</a:t>
            </a:r>
            <a:endParaRPr lang="he-IL" sz="2800" baseline="-25000" dirty="0" smtClean="0">
              <a:cs typeface="+mj-cs"/>
            </a:endParaRPr>
          </a:p>
          <a:p>
            <a:pPr algn="r" rtl="1"/>
            <a:endParaRPr lang="he-IL" sz="2800" dirty="0" smtClean="0">
              <a:cs typeface="+mj-cs"/>
            </a:endParaRPr>
          </a:p>
          <a:p>
            <a:pPr algn="r" rtl="1"/>
            <a:r>
              <a:rPr lang="en-US" sz="2800" dirty="0" smtClean="0">
                <a:cs typeface="+mj-cs"/>
              </a:rPr>
              <a:t>EREW</a:t>
            </a:r>
            <a:r>
              <a:rPr lang="he-IL" sz="2800" dirty="0" smtClean="0">
                <a:cs typeface="+mj-cs"/>
              </a:rPr>
              <a:t>: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800" dirty="0" smtClean="0">
                <a:cs typeface="+mj-cs"/>
              </a:rPr>
              <a:t>מעבד </a:t>
            </a:r>
            <a:r>
              <a:rPr lang="en-US" sz="2800" dirty="0" smtClean="0">
                <a:cs typeface="+mj-cs"/>
              </a:rPr>
              <a:t>p</a:t>
            </a:r>
            <a:r>
              <a:rPr lang="en-US" sz="2800" baseline="-25000" dirty="0" smtClean="0">
                <a:cs typeface="+mj-cs"/>
              </a:rPr>
              <a:t>i</a:t>
            </a:r>
            <a:r>
              <a:rPr lang="he-IL" sz="2800" dirty="0" smtClean="0">
                <a:cs typeface="+mj-cs"/>
              </a:rPr>
              <a:t> כותב זוג </a:t>
            </a:r>
            <a:r>
              <a:rPr lang="en-US" sz="2800" dirty="0" smtClean="0">
                <a:cs typeface="+mj-cs"/>
              </a:rPr>
              <a:t>(</a:t>
            </a:r>
            <a:r>
              <a:rPr lang="en-US" sz="2800" dirty="0" err="1" smtClean="0">
                <a:cs typeface="+mj-cs"/>
              </a:rPr>
              <a:t>l</a:t>
            </a:r>
            <a:r>
              <a:rPr lang="en-US" sz="2800" baseline="-25000" dirty="0" err="1" smtClean="0">
                <a:cs typeface="+mj-cs"/>
              </a:rPr>
              <a:t>i</a:t>
            </a:r>
            <a:r>
              <a:rPr lang="en-US" sz="2800" dirty="0" err="1" smtClean="0">
                <a:cs typeface="+mj-cs"/>
              </a:rPr>
              <a:t>,x</a:t>
            </a:r>
            <a:r>
              <a:rPr lang="en-US" sz="2800" baseline="-25000" dirty="0" err="1" smtClean="0">
                <a:cs typeface="+mj-cs"/>
              </a:rPr>
              <a:t>i</a:t>
            </a:r>
            <a:r>
              <a:rPr lang="en-US" sz="2800" dirty="0" smtClean="0">
                <a:cs typeface="+mj-cs"/>
              </a:rPr>
              <a:t>)</a:t>
            </a:r>
            <a:r>
              <a:rPr lang="he-IL" sz="2800" dirty="0" smtClean="0">
                <a:cs typeface="+mj-cs"/>
              </a:rPr>
              <a:t> לכתובת </a:t>
            </a:r>
            <a:r>
              <a:rPr lang="en-US" sz="2800" dirty="0" smtClean="0">
                <a:cs typeface="+mj-cs"/>
              </a:rPr>
              <a:t>A[</a:t>
            </a:r>
            <a:r>
              <a:rPr lang="en-US" sz="2800" dirty="0" err="1" smtClean="0">
                <a:cs typeface="+mj-cs"/>
              </a:rPr>
              <a:t>i</a:t>
            </a:r>
            <a:r>
              <a:rPr lang="en-US" sz="2800" dirty="0" smtClean="0">
                <a:cs typeface="+mj-cs"/>
              </a:rPr>
              <a:t>]</a:t>
            </a:r>
            <a:endParaRPr lang="he-IL" sz="28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800" dirty="0" smtClean="0">
                <a:cs typeface="+mj-cs"/>
              </a:rPr>
              <a:t>נמיין הזוגות ב</a:t>
            </a:r>
            <a:r>
              <a:rPr lang="en-US" sz="2800" dirty="0" smtClean="0">
                <a:cs typeface="+mj-cs"/>
              </a:rPr>
              <a:t>A</a:t>
            </a:r>
            <a:r>
              <a:rPr lang="he-IL" sz="2800" dirty="0" smtClean="0">
                <a:cs typeface="+mj-cs"/>
              </a:rPr>
              <a:t> לפי הרכיב הראשון </a:t>
            </a:r>
            <a:r>
              <a:rPr lang="en-US" sz="2800" dirty="0" smtClean="0">
                <a:cs typeface="+mj-cs"/>
              </a:rPr>
              <a:t>l</a:t>
            </a:r>
            <a:r>
              <a:rPr lang="he-IL" sz="2800" dirty="0" smtClean="0">
                <a:cs typeface="+mj-cs"/>
              </a:rPr>
              <a:t>.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800" dirty="0" smtClean="0">
                <a:cs typeface="+mj-cs"/>
              </a:rPr>
              <a:t>מעבד </a:t>
            </a:r>
            <a:r>
              <a:rPr lang="en-US" sz="2800" dirty="0" smtClean="0"/>
              <a:t>p</a:t>
            </a:r>
            <a:r>
              <a:rPr lang="en-US" sz="2800" baseline="-25000" dirty="0" smtClean="0"/>
              <a:t>i</a:t>
            </a:r>
            <a:r>
              <a:rPr lang="he-IL" sz="2800" dirty="0" smtClean="0">
                <a:cs typeface="+mj-cs"/>
              </a:rPr>
              <a:t> משווה ערך </a:t>
            </a:r>
            <a:r>
              <a:rPr lang="en-US" sz="2800" dirty="0" smtClean="0">
                <a:cs typeface="+mj-cs"/>
              </a:rPr>
              <a:t>A[</a:t>
            </a:r>
            <a:r>
              <a:rPr lang="en-US" sz="2800" dirty="0" err="1" smtClean="0">
                <a:cs typeface="+mj-cs"/>
              </a:rPr>
              <a:t>i</a:t>
            </a:r>
            <a:r>
              <a:rPr lang="en-US" sz="2800" dirty="0" smtClean="0">
                <a:cs typeface="+mj-cs"/>
              </a:rPr>
              <a:t>]</a:t>
            </a:r>
            <a:r>
              <a:rPr lang="he-IL" sz="2800" dirty="0" smtClean="0">
                <a:cs typeface="+mj-cs"/>
              </a:rPr>
              <a:t> ל</a:t>
            </a:r>
            <a:r>
              <a:rPr lang="en-US" sz="2800" dirty="0" smtClean="0">
                <a:cs typeface="+mj-cs"/>
              </a:rPr>
              <a:t>A[i-1]</a:t>
            </a:r>
            <a:r>
              <a:rPr lang="he-IL" sz="2800" dirty="0" smtClean="0">
                <a:cs typeface="+mj-cs"/>
              </a:rPr>
              <a:t>: אם הערכים שונים (או </a:t>
            </a:r>
            <a:r>
              <a:rPr lang="en-US" sz="2800" dirty="0" err="1" smtClean="0">
                <a:cs typeface="+mj-cs"/>
              </a:rPr>
              <a:t>i</a:t>
            </a:r>
            <a:r>
              <a:rPr lang="en-US" sz="2800" dirty="0" smtClean="0">
                <a:cs typeface="+mj-cs"/>
              </a:rPr>
              <a:t>=0</a:t>
            </a:r>
            <a:r>
              <a:rPr lang="he-IL" sz="2800" dirty="0" smtClean="0">
                <a:cs typeface="+mj-cs"/>
              </a:rPr>
              <a:t>), המעבד יכתוב את הערך </a:t>
            </a:r>
            <a:r>
              <a:rPr lang="en-US" sz="2800" dirty="0" smtClean="0">
                <a:cs typeface="+mj-cs"/>
              </a:rPr>
              <a:t>x</a:t>
            </a:r>
            <a:r>
              <a:rPr lang="en-US" sz="2800" baseline="-25000" dirty="0" smtClean="0">
                <a:cs typeface="+mj-cs"/>
              </a:rPr>
              <a:t>i</a:t>
            </a:r>
            <a:r>
              <a:rPr lang="he-IL" sz="2800" dirty="0" smtClean="0">
                <a:cs typeface="+mj-cs"/>
              </a:rPr>
              <a:t> לכתובת </a:t>
            </a:r>
            <a:r>
              <a:rPr lang="en-US" sz="2800" dirty="0" err="1" smtClean="0">
                <a:cs typeface="+mj-cs"/>
              </a:rPr>
              <a:t>l</a:t>
            </a:r>
            <a:r>
              <a:rPr lang="en-US" sz="2800" baseline="-25000" dirty="0" err="1" smtClean="0">
                <a:cs typeface="+mj-cs"/>
              </a:rPr>
              <a:t>i</a:t>
            </a:r>
            <a:r>
              <a:rPr lang="he-IL" sz="2800" dirty="0" smtClean="0">
                <a:cs typeface="+mj-cs"/>
              </a:rPr>
              <a:t>.</a:t>
            </a:r>
            <a:endParaRPr lang="en-US" sz="2800" dirty="0" smtClean="0">
              <a:cs typeface="+mj-cs"/>
            </a:endParaRPr>
          </a:p>
          <a:p>
            <a:pPr algn="r" rtl="1"/>
            <a:r>
              <a:rPr lang="en-US" sz="2800" dirty="0" smtClean="0">
                <a:cs typeface="+mj-cs"/>
              </a:rPr>
              <a:t>	</a:t>
            </a:r>
            <a:endParaRPr lang="he-IL" sz="2800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42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דוגמא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24578" name="Picture 2" descr="http://staff.ustc.edu.cn/~csli/graduate/algorithms/book6/707_a.gif"/>
          <p:cNvPicPr>
            <a:picLocks noChangeAspect="1" noChangeArrowheads="1"/>
          </p:cNvPicPr>
          <p:nvPr/>
        </p:nvPicPr>
        <p:blipFill rotWithShape="1">
          <a:blip r:embed="rId2" cstate="print"/>
          <a:srcRect b="60802"/>
          <a:stretch/>
        </p:blipFill>
        <p:spPr bwMode="auto">
          <a:xfrm>
            <a:off x="0" y="-67976"/>
            <a:ext cx="5562600" cy="2307347"/>
          </a:xfrm>
          <a:prstGeom prst="rect">
            <a:avLst/>
          </a:prstGeom>
          <a:noFill/>
        </p:spPr>
      </p:pic>
      <p:pic>
        <p:nvPicPr>
          <p:cNvPr id="8" name="Picture 2" descr="http://staff.ustc.edu.cn/~csli/graduate/algorithms/book6/707_a.gif"/>
          <p:cNvPicPr>
            <a:picLocks noChangeAspect="1" noChangeArrowheads="1"/>
          </p:cNvPicPr>
          <p:nvPr/>
        </p:nvPicPr>
        <p:blipFill rotWithShape="1">
          <a:blip r:embed="rId2" cstate="print"/>
          <a:srcRect t="40318"/>
          <a:stretch/>
        </p:blipFill>
        <p:spPr bwMode="auto">
          <a:xfrm>
            <a:off x="1403648" y="1439401"/>
            <a:ext cx="7448528" cy="47042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43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ניתוח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285860"/>
            <a:ext cx="785818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הכתיבה למערך</a:t>
            </a:r>
            <a:r>
              <a:rPr lang="en-US" sz="2400" dirty="0" smtClean="0">
                <a:cs typeface="+mj-cs"/>
              </a:rPr>
              <a:t>A</a:t>
            </a:r>
            <a:r>
              <a:rPr lang="he-IL" sz="2400" dirty="0" smtClean="0">
                <a:cs typeface="+mj-cs"/>
              </a:rPr>
              <a:t>: </a:t>
            </a:r>
            <a:r>
              <a:rPr lang="en-US" sz="2400" dirty="0" smtClean="0">
                <a:cs typeface="+mj-cs"/>
              </a:rPr>
              <a:t>O(1)</a:t>
            </a:r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המיון של ערכי </a:t>
            </a:r>
            <a:r>
              <a:rPr lang="en-US" sz="2400" dirty="0" smtClean="0">
                <a:cs typeface="+mj-cs"/>
              </a:rPr>
              <a:t>A</a:t>
            </a:r>
            <a:r>
              <a:rPr lang="he-IL" sz="2400" dirty="0" smtClean="0">
                <a:cs typeface="+mj-cs"/>
              </a:rPr>
              <a:t>: </a:t>
            </a:r>
            <a:r>
              <a:rPr lang="en-US" sz="2400" dirty="0" smtClean="0">
                <a:cs typeface="+mj-cs"/>
              </a:rPr>
              <a:t>O(</a:t>
            </a:r>
            <a:r>
              <a:rPr lang="en-US" sz="2400" dirty="0" err="1" smtClean="0">
                <a:cs typeface="+mj-cs"/>
              </a:rPr>
              <a:t>logp</a:t>
            </a:r>
            <a:r>
              <a:rPr lang="en-US" sz="2400" dirty="0" smtClean="0">
                <a:cs typeface="+mj-cs"/>
              </a:rPr>
              <a:t>)</a:t>
            </a:r>
            <a:r>
              <a:rPr lang="he-IL" sz="2400" dirty="0" smtClean="0">
                <a:cs typeface="+mj-cs"/>
              </a:rPr>
              <a:t>- דורש הוכחה!</a:t>
            </a:r>
          </a:p>
          <a:p>
            <a:pPr algn="r" rtl="1"/>
            <a:r>
              <a:rPr lang="he-IL" sz="2400" dirty="0" smtClean="0">
                <a:cs typeface="+mj-cs"/>
              </a:rPr>
              <a:t>כתיבת הערכים </a:t>
            </a:r>
            <a:r>
              <a:rPr lang="he-IL" sz="2400" dirty="0" err="1" smtClean="0">
                <a:cs typeface="+mj-cs"/>
              </a:rPr>
              <a:t>לזכרון</a:t>
            </a:r>
            <a:r>
              <a:rPr lang="he-IL" sz="2400" dirty="0" smtClean="0">
                <a:cs typeface="+mj-cs"/>
              </a:rPr>
              <a:t>: </a:t>
            </a:r>
            <a:r>
              <a:rPr lang="en-US" sz="2400" dirty="0" smtClean="0">
                <a:cs typeface="+mj-cs"/>
              </a:rPr>
              <a:t>O(1)</a:t>
            </a:r>
            <a:r>
              <a:rPr lang="he-IL" sz="2400" dirty="0" smtClean="0">
                <a:cs typeface="+mj-cs"/>
              </a:rPr>
              <a:t>, וזוהי כתיבה </a:t>
            </a:r>
            <a:r>
              <a:rPr lang="en-US" sz="2400" dirty="0" smtClean="0">
                <a:cs typeface="+mj-cs"/>
              </a:rPr>
              <a:t>EW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יש להראות סימולציה דומה עבור קריאה...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קיבלנו אלגוריתם </a:t>
            </a:r>
            <a:r>
              <a:rPr lang="en-US" sz="2400" dirty="0" smtClean="0">
                <a:cs typeface="+mj-cs"/>
              </a:rPr>
              <a:t>EREW</a:t>
            </a:r>
            <a:r>
              <a:rPr lang="he-IL" sz="2400" dirty="0" smtClean="0">
                <a:cs typeface="+mj-cs"/>
              </a:rPr>
              <a:t> הפותר את אותה בעיה בזמן פי </a:t>
            </a:r>
            <a:r>
              <a:rPr lang="en-US" sz="2400" dirty="0" err="1" smtClean="0">
                <a:cs typeface="+mj-cs"/>
              </a:rPr>
              <a:t>logp</a:t>
            </a:r>
            <a:r>
              <a:rPr lang="he-IL" sz="2400" dirty="0" smtClean="0">
                <a:cs typeface="+mj-cs"/>
              </a:rPr>
              <a:t>, ולכן אלגוריתם </a:t>
            </a:r>
            <a:r>
              <a:rPr lang="en-US" sz="2400" dirty="0" smtClean="0">
                <a:cs typeface="+mj-cs"/>
              </a:rPr>
              <a:t>EREW</a:t>
            </a:r>
            <a:r>
              <a:rPr lang="he-IL" sz="2400" dirty="0" smtClean="0">
                <a:cs typeface="+mj-cs"/>
              </a:rPr>
              <a:t> הטוב ביותר לאותה בעיה, לא </a:t>
            </a:r>
            <a:r>
              <a:rPr lang="he-IL" sz="2400" dirty="0" err="1" smtClean="0">
                <a:cs typeface="+mj-cs"/>
              </a:rPr>
              <a:t>יקח</a:t>
            </a:r>
            <a:r>
              <a:rPr lang="he-IL" sz="2400" dirty="0" smtClean="0">
                <a:cs typeface="+mj-cs"/>
              </a:rPr>
              <a:t> יותר מאשר פי </a:t>
            </a:r>
            <a:r>
              <a:rPr lang="en-US" sz="2400" dirty="0" err="1" smtClean="0">
                <a:cs typeface="+mj-cs"/>
              </a:rPr>
              <a:t>logp</a:t>
            </a:r>
            <a:r>
              <a:rPr lang="he-IL" sz="2400" dirty="0" smtClean="0">
                <a:cs typeface="+mj-cs"/>
              </a:rPr>
              <a:t> מאשר האלגוריתם </a:t>
            </a:r>
            <a:r>
              <a:rPr lang="en-US" sz="2400" dirty="0" smtClean="0">
                <a:cs typeface="+mj-cs"/>
              </a:rPr>
              <a:t>CRCW</a:t>
            </a:r>
            <a:r>
              <a:rPr lang="he-IL" sz="2400" dirty="0" smtClean="0">
                <a:cs typeface="+mj-cs"/>
              </a:rPr>
              <a:t>.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		</a:t>
            </a:r>
            <a:r>
              <a:rPr lang="he-IL" sz="2400" b="1" dirty="0" smtClean="0">
                <a:cs typeface="+mj-cs"/>
              </a:rPr>
              <a:t>					מ.ש.ל.</a:t>
            </a:r>
            <a:endParaRPr lang="he-IL" sz="2800" b="1" dirty="0" smtClean="0"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5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הנחות המודל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285860"/>
            <a:ext cx="785818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גודל זיכרון לא מוגבל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מספר מעבדים לא מוגבל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בכל יחידת זמן, כל מעבד יכול לגשת לכל מקום בזיכרון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בד"כ, כל המעבדים מבצעים אותו אלגוריתם בצורה מסונכרנת (</a:t>
            </a:r>
            <a:r>
              <a:rPr lang="en-US" sz="2400" dirty="0" smtClean="0">
                <a:cs typeface="+mj-cs"/>
              </a:rPr>
              <a:t>SIMD</a:t>
            </a:r>
            <a:r>
              <a:rPr lang="he-IL" sz="2400" dirty="0" smtClean="0">
                <a:cs typeface="+mj-cs"/>
              </a:rPr>
              <a:t>):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READ</a:t>
            </a:r>
            <a:endParaRPr lang="he-IL" sz="2400" dirty="0" smtClean="0">
              <a:cs typeface="+mj-cs"/>
            </a:endParaRPr>
          </a:p>
          <a:p>
            <a:pPr lvl="1" algn="r" rtl="1"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COMPUTE</a:t>
            </a:r>
            <a:endParaRPr lang="he-IL" sz="2400" dirty="0" smtClean="0">
              <a:cs typeface="+mj-cs"/>
            </a:endParaRPr>
          </a:p>
          <a:p>
            <a:pPr lvl="1" algn="r" rtl="1"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WRITE</a:t>
            </a:r>
            <a:endParaRPr lang="he-IL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אפשר שחלק מהמעבדים לא יהיו פעילים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בניתוח זמנים, לא ניקח בחשבון סינכרוניזציה</a:t>
            </a:r>
            <a:r>
              <a:rPr lang="en-US" sz="2400" dirty="0" smtClean="0">
                <a:cs typeface="+mj-cs"/>
              </a:rPr>
              <a:t/>
            </a:r>
            <a:br>
              <a:rPr lang="en-US" sz="2400" dirty="0" smtClean="0">
                <a:cs typeface="+mj-cs"/>
              </a:rPr>
            </a:br>
            <a:r>
              <a:rPr lang="he-IL" sz="2400" dirty="0" smtClean="0">
                <a:cs typeface="+mj-cs"/>
              </a:rPr>
              <a:t>ותקשורת בין המעבדים</a:t>
            </a:r>
          </a:p>
          <a:p>
            <a:pPr algn="r" rtl="1">
              <a:buFont typeface="Arial" pitchFamily="34" charset="0"/>
              <a:buChar char="•"/>
            </a:pPr>
            <a:r>
              <a:rPr lang="he-IL" sz="2400" dirty="0"/>
              <a:t>אין תקשורת ישירה בין </a:t>
            </a:r>
            <a:r>
              <a:rPr lang="he-IL" sz="2400" dirty="0" smtClean="0"/>
              <a:t>המעבדים</a:t>
            </a:r>
            <a:endParaRPr lang="he-IL" sz="2400" dirty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he-IL" sz="2400" dirty="0"/>
              <a:t>בכל יחידת זמן, כל מעבד יכול לקרוא מכל </a:t>
            </a:r>
            <a:r>
              <a:rPr lang="he-IL" sz="2400" dirty="0" smtClean="0"/>
              <a:t>תא</a:t>
            </a:r>
          </a:p>
          <a:p>
            <a:pPr algn="r" rtl="1"/>
            <a:r>
              <a:rPr lang="he-IL" sz="2400" dirty="0" err="1" smtClean="0"/>
              <a:t>בזכרון</a:t>
            </a:r>
            <a:r>
              <a:rPr lang="he-IL" sz="2400" dirty="0"/>
              <a:t>, לעשות חישוב, ולכתוב לכל מקום </a:t>
            </a:r>
            <a:r>
              <a:rPr lang="he-IL" sz="2400" dirty="0" smtClean="0"/>
              <a:t>אחר</a:t>
            </a:r>
          </a:p>
          <a:p>
            <a:pPr algn="r" rtl="1"/>
            <a:r>
              <a:rPr lang="he-IL" sz="2400" dirty="0" smtClean="0"/>
              <a:t>בזיכרון. לכן, שני </a:t>
            </a:r>
            <a:r>
              <a:rPr lang="he-IL" sz="2400" dirty="0"/>
              <a:t>מעבדים יכולים לתקשר בזמן קבוע (יחידת זמן אחת</a:t>
            </a:r>
            <a:r>
              <a:rPr lang="he-IL" sz="2400" dirty="0" smtClean="0"/>
              <a:t>).</a:t>
            </a:r>
            <a:endParaRPr lang="he-IL" sz="2400" dirty="0" smtClean="0"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472" y="3356992"/>
            <a:ext cx="2924398" cy="2643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6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גישה לזיכרון ב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PRAM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285860"/>
            <a:ext cx="78581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  <a:cs typeface="+mj-cs"/>
              </a:rPr>
              <a:t>ER</a:t>
            </a:r>
            <a:r>
              <a:rPr lang="he-IL" sz="2400" b="1" dirty="0" smtClean="0">
                <a:solidFill>
                  <a:schemeClr val="tx2"/>
                </a:solidFill>
                <a:cs typeface="+mj-cs"/>
              </a:rPr>
              <a:t>: </a:t>
            </a:r>
            <a:r>
              <a:rPr lang="en-US" sz="2400" b="1" dirty="0" smtClean="0">
                <a:solidFill>
                  <a:schemeClr val="tx2"/>
                </a:solidFill>
                <a:cs typeface="+mj-cs"/>
              </a:rPr>
              <a:t>Exclusive </a:t>
            </a:r>
            <a:r>
              <a:rPr lang="en-US" sz="2400" b="1" dirty="0" smtClean="0">
                <a:solidFill>
                  <a:srgbClr val="008000"/>
                </a:solidFill>
                <a:cs typeface="+mj-cs"/>
              </a:rPr>
              <a:t>Read</a:t>
            </a:r>
            <a:endParaRPr lang="he-IL" sz="2400" b="1" dirty="0" smtClean="0">
              <a:solidFill>
                <a:srgbClr val="008000"/>
              </a:solidFill>
              <a:cs typeface="+mj-cs"/>
            </a:endParaRPr>
          </a:p>
          <a:p>
            <a:pPr algn="r" rtl="1"/>
            <a:r>
              <a:rPr lang="he-IL" sz="2400" dirty="0" smtClean="0">
                <a:cs typeface="+mj-cs"/>
              </a:rPr>
              <a:t>	</a:t>
            </a:r>
            <a:r>
              <a:rPr lang="en-US" sz="2400" dirty="0" smtClean="0">
                <a:cs typeface="+mj-cs"/>
              </a:rPr>
              <a:t>p</a:t>
            </a:r>
            <a:r>
              <a:rPr lang="he-IL" sz="2400" dirty="0" smtClean="0">
                <a:cs typeface="+mj-cs"/>
              </a:rPr>
              <a:t> מעבדים </a:t>
            </a:r>
            <a:r>
              <a:rPr lang="he-IL" sz="2400" dirty="0" smtClean="0">
                <a:solidFill>
                  <a:srgbClr val="008000"/>
                </a:solidFill>
                <a:cs typeface="+mj-cs"/>
              </a:rPr>
              <a:t>קוראים</a:t>
            </a:r>
            <a:r>
              <a:rPr lang="he-IL" sz="2400" dirty="0" smtClean="0">
                <a:cs typeface="+mj-cs"/>
              </a:rPr>
              <a:t> בו זמנית מ-</a:t>
            </a:r>
            <a:r>
              <a:rPr lang="en-US" sz="2400" dirty="0" smtClean="0">
                <a:cs typeface="+mj-cs"/>
              </a:rPr>
              <a:t>p</a:t>
            </a:r>
            <a:r>
              <a:rPr lang="he-IL" sz="2400" dirty="0" smtClean="0">
                <a:cs typeface="+mj-cs"/>
              </a:rPr>
              <a:t> מקומות </a:t>
            </a:r>
            <a:r>
              <a:rPr lang="he-IL" sz="2400" b="1" dirty="0" smtClean="0">
                <a:cs typeface="+mj-cs"/>
              </a:rPr>
              <a:t>שונים</a:t>
            </a:r>
            <a:r>
              <a:rPr lang="he-IL" sz="2400" dirty="0" smtClean="0">
                <a:cs typeface="+mj-cs"/>
              </a:rPr>
              <a:t> בזיכרון</a:t>
            </a:r>
          </a:p>
          <a:p>
            <a:pPr algn="r" rtl="1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</a:rPr>
              <a:t>CR</a:t>
            </a:r>
            <a:r>
              <a:rPr lang="he-IL" sz="2400" b="1" dirty="0" smtClean="0">
                <a:solidFill>
                  <a:schemeClr val="tx2"/>
                </a:solidFill>
              </a:rPr>
              <a:t>: </a:t>
            </a:r>
            <a:r>
              <a:rPr lang="en-US" sz="2400" b="1" dirty="0" smtClean="0">
                <a:solidFill>
                  <a:schemeClr val="tx2"/>
                </a:solidFill>
              </a:rPr>
              <a:t>Concurrent </a:t>
            </a:r>
            <a:r>
              <a:rPr lang="en-US" sz="2400" b="1" dirty="0" smtClean="0">
                <a:solidFill>
                  <a:srgbClr val="008000"/>
                </a:solidFill>
              </a:rPr>
              <a:t>Read</a:t>
            </a:r>
            <a:endParaRPr lang="he-IL" sz="2400" b="1" dirty="0" smtClean="0">
              <a:solidFill>
                <a:srgbClr val="008000"/>
              </a:solidFill>
            </a:endParaRPr>
          </a:p>
          <a:p>
            <a:pPr algn="r" rtl="1"/>
            <a:r>
              <a:rPr lang="he-IL" sz="2400" dirty="0" smtClean="0"/>
              <a:t>	</a:t>
            </a:r>
            <a:r>
              <a:rPr lang="en-US" sz="2400" dirty="0" smtClean="0"/>
              <a:t>p</a:t>
            </a:r>
            <a:r>
              <a:rPr lang="he-IL" sz="2400" dirty="0" smtClean="0"/>
              <a:t> מעבדים </a:t>
            </a:r>
            <a:r>
              <a:rPr lang="he-IL" sz="2400" dirty="0" smtClean="0">
                <a:solidFill>
                  <a:srgbClr val="008000"/>
                </a:solidFill>
              </a:rPr>
              <a:t>קוראים</a:t>
            </a:r>
            <a:r>
              <a:rPr lang="he-IL" sz="2400" dirty="0" smtClean="0"/>
              <a:t> בו זמנית מ-</a:t>
            </a:r>
            <a:r>
              <a:rPr lang="en-US" sz="2400" dirty="0" smtClean="0"/>
              <a:t>p’</a:t>
            </a:r>
            <a:r>
              <a:rPr lang="he-IL" sz="2400" dirty="0" smtClean="0"/>
              <a:t> מקומות בזיכרון, </a:t>
            </a:r>
            <a:r>
              <a:rPr lang="en-US" sz="2400" dirty="0" smtClean="0"/>
              <a:t>p’&lt;p</a:t>
            </a:r>
            <a:endParaRPr lang="he-IL" sz="2400" dirty="0" smtClean="0"/>
          </a:p>
          <a:p>
            <a:pPr algn="r" rtl="1">
              <a:buFont typeface="Arial" pitchFamily="34" charset="0"/>
              <a:buChar char="•"/>
            </a:pPr>
            <a:endParaRPr lang="en-US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</a:rPr>
              <a:t>EW</a:t>
            </a:r>
            <a:r>
              <a:rPr lang="he-IL" sz="2400" b="1" dirty="0" smtClean="0">
                <a:solidFill>
                  <a:schemeClr val="tx2"/>
                </a:solidFill>
              </a:rPr>
              <a:t>: </a:t>
            </a:r>
            <a:r>
              <a:rPr lang="en-US" sz="2400" b="1" dirty="0" smtClean="0">
                <a:solidFill>
                  <a:schemeClr val="tx2"/>
                </a:solidFill>
              </a:rPr>
              <a:t>Exclusive </a:t>
            </a:r>
            <a:r>
              <a:rPr lang="en-US" sz="2400" b="1" dirty="0" smtClean="0">
                <a:solidFill>
                  <a:srgbClr val="C00000"/>
                </a:solidFill>
              </a:rPr>
              <a:t>Write</a:t>
            </a:r>
            <a:endParaRPr lang="he-IL" sz="2400" b="1" dirty="0" smtClean="0">
              <a:solidFill>
                <a:srgbClr val="C00000"/>
              </a:solidFill>
            </a:endParaRPr>
          </a:p>
          <a:p>
            <a:pPr algn="r" rtl="1"/>
            <a:r>
              <a:rPr lang="he-IL" sz="2400" dirty="0" smtClean="0"/>
              <a:t>	</a:t>
            </a:r>
            <a:r>
              <a:rPr lang="en-US" sz="2400" dirty="0" smtClean="0"/>
              <a:t>p</a:t>
            </a:r>
            <a:r>
              <a:rPr lang="he-IL" sz="2400" dirty="0" smtClean="0"/>
              <a:t> מעבדים </a:t>
            </a:r>
            <a:r>
              <a:rPr lang="he-IL" sz="2400" dirty="0" smtClean="0">
                <a:solidFill>
                  <a:srgbClr val="C00000"/>
                </a:solidFill>
              </a:rPr>
              <a:t>כותבים</a:t>
            </a:r>
            <a:r>
              <a:rPr lang="he-IL" sz="2400" dirty="0" smtClean="0"/>
              <a:t> בו זמנית ל-</a:t>
            </a:r>
            <a:r>
              <a:rPr lang="en-US" sz="2400" dirty="0" smtClean="0"/>
              <a:t>p</a:t>
            </a:r>
            <a:r>
              <a:rPr lang="he-IL" sz="2400" dirty="0" smtClean="0"/>
              <a:t> מקומות </a:t>
            </a:r>
            <a:r>
              <a:rPr lang="he-IL" sz="2400" b="1" dirty="0" smtClean="0"/>
              <a:t>שונים</a:t>
            </a:r>
            <a:r>
              <a:rPr lang="he-IL" sz="2400" dirty="0" smtClean="0"/>
              <a:t> בזיכרון</a:t>
            </a:r>
          </a:p>
          <a:p>
            <a:pPr algn="r" rtl="1"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tx2"/>
                </a:solidFill>
              </a:rPr>
              <a:t>CW</a:t>
            </a:r>
            <a:r>
              <a:rPr lang="he-IL" sz="2400" b="1" dirty="0" smtClean="0">
                <a:solidFill>
                  <a:schemeClr val="tx2"/>
                </a:solidFill>
              </a:rPr>
              <a:t>: </a:t>
            </a:r>
            <a:r>
              <a:rPr lang="en-US" sz="2400" b="1" dirty="0" smtClean="0">
                <a:solidFill>
                  <a:schemeClr val="tx2"/>
                </a:solidFill>
              </a:rPr>
              <a:t>Concurrent </a:t>
            </a:r>
            <a:r>
              <a:rPr lang="en-US" sz="2400" b="1" dirty="0" smtClean="0">
                <a:solidFill>
                  <a:srgbClr val="C00000"/>
                </a:solidFill>
              </a:rPr>
              <a:t>Write</a:t>
            </a:r>
            <a:endParaRPr lang="he-IL" sz="2400" b="1" dirty="0" smtClean="0">
              <a:solidFill>
                <a:srgbClr val="C00000"/>
              </a:solidFill>
            </a:endParaRPr>
          </a:p>
          <a:p>
            <a:pPr algn="r" rtl="1"/>
            <a:r>
              <a:rPr lang="he-IL" sz="2400" dirty="0" smtClean="0"/>
              <a:t>	</a:t>
            </a:r>
            <a:r>
              <a:rPr lang="en-US" sz="2400" dirty="0" smtClean="0"/>
              <a:t>p</a:t>
            </a:r>
            <a:r>
              <a:rPr lang="he-IL" sz="2400" dirty="0" smtClean="0"/>
              <a:t> מעבדים </a:t>
            </a:r>
            <a:r>
              <a:rPr lang="he-IL" sz="2400" dirty="0" smtClean="0">
                <a:solidFill>
                  <a:srgbClr val="C00000"/>
                </a:solidFill>
              </a:rPr>
              <a:t>כותבים</a:t>
            </a:r>
            <a:r>
              <a:rPr lang="he-IL" sz="2400" dirty="0" smtClean="0"/>
              <a:t> בו זמנית ל-</a:t>
            </a:r>
            <a:r>
              <a:rPr lang="en-US" sz="2400" dirty="0" smtClean="0"/>
              <a:t>p’</a:t>
            </a:r>
            <a:r>
              <a:rPr lang="he-IL" sz="2400" dirty="0" smtClean="0"/>
              <a:t> מקומות בזיכרון, </a:t>
            </a:r>
            <a:r>
              <a:rPr lang="en-US" sz="2400" dirty="0" smtClean="0"/>
              <a:t>p’&lt;p</a:t>
            </a:r>
            <a:endParaRPr lang="he-IL" sz="2400" dirty="0" smtClean="0"/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7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גישה משותפת לזיכרון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285860"/>
            <a:ext cx="785818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EREW</a:t>
            </a:r>
            <a:r>
              <a:rPr lang="he-IL" sz="2400" dirty="0" smtClean="0">
                <a:cs typeface="+mj-cs"/>
              </a:rPr>
              <a:t>: </a:t>
            </a:r>
            <a:r>
              <a:rPr lang="en-US" sz="2400" dirty="0" smtClean="0">
                <a:cs typeface="+mj-cs"/>
              </a:rPr>
              <a:t>Exclusive Read Exclusive Write</a:t>
            </a:r>
            <a:endParaRPr lang="he-IL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endParaRPr lang="en-US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CREW</a:t>
            </a:r>
            <a:r>
              <a:rPr lang="he-IL" sz="2400" dirty="0" smtClean="0">
                <a:cs typeface="+mj-cs"/>
              </a:rPr>
              <a:t>: </a:t>
            </a:r>
            <a:r>
              <a:rPr lang="en-US" sz="2400" dirty="0" smtClean="0">
                <a:cs typeface="+mj-cs"/>
              </a:rPr>
              <a:t>Concurrent Read Exclusive Write</a:t>
            </a:r>
            <a:endParaRPr lang="he-IL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endParaRPr lang="he-IL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ERCW</a:t>
            </a:r>
            <a:r>
              <a:rPr lang="he-IL" sz="2400" dirty="0" smtClean="0">
                <a:cs typeface="+mj-cs"/>
              </a:rPr>
              <a:t>: </a:t>
            </a:r>
            <a:r>
              <a:rPr lang="en-US" sz="2400" dirty="0" smtClean="0">
                <a:cs typeface="+mj-cs"/>
              </a:rPr>
              <a:t>Exclusive Read Concurrent Write</a:t>
            </a:r>
            <a:endParaRPr lang="he-IL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endParaRPr lang="he-IL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CRCW</a:t>
            </a:r>
            <a:r>
              <a:rPr lang="he-IL" sz="2400" dirty="0" smtClean="0">
                <a:cs typeface="+mj-cs"/>
              </a:rPr>
              <a:t>: </a:t>
            </a:r>
            <a:r>
              <a:rPr lang="en-US" sz="2400" dirty="0" smtClean="0">
                <a:cs typeface="+mj-cs"/>
              </a:rPr>
              <a:t>Concurrent Read Concurrent Write</a:t>
            </a:r>
            <a:endParaRPr lang="he-IL" sz="2400" dirty="0" smtClean="0">
              <a:cs typeface="+mj-cs"/>
            </a:endParaRPr>
          </a:p>
          <a:p>
            <a:pPr algn="r" rtl="1"/>
            <a:endParaRPr lang="he-IL" sz="2400" dirty="0" smtClean="0"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8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e-IL" sz="4400" dirty="0" smtClean="0">
                <a:latin typeface="+mj-lt"/>
                <a:ea typeface="+mj-ea"/>
                <a:cs typeface="+mj-cs"/>
              </a:rPr>
              <a:t>כתיבה בו זמנית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CW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9" name="מלבן 8"/>
          <p:cNvSpPr/>
          <p:nvPr/>
        </p:nvSpPr>
        <p:spPr>
          <a:xfrm>
            <a:off x="500034" y="1285860"/>
            <a:ext cx="78581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dirty="0" smtClean="0">
                <a:cs typeface="+mj-cs"/>
              </a:rPr>
              <a:t>איזה ערך בסופו של דבר ייכתב לתא הזיכרון?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Priority CW</a:t>
            </a:r>
          </a:p>
          <a:p>
            <a:pPr algn="r" rtl="1"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Common CW</a:t>
            </a:r>
          </a:p>
          <a:p>
            <a:pPr algn="r" rtl="1"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Arbitrary/Random CW</a:t>
            </a:r>
          </a:p>
          <a:p>
            <a:pPr algn="r" rtl="1">
              <a:buFont typeface="Arial" pitchFamily="34" charset="0"/>
              <a:buChar char="•"/>
            </a:pPr>
            <a:r>
              <a:rPr lang="en-US" sz="2400" dirty="0" smtClean="0">
                <a:cs typeface="+mj-cs"/>
              </a:rPr>
              <a:t>Sum CW</a:t>
            </a:r>
            <a:r>
              <a:rPr lang="he-IL" sz="2400" dirty="0" smtClean="0">
                <a:cs typeface="+mj-cs"/>
              </a:rPr>
              <a:t> (או </a:t>
            </a:r>
            <a:r>
              <a:rPr lang="en-US" sz="2400" dirty="0" smtClean="0">
                <a:cs typeface="+mj-cs"/>
              </a:rPr>
              <a:t>Max</a:t>
            </a:r>
            <a:r>
              <a:rPr lang="he-IL" sz="2400" dirty="0" smtClean="0">
                <a:cs typeface="+mj-cs"/>
              </a:rPr>
              <a:t>, או כל פונקציה אחרת)</a:t>
            </a: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023C-487C-4FDD-A5C6-3E51DF829693}" type="slidenum">
              <a:rPr lang="en-US" smtClean="0">
                <a:solidFill>
                  <a:schemeClr val="tx1"/>
                </a:solidFill>
                <a:cs typeface="+mj-cs"/>
              </a:rPr>
              <a:pPr/>
              <a:t>9</a:t>
            </a:fld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6" name="כותרת 1"/>
          <p:cNvSpPr txBox="1">
            <a:spLocks/>
          </p:cNvSpPr>
          <p:nvPr/>
        </p:nvSpPr>
        <p:spPr bwMode="auto">
          <a:xfrm>
            <a:off x="357158" y="285728"/>
            <a:ext cx="8358246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400" dirty="0" smtClean="0">
                <a:latin typeface="+mj-lt"/>
                <a:ea typeface="+mj-ea"/>
                <a:cs typeface="+mj-cs"/>
              </a:rPr>
              <a:t>CREW</a:t>
            </a:r>
            <a:r>
              <a:rPr lang="he-IL" sz="4400" dirty="0" smtClean="0">
                <a:latin typeface="+mj-lt"/>
                <a:ea typeface="+mj-ea"/>
                <a:cs typeface="+mj-cs"/>
              </a:rPr>
              <a:t> לעומת </a:t>
            </a:r>
            <a:r>
              <a:rPr lang="en-US" sz="4400" dirty="0" smtClean="0">
                <a:latin typeface="+mj-lt"/>
                <a:ea typeface="+mj-ea"/>
                <a:cs typeface="+mj-cs"/>
              </a:rPr>
              <a:t>EREW</a:t>
            </a:r>
            <a:endParaRPr lang="en-US" sz="4400" dirty="0">
              <a:latin typeface="+mj-lt"/>
              <a:ea typeface="+mj-ea"/>
              <a:cs typeface="+mj-cs"/>
            </a:endParaRPr>
          </a:p>
        </p:txBody>
      </p:sp>
      <p:sp>
        <p:nvSpPr>
          <p:cNvPr id="7" name="מציין מיקום של כותרת תחתונה 4"/>
          <p:cNvSpPr>
            <a:spLocks noGrp="1"/>
          </p:cNvSpPr>
          <p:nvPr>
            <p:ph type="ftr" sz="quarter" idx="11"/>
          </p:nvPr>
        </p:nvSpPr>
        <p:spPr>
          <a:xfrm>
            <a:off x="1857356" y="6356350"/>
            <a:ext cx="5500726" cy="365125"/>
          </a:xfrm>
        </p:spPr>
        <p:txBody>
          <a:bodyPr/>
          <a:lstStyle/>
          <a:p>
            <a:pPr rtl="1"/>
            <a:r>
              <a:rPr lang="he-IL" dirty="0" smtClean="0">
                <a:solidFill>
                  <a:schemeClr val="tx1"/>
                </a:solidFill>
                <a:cs typeface="+mj-cs"/>
              </a:rPr>
              <a:t>אלגוריתמים </a:t>
            </a:r>
            <a:r>
              <a:rPr lang="en-US" dirty="0" smtClean="0">
                <a:solidFill>
                  <a:schemeClr val="tx1"/>
                </a:solidFill>
                <a:cs typeface="+mj-cs"/>
              </a:rPr>
              <a:t>2</a:t>
            </a:r>
            <a:r>
              <a:rPr lang="he-IL" dirty="0" smtClean="0">
                <a:solidFill>
                  <a:schemeClr val="tx1"/>
                </a:solidFill>
                <a:cs typeface="+mj-cs"/>
              </a:rPr>
              <a:t>- ד"ר אלישבע בנש"ק דוקוב- מכללה אקדמית אשקלון- תשע"ח- סמסטר ב'</a:t>
            </a:r>
            <a:endParaRPr lang="en-US" dirty="0">
              <a:solidFill>
                <a:schemeClr val="tx1"/>
              </a:solidFill>
              <a:cs typeface="+mj-cs"/>
            </a:endParaRPr>
          </a:p>
        </p:txBody>
      </p:sp>
      <p:sp>
        <p:nvSpPr>
          <p:cNvPr id="8" name="מלבן 7"/>
          <p:cNvSpPr/>
          <p:nvPr/>
        </p:nvSpPr>
        <p:spPr>
          <a:xfrm>
            <a:off x="500034" y="1285860"/>
            <a:ext cx="785818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sz="2400" b="1" dirty="0" smtClean="0">
                <a:cs typeface="+mj-cs"/>
              </a:rPr>
              <a:t>בעיה לדוגמא</a:t>
            </a:r>
            <a:r>
              <a:rPr lang="he-IL" sz="2400" dirty="0" smtClean="0">
                <a:cs typeface="+mj-cs"/>
              </a:rPr>
              <a:t>:</a:t>
            </a:r>
          </a:p>
          <a:p>
            <a:pPr algn="r" rtl="1"/>
            <a:endParaRPr lang="he-IL" sz="2400" dirty="0" smtClean="0">
              <a:cs typeface="+mj-cs"/>
            </a:endParaRPr>
          </a:p>
          <a:p>
            <a:pPr algn="r" rtl="1"/>
            <a:r>
              <a:rPr lang="he-IL" sz="2400" b="1" dirty="0" smtClean="0">
                <a:cs typeface="+mj-cs"/>
              </a:rPr>
              <a:t>קלט</a:t>
            </a:r>
            <a:r>
              <a:rPr lang="he-IL" sz="2400" dirty="0" smtClean="0">
                <a:cs typeface="+mj-cs"/>
              </a:rPr>
              <a:t>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מערך של </a:t>
            </a:r>
            <a:r>
              <a:rPr lang="en-US" sz="2400" dirty="0" smtClean="0">
                <a:cs typeface="+mj-cs"/>
              </a:rPr>
              <a:t>n</a:t>
            </a:r>
            <a:r>
              <a:rPr lang="he-IL" sz="2400" dirty="0" smtClean="0">
                <a:cs typeface="+mj-cs"/>
              </a:rPr>
              <a:t> עצמים, </a:t>
            </a:r>
            <a:r>
              <a:rPr lang="en-US" sz="2400" dirty="0" smtClean="0">
                <a:cs typeface="+mj-cs"/>
              </a:rPr>
              <a:t>A=&lt;a</a:t>
            </a:r>
            <a:r>
              <a:rPr lang="en-US" sz="2400" baseline="-25000" dirty="0" smtClean="0">
                <a:cs typeface="+mj-cs"/>
              </a:rPr>
              <a:t>1</a:t>
            </a:r>
            <a:r>
              <a:rPr lang="en-US" sz="2400" dirty="0" smtClean="0">
                <a:cs typeface="+mj-cs"/>
              </a:rPr>
              <a:t>, a</a:t>
            </a:r>
            <a:r>
              <a:rPr lang="en-US" sz="2400" baseline="-25000" dirty="0" smtClean="0">
                <a:cs typeface="+mj-cs"/>
              </a:rPr>
              <a:t>2</a:t>
            </a:r>
            <a:r>
              <a:rPr lang="en-US" sz="2400" dirty="0" smtClean="0">
                <a:cs typeface="+mj-cs"/>
              </a:rPr>
              <a:t>, …, a</a:t>
            </a:r>
            <a:r>
              <a:rPr lang="en-US" sz="2400" baseline="-25000" dirty="0" smtClean="0">
                <a:cs typeface="+mj-cs"/>
              </a:rPr>
              <a:t>n</a:t>
            </a:r>
            <a:r>
              <a:rPr lang="en-US" sz="2400" dirty="0" smtClean="0">
                <a:cs typeface="+mj-cs"/>
              </a:rPr>
              <a:t>&gt;</a:t>
            </a:r>
            <a:r>
              <a:rPr lang="he-IL" sz="2400" dirty="0" smtClean="0">
                <a:cs typeface="+mj-cs"/>
              </a:rPr>
              <a:t>, שונים זה מזה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עצם </a:t>
            </a:r>
            <a:r>
              <a:rPr lang="en-US" sz="2400" dirty="0" smtClean="0">
                <a:cs typeface="+mj-cs"/>
              </a:rPr>
              <a:t>x</a:t>
            </a:r>
            <a:endParaRPr lang="he-IL" sz="2400" dirty="0" smtClean="0">
              <a:cs typeface="+mj-cs"/>
            </a:endParaRPr>
          </a:p>
          <a:p>
            <a:pPr algn="r" rtl="1"/>
            <a:r>
              <a:rPr lang="he-IL" sz="2400" b="1" dirty="0" smtClean="0">
                <a:cs typeface="+mj-cs"/>
              </a:rPr>
              <a:t>פלט</a:t>
            </a:r>
            <a:r>
              <a:rPr lang="he-IL" sz="2400" dirty="0" smtClean="0">
                <a:cs typeface="+mj-cs"/>
              </a:rPr>
              <a:t>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he-IL" sz="2400" dirty="0" smtClean="0">
                <a:cs typeface="+mj-cs"/>
              </a:rPr>
              <a:t>האם </a:t>
            </a:r>
          </a:p>
        </p:txBody>
      </p:sp>
      <p:graphicFrame>
        <p:nvGraphicFramePr>
          <p:cNvPr id="9" name="אובייקט 8"/>
          <p:cNvGraphicFramePr>
            <a:graphicFrameLocks noChangeAspect="1"/>
          </p:cNvGraphicFramePr>
          <p:nvPr/>
        </p:nvGraphicFramePr>
        <p:xfrm>
          <a:off x="6286512" y="3489326"/>
          <a:ext cx="878259" cy="368302"/>
        </p:xfrm>
        <a:graphic>
          <a:graphicData uri="http://schemas.openxmlformats.org/presentationml/2006/ole">
            <p:oleObj spid="_x0000_s5128" name="Формула" r:id="rId3" imgW="393359" imgH="164957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התאמה אישית 1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11620</TotalTime>
  <Words>2186</Words>
  <Application>Microsoft Office PowerPoint</Application>
  <PresentationFormat>‫הצגה על המסך (4:3)</PresentationFormat>
  <Paragraphs>446</Paragraphs>
  <Slides>43</Slides>
  <Notes>2</Notes>
  <HiddenSlides>0</HiddenSlides>
  <MMClips>0</MMClips>
  <ScaleCrop>false</ScaleCrop>
  <HeadingPairs>
    <vt:vector size="6" baseType="variant">
      <vt:variant>
        <vt:lpstr>ערכת נושא</vt:lpstr>
      </vt:variant>
      <vt:variant>
        <vt:i4>1</vt:i4>
      </vt:variant>
      <vt:variant>
        <vt:lpstr>שרתי OLE מוטבעים</vt:lpstr>
      </vt:variant>
      <vt:variant>
        <vt:i4>1</vt:i4>
      </vt:variant>
      <vt:variant>
        <vt:lpstr>כותרות שקופיות</vt:lpstr>
      </vt:variant>
      <vt:variant>
        <vt:i4>43</vt:i4>
      </vt:variant>
    </vt:vector>
  </HeadingPairs>
  <TitlesOfParts>
    <vt:vector size="45" baseType="lpstr">
      <vt:lpstr>ערכת נושא Office</vt:lpstr>
      <vt:lpstr>Формула</vt:lpstr>
      <vt:lpstr>אלגוריתמים מקביליים  Parallel Algorithms</vt:lpstr>
      <vt:lpstr>PRAM Model Parallel Random Access Machine</vt:lpstr>
      <vt:lpstr>שקופית 3</vt:lpstr>
      <vt:lpstr>שקופית 4</vt:lpstr>
      <vt:lpstr>שקופית 5</vt:lpstr>
      <vt:lpstr>שקופית 6</vt:lpstr>
      <vt:lpstr>שקופית 7</vt:lpstr>
      <vt:lpstr>שקופית 8</vt:lpstr>
      <vt:lpstr>שקופית 9</vt:lpstr>
      <vt:lpstr>שקופית 10</vt:lpstr>
      <vt:lpstr>שקופית 11</vt:lpstr>
      <vt:lpstr>שקופית 12</vt:lpstr>
      <vt:lpstr>שקופית 13</vt:lpstr>
      <vt:lpstr>שקופית 14</vt:lpstr>
      <vt:lpstr>שקופית 15</vt:lpstr>
      <vt:lpstr>שקופית 16</vt:lpstr>
      <vt:lpstr>שקופית 17</vt:lpstr>
      <vt:lpstr>שקופית 18</vt:lpstr>
      <vt:lpstr>שקופית 19</vt:lpstr>
      <vt:lpstr>שקופית 20</vt:lpstr>
      <vt:lpstr>שקופית 21</vt:lpstr>
      <vt:lpstr>שקופית 22</vt:lpstr>
      <vt:lpstr>שקופית 23</vt:lpstr>
      <vt:lpstr>שקופית 24</vt:lpstr>
      <vt:lpstr>שקופית 25</vt:lpstr>
      <vt:lpstr>שקופית 26</vt:lpstr>
      <vt:lpstr>שקופית 27</vt:lpstr>
      <vt:lpstr>שקופית 28</vt:lpstr>
      <vt:lpstr>שקופית 29</vt:lpstr>
      <vt:lpstr>שקופית 30</vt:lpstr>
      <vt:lpstr>שקופית 31</vt:lpstr>
      <vt:lpstr>שקופית 32</vt:lpstr>
      <vt:lpstr>שקופית 33</vt:lpstr>
      <vt:lpstr>שקופית 34</vt:lpstr>
      <vt:lpstr>שקופית 35</vt:lpstr>
      <vt:lpstr>שקופית 36</vt:lpstr>
      <vt:lpstr>שקופית 37</vt:lpstr>
      <vt:lpstr>שקופית 38</vt:lpstr>
      <vt:lpstr>שקופית 39</vt:lpstr>
      <vt:lpstr>שקופית 40</vt:lpstr>
      <vt:lpstr>שקופית 41</vt:lpstr>
      <vt:lpstr>שקופית 42</vt:lpstr>
      <vt:lpstr>שקופית 43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אלגוריתמים 1</dc:title>
  <dc:creator>User</dc:creator>
  <cp:lastModifiedBy>User</cp:lastModifiedBy>
  <cp:revision>1083</cp:revision>
  <dcterms:created xsi:type="dcterms:W3CDTF">2014-10-06T00:43:48Z</dcterms:created>
  <dcterms:modified xsi:type="dcterms:W3CDTF">2018-03-13T11:28:08Z</dcterms:modified>
</cp:coreProperties>
</file>