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18" r:id="rId4"/>
    <p:sldId id="282" r:id="rId5"/>
    <p:sldId id="319" r:id="rId6"/>
    <p:sldId id="283" r:id="rId7"/>
    <p:sldId id="284" r:id="rId8"/>
    <p:sldId id="285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42" r:id="rId19"/>
    <p:sldId id="329" r:id="rId20"/>
    <p:sldId id="330" r:id="rId21"/>
    <p:sldId id="331" r:id="rId22"/>
    <p:sldId id="333" r:id="rId23"/>
    <p:sldId id="334" r:id="rId24"/>
    <p:sldId id="332" r:id="rId25"/>
    <p:sldId id="335" r:id="rId26"/>
    <p:sldId id="337" r:id="rId27"/>
    <p:sldId id="336" r:id="rId28"/>
    <p:sldId id="338" r:id="rId29"/>
    <p:sldId id="339" r:id="rId30"/>
    <p:sldId id="340" r:id="rId31"/>
    <p:sldId id="341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3BDDD"/>
    <a:srgbClr val="4F81BD"/>
    <a:srgbClr val="769BC8"/>
    <a:srgbClr val="19F3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9" tIns="49495" rIns="98989" bIns="49495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89" tIns="49495" rIns="98989" bIns="49495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/>
              <a:t>Grant and Brent’s Theorem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מסקנה: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Greedy Scheduler Linear Speedup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657167"/>
            <a:ext cx="7858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אם </a:t>
            </a:r>
            <a:r>
              <a:rPr lang="en-US" sz="2400" dirty="0" smtClean="0">
                <a:cs typeface="+mj-cs"/>
              </a:rPr>
              <a:t>p=O(T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cs typeface="+mj-cs"/>
              </a:rPr>
              <a:t>/T</a:t>
            </a:r>
            <a:r>
              <a:rPr lang="en-US" sz="2400" baseline="-25000" dirty="0" smtClean="0">
                <a:sym typeface="Symbol"/>
              </a:rPr>
              <a:t> 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 נקבל "האצה" ליניארית: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הוכחה:</a:t>
            </a: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857496"/>
            <a:ext cx="362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שימוש במשפט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657167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נדגים בעזרת שני אלגוריתמים, איך אפשר להשתמש במשפט על מנת להקטין את מספר המעבדים, בלי לפגוע ביעילות: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מציאת מקסימום של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איברים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מציאת סכום של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איברים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1: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 PRAM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למקסימום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מספרים, </a:t>
            </a:r>
            <a:r>
              <a:rPr lang="en-US" sz="2400" dirty="0" smtClean="0">
                <a:cs typeface="+mj-cs"/>
              </a:rPr>
              <a:t>A=&lt;a</a:t>
            </a:r>
            <a:r>
              <a:rPr lang="en-US" sz="2400" baseline="-25000" dirty="0" smtClean="0">
                <a:cs typeface="+mj-cs"/>
              </a:rPr>
              <a:t>1</a:t>
            </a:r>
            <a:r>
              <a:rPr lang="en-US" sz="2400" dirty="0" smtClean="0">
                <a:cs typeface="+mj-cs"/>
              </a:rPr>
              <a:t>, a</a:t>
            </a:r>
            <a:r>
              <a:rPr lang="en-US" sz="2400" baseline="-25000" dirty="0" smtClean="0">
                <a:cs typeface="+mj-cs"/>
              </a:rPr>
              <a:t>2</a:t>
            </a:r>
            <a:r>
              <a:rPr lang="en-US" sz="2400" dirty="0" smtClean="0">
                <a:cs typeface="+mj-cs"/>
              </a:rPr>
              <a:t>, …, a</a:t>
            </a:r>
            <a:r>
              <a:rPr lang="en-US" sz="2400" baseline="-25000" dirty="0" smtClean="0">
                <a:cs typeface="+mj-cs"/>
              </a:rPr>
              <a:t>n</a:t>
            </a:r>
            <a:r>
              <a:rPr lang="en-US" sz="2400" dirty="0" smtClean="0">
                <a:cs typeface="+mj-cs"/>
              </a:rPr>
              <a:t>&gt;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 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האלגוריתם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	מספר מעבדים: </a:t>
            </a:r>
            <a:r>
              <a:rPr lang="en-US" sz="2400" dirty="0" smtClean="0">
                <a:cs typeface="+mj-cs"/>
              </a:rPr>
              <a:t>O(n)</a:t>
            </a:r>
            <a:r>
              <a:rPr lang="he-IL" sz="2400" dirty="0" smtClean="0">
                <a:cs typeface="+mj-cs"/>
              </a:rPr>
              <a:t> </a:t>
            </a:r>
          </a:p>
          <a:p>
            <a:pPr algn="r" rtl="1"/>
            <a:r>
              <a:rPr lang="he-IL" sz="2400" dirty="0" smtClean="0">
                <a:cs typeface="+mj-cs"/>
              </a:rPr>
              <a:t>	נחשב כל פעם מקסימום של זוג.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הזמן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	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429388" y="3089276"/>
          <a:ext cx="1189038" cy="482600"/>
        </p:xfrm>
        <a:graphic>
          <a:graphicData uri="http://schemas.openxmlformats.org/presentationml/2006/ole">
            <p:oleObj spid="_x0000_s45064" name="Формула" r:id="rId3" imgW="532937" imgH="2157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1: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 PRAM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למקסימום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מה אם ננסה להקטין את מספר המעבדים?</a:t>
            </a: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אם מספר המעבדים הוא 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, אזי לפי המשפט נקבל:</a:t>
            </a:r>
          </a:p>
          <a:p>
            <a:pPr algn="r" rtl="1"/>
            <a:r>
              <a:rPr lang="he-IL" sz="2400" dirty="0" smtClean="0">
                <a:cs typeface="+mj-cs"/>
              </a:rPr>
              <a:t>			כלומר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אם נבחר </a:t>
            </a:r>
            <a:r>
              <a:rPr lang="en-US" sz="2400" dirty="0" smtClean="0">
                <a:cs typeface="+mj-cs"/>
              </a:rPr>
              <a:t>p=n/</a:t>
            </a:r>
            <a:r>
              <a:rPr lang="en-US" sz="2400" dirty="0" err="1" smtClean="0">
                <a:cs typeface="+mj-cs"/>
              </a:rPr>
              <a:t>logn</a:t>
            </a:r>
            <a:r>
              <a:rPr lang="he-IL" sz="2400" dirty="0" smtClean="0">
                <a:cs typeface="+mj-cs"/>
              </a:rPr>
              <a:t>, נקבל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כלומר, הקטנו את מספר המעבדים, בלי לפגוע ביעילות.  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000760" y="2714620"/>
          <a:ext cx="2095500" cy="539750"/>
        </p:xfrm>
        <a:graphic>
          <a:graphicData uri="http://schemas.openxmlformats.org/presentationml/2006/ole">
            <p:oleObj spid="_x0000_s46106" name="Формула" r:id="rId3" imgW="939392" imgH="241195" progId="Equation.3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0056415"/>
              </p:ext>
            </p:extLst>
          </p:nvPr>
        </p:nvGraphicFramePr>
        <p:xfrm>
          <a:off x="2136775" y="2786063"/>
          <a:ext cx="2578100" cy="539750"/>
        </p:xfrm>
        <a:graphic>
          <a:graphicData uri="http://schemas.openxmlformats.org/presentationml/2006/ole">
            <p:oleObj spid="_x0000_s46107" name="משוואה" r:id="rId4" imgW="1155600" imgH="2412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939800" y="3454400"/>
          <a:ext cx="4557713" cy="533400"/>
        </p:xfrm>
        <a:graphic>
          <a:graphicData uri="http://schemas.openxmlformats.org/presentationml/2006/ole">
            <p:oleObj spid="_x0000_s46108" name="Формула" r:id="rId5" imgW="20444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2: סכימת מערך של מספרים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מספרים, </a:t>
            </a:r>
            <a:r>
              <a:rPr lang="en-US" sz="2400" dirty="0" smtClean="0">
                <a:cs typeface="+mj-cs"/>
              </a:rPr>
              <a:t>A=&lt;a</a:t>
            </a:r>
            <a:r>
              <a:rPr lang="en-US" sz="2400" baseline="-25000" dirty="0" smtClean="0">
                <a:cs typeface="+mj-cs"/>
              </a:rPr>
              <a:t>1</a:t>
            </a:r>
            <a:r>
              <a:rPr lang="en-US" sz="2400" dirty="0" smtClean="0">
                <a:cs typeface="+mj-cs"/>
              </a:rPr>
              <a:t>, a</a:t>
            </a:r>
            <a:r>
              <a:rPr lang="en-US" sz="2400" baseline="-25000" dirty="0" smtClean="0">
                <a:cs typeface="+mj-cs"/>
              </a:rPr>
              <a:t>2</a:t>
            </a:r>
            <a:r>
              <a:rPr lang="en-US" sz="2400" dirty="0" smtClean="0">
                <a:cs typeface="+mj-cs"/>
              </a:rPr>
              <a:t>, …, a</a:t>
            </a:r>
            <a:r>
              <a:rPr lang="en-US" sz="2400" baseline="-25000" dirty="0" smtClean="0">
                <a:cs typeface="+mj-cs"/>
              </a:rPr>
              <a:t>n</a:t>
            </a:r>
            <a:r>
              <a:rPr lang="en-US" sz="2400" dirty="0" smtClean="0">
                <a:cs typeface="+mj-cs"/>
              </a:rPr>
              <a:t>&gt;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 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err="1" smtClean="0">
                <a:cs typeface="+mj-cs"/>
              </a:rPr>
              <a:t>נסיון</a:t>
            </a:r>
            <a:r>
              <a:rPr lang="he-IL" sz="2400" dirty="0" smtClean="0">
                <a:cs typeface="+mj-cs"/>
              </a:rPr>
              <a:t> ראשון:</a:t>
            </a:r>
          </a:p>
          <a:p>
            <a:pPr algn="r" rtl="1"/>
            <a:r>
              <a:rPr lang="he-IL" sz="2400" b="1" dirty="0" smtClean="0">
                <a:cs typeface="+mj-cs"/>
              </a:rPr>
              <a:t>אלגוריתם סדרתי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	מספר מעבדים: 1</a:t>
            </a:r>
          </a:p>
          <a:p>
            <a:pPr algn="r" rtl="1"/>
            <a:r>
              <a:rPr lang="he-IL" sz="2400" dirty="0" smtClean="0">
                <a:cs typeface="+mj-cs"/>
              </a:rPr>
              <a:t>	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הזמן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	</a:t>
            </a:r>
            <a:r>
              <a:rPr lang="en-US" sz="2400" dirty="0" smtClean="0">
                <a:cs typeface="+mj-cs"/>
              </a:rPr>
              <a:t>O(n)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443663" y="3089275"/>
          <a:ext cx="1160462" cy="482600"/>
        </p:xfrm>
        <a:graphic>
          <a:graphicData uri="http://schemas.openxmlformats.org/presentationml/2006/ole">
            <p:oleObj spid="_x0000_s47112" name="Формула" r:id="rId3" imgW="520474" imgH="215806" progId="Equation.3">
              <p:embed/>
            </p:oleObj>
          </a:graphicData>
        </a:graphic>
      </p:graphicFrame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5000636"/>
            <a:ext cx="39433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2: </a:t>
            </a:r>
            <a:r>
              <a:rPr lang="he-IL" sz="4400" dirty="0" smtClean="0"/>
              <a:t>סכימת מערך של מספרים</a:t>
            </a:r>
            <a:endParaRPr lang="en-US" sz="4400" dirty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מה אם ננסה להגדיל את מספר המעבדים?</a:t>
            </a: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כלומר, לא משנה כמה מעבדים ניקח, הזמן יהיה ליניארי.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214554"/>
            <a:ext cx="4374237" cy="52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2: </a:t>
            </a:r>
            <a:r>
              <a:rPr lang="he-IL" sz="4400" dirty="0" smtClean="0"/>
              <a:t>סכימת מערך של מספרים</a:t>
            </a:r>
            <a:endParaRPr lang="en-US" sz="4400" dirty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err="1" smtClean="0"/>
              <a:t>נסיון</a:t>
            </a:r>
            <a:r>
              <a:rPr lang="he-IL" sz="2400" dirty="0" smtClean="0"/>
              <a:t> שני:</a:t>
            </a:r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אלגוריתם מקבילי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/>
              <a:t>	מספר מעבדים: </a:t>
            </a:r>
            <a:r>
              <a:rPr lang="en-US" sz="2400" dirty="0" smtClean="0"/>
              <a:t>O(n)</a:t>
            </a:r>
            <a:r>
              <a:rPr lang="he-IL" sz="2400" dirty="0" smtClean="0"/>
              <a:t> </a:t>
            </a:r>
          </a:p>
          <a:p>
            <a:pPr algn="r" rtl="1"/>
            <a:r>
              <a:rPr lang="he-IL" sz="2400" dirty="0" smtClean="0"/>
              <a:t>	נחשב סכום של</a:t>
            </a:r>
            <a:r>
              <a:rPr lang="he-IL" sz="2400" dirty="0"/>
              <a:t> </a:t>
            </a:r>
            <a:r>
              <a:rPr lang="he-IL" sz="2400" dirty="0" smtClean="0"/>
              <a:t>כל זוג.</a:t>
            </a:r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b="1" dirty="0" smtClean="0"/>
              <a:t>הזמן</a:t>
            </a:r>
            <a:r>
              <a:rPr lang="he-IL" sz="2400" dirty="0" smtClean="0"/>
              <a:t>:</a:t>
            </a:r>
          </a:p>
          <a:p>
            <a:pPr algn="r" rtl="1"/>
            <a:r>
              <a:rPr lang="he-IL" sz="2400" dirty="0" smtClean="0"/>
              <a:t>	</a:t>
            </a:r>
            <a:r>
              <a:rPr lang="en-US" sz="2400" dirty="0" smtClean="0"/>
              <a:t>O(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he-IL" sz="2400" dirty="0" smtClean="0"/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143116"/>
            <a:ext cx="4486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/>
              <a:t>דוגמא 2: סכימת מערך של מספרים</a:t>
            </a:r>
            <a:endParaRPr lang="en-US" sz="4400" dirty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מה אם ננסה להקטין את מספר המעבדים?</a:t>
            </a: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אם מספר המעבדים הוא 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, אזי לפי המשפט נקבל:</a:t>
            </a:r>
          </a:p>
          <a:p>
            <a:pPr algn="r" rtl="1"/>
            <a:r>
              <a:rPr lang="he-IL" sz="2400" dirty="0" smtClean="0">
                <a:cs typeface="+mj-cs"/>
              </a:rPr>
              <a:t>			כלומר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אם נבחר </a:t>
            </a:r>
            <a:r>
              <a:rPr lang="en-US" sz="2400" dirty="0" smtClean="0">
                <a:cs typeface="+mj-cs"/>
              </a:rPr>
              <a:t>p=n/</a:t>
            </a:r>
            <a:r>
              <a:rPr lang="en-US" sz="2400" dirty="0" err="1" smtClean="0">
                <a:cs typeface="+mj-cs"/>
              </a:rPr>
              <a:t>logn</a:t>
            </a:r>
            <a:r>
              <a:rPr lang="he-IL" sz="2400" dirty="0" smtClean="0">
                <a:cs typeface="+mj-cs"/>
              </a:rPr>
              <a:t>, נקבל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כלומר, הקטנו את מספר המעבדים, בלי לפגוע ביעילות.  </a:t>
            </a:r>
          </a:p>
          <a:p>
            <a:pPr algn="r" rtl="1"/>
            <a:r>
              <a:rPr lang="he-IL" sz="2400" dirty="0" smtClean="0">
                <a:cs typeface="+mj-cs"/>
              </a:rPr>
              <a:t>לא משנה כמה יותר מעבדים ניקח, לא נקבל זמן יותר טוב מ-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, רק נקבל יותר עבודה: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000760" y="2714620"/>
          <a:ext cx="2095500" cy="539750"/>
        </p:xfrm>
        <a:graphic>
          <a:graphicData uri="http://schemas.openxmlformats.org/presentationml/2006/ole">
            <p:oleObj spid="_x0000_s49175" name="Формула" r:id="rId3" imgW="939392" imgH="241195" progId="Equation.3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05007542"/>
              </p:ext>
            </p:extLst>
          </p:nvPr>
        </p:nvGraphicFramePr>
        <p:xfrm>
          <a:off x="2138364" y="2786058"/>
          <a:ext cx="2576512" cy="539750"/>
        </p:xfrm>
        <a:graphic>
          <a:graphicData uri="http://schemas.openxmlformats.org/presentationml/2006/ole">
            <p:oleObj spid="_x0000_s49176" name="משוואה" r:id="rId4" imgW="1155600" imgH="2412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939800" y="3454400"/>
          <a:ext cx="4557713" cy="533400"/>
        </p:xfrm>
        <a:graphic>
          <a:graphicData uri="http://schemas.openxmlformats.org/presentationml/2006/ole">
            <p:oleObj spid="_x0000_s49177" name="Формула" r:id="rId5" imgW="2044440" imgH="241200" progId="Equation.3">
              <p:embed/>
            </p:oleObj>
          </a:graphicData>
        </a:graphic>
      </p:graphicFrame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5072074"/>
            <a:ext cx="3143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תרגיל- חזרה לסכום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5143504" y="1643050"/>
          <a:ext cx="317500" cy="317500"/>
        </p:xfrm>
        <a:graphic>
          <a:graphicData uri="http://schemas.openxmlformats.org/presentationml/2006/ole">
            <p:oleObj spid="_x0000_s91138" name="Формула" r:id="rId3" imgW="317225" imgH="317225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500430" y="2571744"/>
          <a:ext cx="989014" cy="535040"/>
        </p:xfrm>
        <a:graphic>
          <a:graphicData uri="http://schemas.openxmlformats.org/presentationml/2006/ole">
            <p:oleObj spid="_x0000_s91139" name="Формула" r:id="rId4" imgW="774364" imgH="418918" progId="Equation.3">
              <p:embed/>
            </p:oleObj>
          </a:graphicData>
        </a:graphic>
      </p:graphicFrame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38" y="1614488"/>
            <a:ext cx="59531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95736" y="1907540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sum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הערה למשפט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Grant and Brent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657167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ייתכן שקיים </a:t>
            </a:r>
            <a:r>
              <a:rPr lang="he-IL" sz="2400" b="1" dirty="0" smtClean="0">
                <a:cs typeface="+mj-cs"/>
              </a:rPr>
              <a:t>אלגוריתם אחר </a:t>
            </a:r>
            <a:r>
              <a:rPr lang="he-IL" sz="2400" dirty="0" smtClean="0">
                <a:cs typeface="+mj-cs"/>
              </a:rPr>
              <a:t>שפותר את הבעיה בזמן יותר טוב.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ייתכן שקיים </a:t>
            </a:r>
            <a:r>
              <a:rPr lang="he-IL" sz="2400" b="1" dirty="0" smtClean="0">
                <a:cs typeface="+mj-cs"/>
              </a:rPr>
              <a:t>מימוש אחר </a:t>
            </a:r>
            <a:r>
              <a:rPr lang="he-IL" sz="2400" dirty="0" smtClean="0">
                <a:cs typeface="+mj-cs"/>
              </a:rPr>
              <a:t>של האלגוריתם הנתון על ידי חלוקת עבודה שונה בין המעבדים (לא </a:t>
            </a:r>
            <a:r>
              <a:rPr lang="en-US" sz="2400" dirty="0" smtClean="0">
                <a:cs typeface="+mj-cs"/>
              </a:rPr>
              <a:t>Greedy Scheduler</a:t>
            </a:r>
            <a:r>
              <a:rPr lang="he-IL" sz="2400" dirty="0" smtClean="0">
                <a:cs typeface="+mj-cs"/>
              </a:rPr>
              <a:t>)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אז מה המשפט מבטיח?</a:t>
            </a:r>
          </a:p>
          <a:p>
            <a:pPr algn="r" rtl="1"/>
            <a:r>
              <a:rPr lang="he-IL" sz="2400" dirty="0" smtClean="0">
                <a:cs typeface="+mj-cs"/>
              </a:rPr>
              <a:t>שאלגוריתם זה, בחלוקת עבודה זו (</a:t>
            </a:r>
            <a:r>
              <a:rPr lang="en-US" sz="2400" dirty="0" smtClean="0">
                <a:cs typeface="+mj-cs"/>
              </a:rPr>
              <a:t>Greedy Scheduler</a:t>
            </a:r>
            <a:r>
              <a:rPr lang="he-IL" sz="2400" dirty="0" smtClean="0">
                <a:cs typeface="+mj-cs"/>
              </a:rPr>
              <a:t>), ניתן למימוש על ידי 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מעבדים, עם </a:t>
            </a:r>
            <a:r>
              <a:rPr lang="he-IL" sz="2400" b="1" dirty="0" smtClean="0">
                <a:cs typeface="+mj-cs"/>
              </a:rPr>
              <a:t>חסם הזמן </a:t>
            </a:r>
            <a:r>
              <a:rPr lang="he-IL" sz="2400" dirty="0" smtClean="0">
                <a:cs typeface="+mj-cs"/>
              </a:rPr>
              <a:t>הנתון.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לאלגוריתם רקורסיבי מקבילי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 l="16797" t="53472" r="55078" b="27083"/>
          <a:stretch>
            <a:fillRect/>
          </a:stretch>
        </p:blipFill>
        <p:spPr bwMode="auto">
          <a:xfrm>
            <a:off x="1071538" y="1643050"/>
            <a:ext cx="7164211" cy="2786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חזרה ל-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Prefix Computation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657167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ראינו אלגוריתם העובד בשיטת הקפצת מצביעים, לבעיית חישוב התחיליות, אבל ראינו שהוא לא יעיל.</a:t>
            </a:r>
          </a:p>
          <a:p>
            <a:pPr algn="r" rtl="1"/>
            <a:r>
              <a:rPr lang="he-IL" sz="2400" dirty="0" smtClean="0">
                <a:cs typeface="+mj-cs"/>
              </a:rPr>
              <a:t>נראה עכשיו אלגוריתם יעיל, העובד בשיטה </a:t>
            </a:r>
            <a:r>
              <a:rPr lang="he-IL" sz="2400" b="1" dirty="0" smtClean="0">
                <a:cs typeface="+mj-cs"/>
              </a:rPr>
              <a:t>אקראית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תזכורת...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בעית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Prefix Computation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סדרה </a:t>
            </a:r>
            <a:r>
              <a:rPr lang="en-US" sz="2400" dirty="0" smtClean="0">
                <a:cs typeface="+mj-cs"/>
              </a:rPr>
              <a:t>X=&lt;x</a:t>
            </a:r>
            <a:r>
              <a:rPr lang="en-US" sz="2400" baseline="-25000" dirty="0" smtClean="0">
                <a:cs typeface="+mj-cs"/>
              </a:rPr>
              <a:t>1</a:t>
            </a:r>
            <a:r>
              <a:rPr lang="en-US" sz="2400" dirty="0" smtClean="0">
                <a:cs typeface="+mj-cs"/>
              </a:rPr>
              <a:t>, x</a:t>
            </a:r>
            <a:r>
              <a:rPr lang="en-US" sz="2400" baseline="-25000" dirty="0" smtClean="0">
                <a:cs typeface="+mj-cs"/>
              </a:rPr>
              <a:t>2</a:t>
            </a:r>
            <a:r>
              <a:rPr lang="en-US" sz="2400" dirty="0" smtClean="0">
                <a:cs typeface="+mj-cs"/>
              </a:rPr>
              <a:t>, …, </a:t>
            </a:r>
            <a:r>
              <a:rPr lang="en-US" sz="2400" dirty="0" err="1" smtClean="0">
                <a:cs typeface="+mj-cs"/>
              </a:rPr>
              <a:t>x</a:t>
            </a:r>
            <a:r>
              <a:rPr lang="en-US" sz="2400" baseline="-25000" dirty="0" err="1" smtClean="0">
                <a:cs typeface="+mj-cs"/>
              </a:rPr>
              <a:t>n</a:t>
            </a:r>
            <a:r>
              <a:rPr lang="en-US" sz="2400" dirty="0" smtClean="0">
                <a:cs typeface="+mj-cs"/>
              </a:rPr>
              <a:t>&gt;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אופרטור בינארי אסוציאטיבי </a:t>
            </a:r>
            <a:r>
              <a:rPr lang="he-IL" sz="2400" dirty="0" smtClean="0">
                <a:cs typeface="+mj-cs"/>
                <a:sym typeface="Symbol"/>
              </a:rPr>
              <a:t>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סדרה</a:t>
            </a:r>
            <a:r>
              <a:rPr lang="he-IL" sz="2400" dirty="0" smtClean="0"/>
              <a:t> </a:t>
            </a:r>
            <a:r>
              <a:rPr lang="en-US" sz="2400" dirty="0" smtClean="0"/>
              <a:t>Y=&lt;y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&gt;</a:t>
            </a:r>
            <a:r>
              <a:rPr lang="he-IL" sz="2400" dirty="0" smtClean="0"/>
              <a:t>: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/>
            <a:r>
              <a:rPr lang="he-IL" sz="2400" dirty="0" smtClean="0"/>
              <a:t>ובניסוח רקורסיבי:</a:t>
            </a:r>
            <a:endParaRPr lang="en-US" sz="2400" dirty="0" smtClean="0"/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357422" y="3214686"/>
          <a:ext cx="2687637" cy="1743075"/>
        </p:xfrm>
        <a:graphic>
          <a:graphicData uri="http://schemas.openxmlformats.org/presentationml/2006/ole">
            <p:oleObj spid="_x0000_s50190" name="Формула" r:id="rId3" imgW="1409700" imgH="91440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333625" y="5357813"/>
          <a:ext cx="2446338" cy="919162"/>
        </p:xfrm>
        <a:graphic>
          <a:graphicData uri="http://schemas.openxmlformats.org/presentationml/2006/ole">
            <p:oleObj spid="_x0000_s50191" name="Формула" r:id="rId4" imgW="12827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נסמן</a:t>
            </a:r>
          </a:p>
          <a:p>
            <a:pPr algn="r" rtl="1"/>
            <a:r>
              <a:rPr lang="he-IL" sz="2400" dirty="0" smtClean="0">
                <a:cs typeface="+mj-cs"/>
              </a:rPr>
              <a:t>ומתקיים:  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286380" y="1325551"/>
          <a:ext cx="2203450" cy="460375"/>
        </p:xfrm>
        <a:graphic>
          <a:graphicData uri="http://schemas.openxmlformats.org/presentationml/2006/ole">
            <p:oleObj spid="_x0000_s51214" name="Формула" r:id="rId3" imgW="1155700" imgH="241300" progId="Equation.3">
              <p:embed/>
            </p:oleObj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357562"/>
            <a:ext cx="5353072" cy="267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714876" y="1714488"/>
          <a:ext cx="2565400" cy="1284288"/>
        </p:xfrm>
        <a:graphic>
          <a:graphicData uri="http://schemas.openxmlformats.org/presentationml/2006/ole">
            <p:oleObj spid="_x0000_s51215" name="Формула" r:id="rId5" imgW="1346200" imgH="673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הקוד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4332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זמנים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b="1" dirty="0" smtClean="0">
                <a:cs typeface="+mj-cs"/>
              </a:rPr>
              <a:t>אלגוריתם סדרתי</a:t>
            </a:r>
            <a:r>
              <a:rPr lang="he-IL" sz="2000" dirty="0" smtClean="0">
                <a:cs typeface="+mj-cs"/>
              </a:rPr>
              <a:t>:</a:t>
            </a:r>
          </a:p>
          <a:p>
            <a:pPr algn="r" rtl="1"/>
            <a:r>
              <a:rPr lang="he-IL" sz="2000" dirty="0" smtClean="0">
                <a:cs typeface="+mj-cs"/>
              </a:rPr>
              <a:t>	מעבדים: 1</a:t>
            </a:r>
          </a:p>
          <a:p>
            <a:pPr algn="r" rtl="1"/>
            <a:r>
              <a:rPr lang="he-IL" sz="2000" dirty="0" smtClean="0">
                <a:cs typeface="+mj-cs"/>
              </a:rPr>
              <a:t>	זמן: </a:t>
            </a:r>
            <a:r>
              <a:rPr lang="en-US" sz="2000" dirty="0" smtClean="0">
                <a:cs typeface="+mj-cs"/>
              </a:rPr>
              <a:t>O(n)</a:t>
            </a:r>
            <a:endParaRPr lang="he-IL" sz="2000" b="1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	עבודה: </a:t>
            </a:r>
            <a:r>
              <a:rPr lang="en-US" sz="2000" dirty="0" smtClean="0">
                <a:cs typeface="+mj-cs"/>
              </a:rPr>
              <a:t>O(n)</a:t>
            </a:r>
            <a:endParaRPr lang="he-IL" sz="2000" dirty="0" smtClean="0">
              <a:cs typeface="+mj-cs"/>
            </a:endParaRPr>
          </a:p>
          <a:p>
            <a:pPr algn="r" rtl="1"/>
            <a:endParaRPr lang="en-US" sz="2000" b="1" dirty="0" smtClean="0">
              <a:cs typeface="+mj-cs"/>
            </a:endParaRPr>
          </a:p>
          <a:p>
            <a:pPr algn="r" rtl="1"/>
            <a:r>
              <a:rPr lang="he-IL" sz="2000" b="1" dirty="0" smtClean="0">
                <a:cs typeface="+mj-cs"/>
              </a:rPr>
              <a:t>אלגוריתם </a:t>
            </a:r>
            <a:r>
              <a:rPr lang="en-US" sz="2000" b="1" dirty="0" smtClean="0">
                <a:cs typeface="+mj-cs"/>
              </a:rPr>
              <a:t>EREW PRAM</a:t>
            </a:r>
            <a:r>
              <a:rPr lang="he-IL" sz="2000" dirty="0" smtClean="0">
                <a:cs typeface="+mj-cs"/>
              </a:rPr>
              <a:t>:</a:t>
            </a:r>
            <a:endParaRPr lang="he-IL" sz="2000" b="1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	מעבדים: </a:t>
            </a:r>
            <a:r>
              <a:rPr lang="en-US" sz="2000" dirty="0" smtClean="0">
                <a:cs typeface="+mj-cs"/>
              </a:rPr>
              <a:t>n</a:t>
            </a:r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	זמן: </a:t>
            </a:r>
            <a:r>
              <a:rPr lang="en-US" sz="2000" dirty="0" smtClean="0">
                <a:cs typeface="+mj-cs"/>
              </a:rPr>
              <a:t>O(</a:t>
            </a:r>
            <a:r>
              <a:rPr lang="en-US" sz="2000" dirty="0" err="1" smtClean="0">
                <a:cs typeface="+mj-cs"/>
              </a:rPr>
              <a:t>logn</a:t>
            </a:r>
            <a:r>
              <a:rPr lang="en-US" sz="2000" dirty="0" smtClean="0">
                <a:cs typeface="+mj-cs"/>
              </a:rPr>
              <a:t>)</a:t>
            </a:r>
          </a:p>
          <a:p>
            <a:pPr algn="r" rtl="1"/>
            <a:r>
              <a:rPr lang="en-US" sz="2000" dirty="0" smtClean="0">
                <a:cs typeface="+mj-cs"/>
              </a:rPr>
              <a:t>	</a:t>
            </a:r>
            <a:r>
              <a:rPr lang="he-IL" sz="2000" dirty="0" smtClean="0">
                <a:cs typeface="+mj-cs"/>
              </a:rPr>
              <a:t>עבודה: </a:t>
            </a:r>
            <a:r>
              <a:rPr lang="en-US" sz="2000" dirty="0" smtClean="0">
                <a:cs typeface="+mj-cs"/>
              </a:rPr>
              <a:t>O(</a:t>
            </a:r>
            <a:r>
              <a:rPr lang="en-US" sz="2000" dirty="0" err="1" smtClean="0">
                <a:cs typeface="+mj-cs"/>
              </a:rPr>
              <a:t>nlogn</a:t>
            </a:r>
            <a:r>
              <a:rPr lang="en-US" sz="2000" dirty="0" smtClean="0">
                <a:cs typeface="+mj-cs"/>
              </a:rPr>
              <a:t>)</a:t>
            </a:r>
            <a:endParaRPr lang="he-IL" sz="2000" dirty="0" smtClean="0">
              <a:cs typeface="+mj-cs"/>
            </a:endParaRP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לא יעיל! נראה עכשיו אלגוריתם אחר, יעיל: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b="1" dirty="0" smtClean="0">
                <a:cs typeface="+mj-cs"/>
              </a:rPr>
              <a:t>אלגוריתם </a:t>
            </a:r>
            <a:r>
              <a:rPr lang="en-US" sz="2000" b="1" dirty="0" smtClean="0">
                <a:cs typeface="+mj-cs"/>
              </a:rPr>
              <a:t>Randomized EREW PRAM</a:t>
            </a:r>
            <a:r>
              <a:rPr lang="he-IL" sz="2000" dirty="0" smtClean="0">
                <a:cs typeface="+mj-cs"/>
              </a:rPr>
              <a:t>:</a:t>
            </a:r>
          </a:p>
          <a:p>
            <a:pPr algn="r" rtl="1"/>
            <a:r>
              <a:rPr lang="he-IL" sz="2000" dirty="0" smtClean="0">
                <a:cs typeface="+mj-cs"/>
              </a:rPr>
              <a:t>	מעבדים: </a:t>
            </a:r>
            <a:r>
              <a:rPr lang="en-US" sz="2000" dirty="0" smtClean="0">
                <a:cs typeface="+mj-cs"/>
              </a:rPr>
              <a:t>n/</a:t>
            </a:r>
            <a:r>
              <a:rPr lang="en-US" sz="2000" dirty="0" err="1" smtClean="0">
                <a:cs typeface="+mj-cs"/>
              </a:rPr>
              <a:t>logn</a:t>
            </a:r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	זמן: </a:t>
            </a:r>
            <a:r>
              <a:rPr lang="en-US" sz="2000" dirty="0" smtClean="0">
                <a:cs typeface="+mj-cs"/>
              </a:rPr>
              <a:t>O(</a:t>
            </a:r>
            <a:r>
              <a:rPr lang="en-US" sz="2000" dirty="0" err="1" smtClean="0">
                <a:cs typeface="+mj-cs"/>
              </a:rPr>
              <a:t>logn</a:t>
            </a:r>
            <a:r>
              <a:rPr lang="en-US" sz="2000" dirty="0" smtClean="0">
                <a:cs typeface="+mj-cs"/>
              </a:rPr>
              <a:t>)</a:t>
            </a:r>
          </a:p>
          <a:p>
            <a:pPr algn="r" rtl="1"/>
            <a:r>
              <a:rPr lang="en-US" sz="2000" dirty="0" smtClean="0">
                <a:cs typeface="+mj-cs"/>
              </a:rPr>
              <a:t>	</a:t>
            </a:r>
            <a:r>
              <a:rPr lang="he-IL" sz="2000" dirty="0" smtClean="0">
                <a:cs typeface="+mj-cs"/>
              </a:rPr>
              <a:t>עבודה: </a:t>
            </a:r>
            <a:r>
              <a:rPr lang="en-US" sz="2000" dirty="0" smtClean="0">
                <a:cs typeface="+mj-cs"/>
              </a:rPr>
              <a:t>O(n)</a:t>
            </a:r>
            <a:endParaRPr lang="he-IL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Randomized EREW 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הנתונים נמצאים ברשימה מקושרת דו-כיוונית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מספר מעבדים: </a:t>
            </a:r>
            <a:r>
              <a:rPr lang="en-US" sz="2000" dirty="0" smtClean="0">
                <a:cs typeface="+mj-cs"/>
              </a:rPr>
              <a:t>n/</a:t>
            </a:r>
            <a:r>
              <a:rPr lang="en-US" sz="2000" dirty="0" err="1" smtClean="0">
                <a:cs typeface="+mj-cs"/>
              </a:rPr>
              <a:t>logn</a:t>
            </a:r>
            <a:endParaRPr lang="he-IL" sz="20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כל מעבד אחראי על </a:t>
            </a:r>
            <a:r>
              <a:rPr lang="en-US" sz="2000" dirty="0" err="1" smtClean="0">
                <a:cs typeface="+mj-cs"/>
              </a:rPr>
              <a:t>logn</a:t>
            </a:r>
            <a:r>
              <a:rPr lang="he-IL" sz="2000" dirty="0" smtClean="0">
                <a:cs typeface="+mj-cs"/>
              </a:rPr>
              <a:t> איברים ברשימה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בכל שלב, כל מעבד בוחר אחד מהאיברים שלו (שלא נבחרו עדיין), ומוחק אותו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מחיקת האיבר ה-</a:t>
            </a:r>
            <a:r>
              <a:rPr lang="en-US" sz="2000" dirty="0" smtClean="0">
                <a:cs typeface="+mj-cs"/>
              </a:rPr>
              <a:t>k </a:t>
            </a:r>
            <a:r>
              <a:rPr lang="he-IL" sz="2000" dirty="0" smtClean="0">
                <a:cs typeface="+mj-cs"/>
              </a:rPr>
              <a:t> נעשית עם צירופו לעוקב שלו:</a:t>
            </a:r>
            <a:endParaRPr lang="en-US" sz="20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אבל לא מוחקים באותו שלב איברים סמוכים ברשימה!</a:t>
            </a:r>
            <a:endParaRPr lang="he-IL" sz="20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המחיקות מתקדמות ברקורסיה עד שהרשימה מתרוקנת, ואז, עם חזרת הרקורסיה, משחילים חזרה את האיברים שנמחקו: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השחלת האיבר ה-</a:t>
            </a:r>
            <a:r>
              <a:rPr lang="en-US" sz="2000" dirty="0" smtClean="0">
                <a:cs typeface="+mj-cs"/>
              </a:rPr>
              <a:t>k</a:t>
            </a:r>
            <a:r>
              <a:rPr lang="he-IL" sz="2000" dirty="0" smtClean="0">
                <a:cs typeface="+mj-cs"/>
              </a:rPr>
              <a:t> נעשית עם צירופו לקודם שלו: 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	</a:t>
            </a:r>
            <a:endParaRPr lang="he-IL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2381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786190"/>
            <a:ext cx="1933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1172" t="26389" r="70312" b="42361"/>
          <a:stretch>
            <a:fillRect/>
          </a:stretch>
        </p:blipFill>
        <p:spPr bwMode="auto">
          <a:xfrm>
            <a:off x="714347" y="1285861"/>
            <a:ext cx="776451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l="390" t="26389" r="67969" b="18750"/>
          <a:stretch>
            <a:fillRect/>
          </a:stretch>
        </p:blipFill>
        <p:spPr bwMode="auto">
          <a:xfrm>
            <a:off x="1428728" y="571480"/>
            <a:ext cx="578647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אקראי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ישנו חלק בתוצאת האלגוריתם שאינו דטרמיניסטי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כל מעבד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בוחר איבר</a:t>
            </a:r>
            <a:r>
              <a:rPr lang="en-US" sz="2000" dirty="0" smtClean="0">
                <a:cs typeface="+mj-cs"/>
              </a:rPr>
              <a:t>k </a:t>
            </a:r>
            <a:r>
              <a:rPr lang="he-IL" sz="2000" dirty="0" smtClean="0">
                <a:cs typeface="+mj-cs"/>
              </a:rPr>
              <a:t> שלא נבחר עדיין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מטיל מטבע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אם יצא </a:t>
            </a:r>
            <a:r>
              <a:rPr lang="en-US" sz="2000" dirty="0" smtClean="0">
                <a:cs typeface="+mj-cs"/>
              </a:rPr>
              <a:t>head</a:t>
            </a:r>
            <a:r>
              <a:rPr lang="he-IL" sz="2000" dirty="0" smtClean="0">
                <a:cs typeface="+mj-cs"/>
              </a:rPr>
              <a:t>, ו- </a:t>
            </a:r>
            <a:r>
              <a:rPr lang="en-US" sz="2000" dirty="0" smtClean="0">
                <a:cs typeface="+mj-cs"/>
              </a:rPr>
              <a:t>next(k)</a:t>
            </a:r>
            <a:r>
              <a:rPr lang="he-IL" sz="2000" dirty="0" smtClean="0">
                <a:cs typeface="+mj-cs"/>
              </a:rPr>
              <a:t> לא נבחר על ידי מעבד אחר, אז איבר </a:t>
            </a:r>
            <a:r>
              <a:rPr lang="en-US" sz="2000" dirty="0" smtClean="0">
                <a:cs typeface="+mj-cs"/>
              </a:rPr>
              <a:t>k</a:t>
            </a:r>
            <a:r>
              <a:rPr lang="he-IL" sz="2000" dirty="0" smtClean="0">
                <a:cs typeface="+mj-cs"/>
              </a:rPr>
              <a:t> יימחק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סיבוכיות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cs typeface="+mj-cs"/>
              </a:rPr>
              <a:t>כל שלב ברקורסיה לוקח </a:t>
            </a:r>
            <a:r>
              <a:rPr lang="en-US" sz="2000" dirty="0" smtClean="0">
                <a:cs typeface="+mj-cs"/>
              </a:rPr>
              <a:t>O(1)</a:t>
            </a:r>
            <a:r>
              <a:rPr lang="he-IL" sz="2000" dirty="0" smtClean="0">
                <a:cs typeface="+mj-cs"/>
              </a:rPr>
              <a:t>.</a:t>
            </a:r>
          </a:p>
          <a:p>
            <a:pPr lvl="1" algn="r" rtl="1"/>
            <a:r>
              <a:rPr lang="he-IL" sz="2000" dirty="0" smtClean="0">
                <a:cs typeface="+mj-cs"/>
              </a:rPr>
              <a:t>אם בכל שלב כל מעבד היה מוחק איבר אחד, אזי אחרי </a:t>
            </a:r>
            <a:r>
              <a:rPr lang="en-US" sz="2000" dirty="0" err="1" smtClean="0">
                <a:cs typeface="+mj-cs"/>
              </a:rPr>
              <a:t>logn</a:t>
            </a:r>
            <a:r>
              <a:rPr lang="he-IL" sz="2000" dirty="0" smtClean="0">
                <a:cs typeface="+mj-cs"/>
              </a:rPr>
              <a:t> צעדים, הרשימה </a:t>
            </a:r>
            <a:r>
              <a:rPr lang="he-IL" sz="2000" dirty="0" err="1" smtClean="0">
                <a:cs typeface="+mj-cs"/>
              </a:rPr>
              <a:t>היתה</a:t>
            </a:r>
            <a:r>
              <a:rPr lang="he-IL" sz="2000" dirty="0" smtClean="0">
                <a:cs typeface="+mj-cs"/>
              </a:rPr>
              <a:t> מתרוקנת, ואז יכולנו לומר שזמן הריצה הוא </a:t>
            </a:r>
            <a:r>
              <a:rPr lang="en-US" sz="2000" dirty="0" err="1" smtClean="0">
                <a:cs typeface="+mj-cs"/>
              </a:rPr>
              <a:t>logn</a:t>
            </a:r>
            <a:r>
              <a:rPr lang="he-IL" sz="2000" dirty="0" smtClean="0">
                <a:cs typeface="+mj-cs"/>
              </a:rPr>
              <a:t>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אבל, לא כל המעבדים מצליחים למחוק את האיבר שהם בחרו (בגלל המגבלה של איברים עוקבים).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ובכל זאת, זמן הריצה הוא אכן </a:t>
            </a:r>
            <a:r>
              <a:rPr lang="en-US" sz="2000" dirty="0" smtClean="0">
                <a:cs typeface="+mj-cs"/>
              </a:rPr>
              <a:t>O(</a:t>
            </a:r>
            <a:r>
              <a:rPr lang="en-US" sz="2000" dirty="0" err="1" smtClean="0">
                <a:cs typeface="+mj-cs"/>
              </a:rPr>
              <a:t>logn</a:t>
            </a:r>
            <a:r>
              <a:rPr lang="en-US" sz="2000" dirty="0" smtClean="0">
                <a:cs typeface="+mj-cs"/>
              </a:rPr>
              <a:t>)</a:t>
            </a:r>
            <a:r>
              <a:rPr lang="he-IL" sz="2000" dirty="0" smtClean="0">
                <a:cs typeface="+mj-cs"/>
              </a:rPr>
              <a:t> </a:t>
            </a:r>
            <a:r>
              <a:rPr lang="he-IL" sz="2000" b="1" dirty="0" smtClean="0">
                <a:cs typeface="+mj-cs"/>
              </a:rPr>
              <a:t>בהסתברות גבוהה</a:t>
            </a:r>
            <a:r>
              <a:rPr lang="he-IL" sz="2000" dirty="0" smtClean="0">
                <a:cs typeface="+mj-cs"/>
              </a:rPr>
              <a:t>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נוכיח...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מקביליות לוגית לעומת מעשית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81758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800" dirty="0" smtClean="0"/>
              <a:t>מילות המפתח </a:t>
            </a:r>
            <a:r>
              <a:rPr lang="en-US" sz="2800" dirty="0" smtClean="0">
                <a:solidFill>
                  <a:srgbClr val="008000"/>
                </a:solidFill>
              </a:rPr>
              <a:t>SPAWN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SYNC</a:t>
            </a:r>
            <a:r>
              <a:rPr lang="he-IL" sz="2800" dirty="0" smtClean="0"/>
              <a:t> מתארות את המקביליות </a:t>
            </a:r>
            <a:r>
              <a:rPr lang="he-IL" sz="2800" dirty="0" smtClean="0">
                <a:solidFill>
                  <a:srgbClr val="0070C0"/>
                </a:solidFill>
              </a:rPr>
              <a:t>ה</a:t>
            </a:r>
            <a:r>
              <a:rPr lang="he-IL" sz="2800" b="1" dirty="0" smtClean="0">
                <a:solidFill>
                  <a:srgbClr val="0070C0"/>
                </a:solidFill>
              </a:rPr>
              <a:t>לוגית</a:t>
            </a:r>
            <a:r>
              <a:rPr lang="he-IL" sz="2800" dirty="0" smtClean="0">
                <a:solidFill>
                  <a:srgbClr val="0070C0"/>
                </a:solidFill>
              </a:rPr>
              <a:t>-</a:t>
            </a:r>
            <a:r>
              <a:rPr lang="he-IL" sz="2800" dirty="0" smtClean="0"/>
              <a:t> מה יכול להתבצע במקביל, מבחינת הלוגיקה של האלגוריתם.</a:t>
            </a:r>
          </a:p>
          <a:p>
            <a:pPr algn="r" rtl="1">
              <a:buFont typeface="Arial" pitchFamily="34" charset="0"/>
              <a:buChar char="•"/>
            </a:pPr>
            <a:endParaRPr lang="he-IL" sz="2800" b="1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/>
              <a:t>ברמה </a:t>
            </a:r>
            <a:r>
              <a:rPr lang="he-IL" sz="2800" dirty="0" smtClean="0">
                <a:solidFill>
                  <a:srgbClr val="0070C0"/>
                </a:solidFill>
              </a:rPr>
              <a:t>ה</a:t>
            </a:r>
            <a:r>
              <a:rPr lang="he-IL" sz="2800" b="1" dirty="0" smtClean="0">
                <a:solidFill>
                  <a:srgbClr val="0070C0"/>
                </a:solidFill>
              </a:rPr>
              <a:t>מעשית</a:t>
            </a:r>
            <a:r>
              <a:rPr lang="he-IL" sz="2800" dirty="0" smtClean="0"/>
              <a:t>, מספר המעבדים והעבודה שמחולקת לכל אחד, הם הקובעים את המקביליות שמתרחשת בפועל.</a:t>
            </a:r>
          </a:p>
          <a:p>
            <a:pPr algn="r" rtl="1">
              <a:buFont typeface="Arial" pitchFamily="34" charset="0"/>
              <a:buChar char="•"/>
            </a:pPr>
            <a:endParaRPr lang="he-IL" sz="2800" dirty="0" smtClean="0"/>
          </a:p>
          <a:p>
            <a:pPr algn="r" rtl="1"/>
            <a:r>
              <a:rPr lang="he-IL" sz="2800" dirty="0" smtClean="0"/>
              <a:t>ה</a:t>
            </a:r>
            <a:r>
              <a:rPr lang="en-US" sz="2800" b="1" dirty="0" smtClean="0">
                <a:solidFill>
                  <a:srgbClr val="FF0000"/>
                </a:solidFill>
              </a:rPr>
              <a:t>Scheduler</a:t>
            </a:r>
            <a:r>
              <a:rPr lang="he-IL" sz="2800" dirty="0" smtClean="0"/>
              <a:t> אחראי על חלוקת העבודה למעבדים.</a:t>
            </a:r>
          </a:p>
          <a:p>
            <a:pPr algn="r" rtl="1"/>
            <a:endParaRPr lang="he-IL" sz="2800" b="1" dirty="0" smtClean="0"/>
          </a:p>
          <a:p>
            <a:pPr algn="r" rtl="1"/>
            <a:r>
              <a:rPr lang="he-IL" sz="2800" b="1" dirty="0" smtClean="0"/>
              <a:t>כמה מעבדים כדאי לקחת?</a:t>
            </a:r>
          </a:p>
          <a:p>
            <a:pPr algn="r" rtl="1"/>
            <a:r>
              <a:rPr lang="he-IL" sz="2800" b="1" dirty="0" smtClean="0"/>
              <a:t>איזו עבודה להקצות לכל אחד?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-27384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הוכחת זמן 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675400" y="836712"/>
            <a:ext cx="800105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cs typeface="+mj-cs"/>
              </a:rPr>
              <a:t>נרצה להראות שבהסתברות גבוהה, הרשימה מתרוקנת אחרי </a:t>
            </a:r>
            <a:r>
              <a:rPr lang="en-US" sz="2000" dirty="0" err="1" smtClean="0">
                <a:cs typeface="+mj-cs"/>
              </a:rPr>
              <a:t>clogn</a:t>
            </a:r>
            <a:r>
              <a:rPr lang="he-IL" sz="2000" dirty="0" smtClean="0">
                <a:cs typeface="+mj-cs"/>
              </a:rPr>
              <a:t> צעדים (נמצא מהו </a:t>
            </a:r>
            <a:r>
              <a:rPr lang="en-US" sz="2000" dirty="0" smtClean="0">
                <a:cs typeface="+mj-cs"/>
              </a:rPr>
              <a:t>c</a:t>
            </a:r>
            <a:r>
              <a:rPr lang="he-IL" sz="2000" dirty="0" smtClean="0">
                <a:cs typeface="+mj-cs"/>
              </a:rPr>
              <a:t> במהלך ההוכחה).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כל מעבד עושה סדרה של </a:t>
            </a:r>
            <a:r>
              <a:rPr lang="he-IL" sz="2000" b="1" dirty="0" smtClean="0">
                <a:cs typeface="+mj-cs"/>
              </a:rPr>
              <a:t>ניסויי </a:t>
            </a:r>
            <a:r>
              <a:rPr lang="he-IL" sz="2000" b="1" dirty="0" err="1" smtClean="0">
                <a:cs typeface="+mj-cs"/>
              </a:rPr>
              <a:t>ברנולי</a:t>
            </a:r>
            <a:r>
              <a:rPr lang="he-IL" sz="2000" dirty="0" smtClean="0">
                <a:cs typeface="+mj-cs"/>
              </a:rPr>
              <a:t>, כאשר הצלחה משמעה מחיקת האיבר הנבחר.</a:t>
            </a:r>
          </a:p>
          <a:p>
            <a:pPr lvl="1" algn="r" rtl="1"/>
            <a:r>
              <a:rPr lang="he-IL" sz="2000" dirty="0" smtClean="0">
                <a:cs typeface="+mj-cs"/>
              </a:rPr>
              <a:t>ההסתברות להצלחה היא לפחות </a:t>
            </a:r>
            <a:r>
              <a:rPr lang="en-US" sz="2000" dirty="0" smtClean="0">
                <a:cs typeface="+mj-cs"/>
              </a:rPr>
              <a:t>¼</a:t>
            </a:r>
            <a:r>
              <a:rPr lang="he-IL" sz="2000" dirty="0" smtClean="0">
                <a:cs typeface="+mj-cs"/>
              </a:rPr>
              <a:t> </a:t>
            </a:r>
          </a:p>
          <a:p>
            <a:pPr lvl="1" algn="r" rtl="1"/>
            <a:r>
              <a:rPr lang="he-IL" sz="2000" dirty="0">
                <a:cs typeface="+mj-cs"/>
              </a:rPr>
              <a:t>	</a:t>
            </a:r>
            <a:r>
              <a:rPr lang="he-IL" dirty="0" smtClean="0">
                <a:cs typeface="+mj-cs"/>
              </a:rPr>
              <a:t>(הסבר: אם מעבד אחר בחר את האיבר העוקב, אז בהסתברות </a:t>
            </a:r>
            <a:r>
              <a:rPr lang="en-US" dirty="0" smtClean="0"/>
              <a:t>½</a:t>
            </a:r>
            <a:r>
              <a:rPr lang="he-IL" dirty="0" smtClean="0"/>
              <a:t> העוקב לא 	יימחק, ולכן ההסתברות להצלחה היא </a:t>
            </a:r>
            <a:r>
              <a:rPr lang="en-US" dirty="0" smtClean="0">
                <a:cs typeface="+mj-cs"/>
              </a:rPr>
              <a:t>(½)</a:t>
            </a:r>
            <a:r>
              <a:rPr lang="en-US" baseline="30000" dirty="0" smtClean="0">
                <a:cs typeface="+mj-cs"/>
              </a:rPr>
              <a:t>2</a:t>
            </a:r>
            <a:r>
              <a:rPr lang="he-IL" dirty="0" smtClean="0">
                <a:cs typeface="+mj-cs"/>
              </a:rPr>
              <a:t>.</a:t>
            </a:r>
          </a:p>
          <a:p>
            <a:pPr lvl="1" algn="r" rtl="1"/>
            <a:r>
              <a:rPr lang="he-IL" dirty="0">
                <a:cs typeface="+mj-cs"/>
              </a:rPr>
              <a:t>	</a:t>
            </a:r>
            <a:r>
              <a:rPr lang="he-IL" dirty="0" smtClean="0">
                <a:cs typeface="+mj-cs"/>
              </a:rPr>
              <a:t>אבל אם אף מעבד לא בחר את האיבר העוקב, אז ההסתברות להצלחה נותרת </a:t>
            </a:r>
            <a:r>
              <a:rPr lang="en-US" dirty="0" smtClean="0"/>
              <a:t>½</a:t>
            </a:r>
            <a:r>
              <a:rPr lang="he-IL" dirty="0" smtClean="0">
                <a:cs typeface="+mj-cs"/>
              </a:rPr>
              <a:t>).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המאורע שמעניין אותנו הוא שהמעבד לא הצליח למחוק את כל </a:t>
            </a:r>
            <a:r>
              <a:rPr lang="en-US" sz="2000" dirty="0" err="1" smtClean="0">
                <a:cs typeface="+mj-cs"/>
              </a:rPr>
              <a:t>logn</a:t>
            </a:r>
            <a:r>
              <a:rPr lang="he-IL" sz="2000" dirty="0" smtClean="0">
                <a:cs typeface="+mj-cs"/>
              </a:rPr>
              <a:t> האיברים שלו ב</a:t>
            </a:r>
            <a:r>
              <a:rPr lang="en-US" sz="2000" dirty="0" err="1" smtClean="0">
                <a:cs typeface="+mj-cs"/>
              </a:rPr>
              <a:t>clogn</a:t>
            </a:r>
            <a:r>
              <a:rPr lang="he-IL" sz="2000" dirty="0" smtClean="0">
                <a:cs typeface="+mj-cs"/>
              </a:rPr>
              <a:t> צעדים, כלומר, נחשב את ההסתברות </a:t>
            </a:r>
            <a:r>
              <a:rPr lang="en-US" sz="2000" dirty="0" smtClean="0">
                <a:cs typeface="+mj-cs"/>
              </a:rPr>
              <a:t>P{X&lt;</a:t>
            </a:r>
            <a:r>
              <a:rPr lang="en-US" sz="2000" dirty="0" err="1" smtClean="0">
                <a:cs typeface="+mj-cs"/>
              </a:rPr>
              <a:t>logn</a:t>
            </a:r>
            <a:r>
              <a:rPr lang="en-US" sz="2000" dirty="0" smtClean="0">
                <a:cs typeface="+mj-cs"/>
              </a:rPr>
              <a:t>}</a:t>
            </a:r>
            <a:r>
              <a:rPr lang="he-IL" sz="2000" dirty="0" smtClean="0">
                <a:cs typeface="+mj-cs"/>
              </a:rPr>
              <a:t>, כאשר </a:t>
            </a:r>
            <a:r>
              <a:rPr lang="en-US" sz="2000" dirty="0" smtClean="0">
                <a:cs typeface="+mj-cs"/>
              </a:rPr>
              <a:t>X</a:t>
            </a:r>
            <a:r>
              <a:rPr lang="he-IL" sz="2000" dirty="0" smtClean="0">
                <a:cs typeface="+mj-cs"/>
              </a:rPr>
              <a:t> הוא מספר האיברים שהמעבד כן הצליח למחוק.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endParaRPr lang="he-IL" sz="2000" dirty="0" smtClean="0"/>
          </a:p>
          <a:p>
            <a:pPr lvl="1" algn="r" rtl="1"/>
            <a:endParaRPr lang="he-IL" sz="2000" dirty="0"/>
          </a:p>
          <a:p>
            <a:pPr lvl="1" algn="r" rtl="1"/>
            <a:r>
              <a:rPr lang="he-IL" sz="2000" dirty="0" smtClean="0"/>
              <a:t>אי </a:t>
            </a:r>
            <a:r>
              <a:rPr lang="he-IL" sz="2000" dirty="0" err="1" smtClean="0"/>
              <a:t>שוויונים</a:t>
            </a:r>
            <a:r>
              <a:rPr lang="he-IL" sz="2000" dirty="0" smtClean="0"/>
              <a:t> אלו מתקיימים עבור </a:t>
            </a:r>
            <a:r>
              <a:rPr lang="en-US" sz="2000" dirty="0" smtClean="0"/>
              <a:t>c&gt;20</a:t>
            </a:r>
            <a:r>
              <a:rPr lang="he-IL" sz="2000" dirty="0" smtClean="0"/>
              <a:t>.</a:t>
            </a:r>
            <a:endParaRPr lang="he-IL" sz="2000" dirty="0" smtClean="0">
              <a:cs typeface="+mj-cs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 l="390" t="44445" r="84376" b="36110"/>
          <a:stretch>
            <a:fillRect/>
          </a:stretch>
        </p:blipFill>
        <p:spPr bwMode="auto">
          <a:xfrm>
            <a:off x="1929934" y="4237048"/>
            <a:ext cx="278608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הוכחת זמן ריצה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714348" y="1285860"/>
            <a:ext cx="76438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cs typeface="+mj-cs"/>
              </a:rPr>
              <a:t>עד כה הראנו שההסתברות שמעבד לא יצליח למחוק את כל האיברים שלו ב- </a:t>
            </a:r>
            <a:r>
              <a:rPr lang="en-US" sz="2000" dirty="0" err="1" smtClean="0">
                <a:cs typeface="+mj-cs"/>
              </a:rPr>
              <a:t>clogn</a:t>
            </a:r>
            <a:r>
              <a:rPr lang="he-IL" sz="2000" dirty="0" smtClean="0">
                <a:cs typeface="+mj-cs"/>
              </a:rPr>
              <a:t> צעדים חסומה על ידי     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לכן ההסתברות שכל </a:t>
            </a:r>
            <a:r>
              <a:rPr lang="en-US" sz="2000" dirty="0" smtClean="0">
                <a:cs typeface="+mj-cs"/>
              </a:rPr>
              <a:t>n/</a:t>
            </a:r>
            <a:r>
              <a:rPr lang="en-US" sz="2000" dirty="0" err="1" smtClean="0">
                <a:cs typeface="+mj-cs"/>
              </a:rPr>
              <a:t>logn</a:t>
            </a:r>
            <a:r>
              <a:rPr lang="he-IL" sz="2000" dirty="0" smtClean="0">
                <a:cs typeface="+mj-cs"/>
              </a:rPr>
              <a:t> המעבדים לא יצליחו למחוק את כל האיברים שלהם במספר הצעדים הנתון, חסומה על ידי 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כלומר, בהסתברות </a:t>
            </a:r>
            <a:r>
              <a:rPr lang="en-US" sz="2000" dirty="0" smtClean="0">
                <a:cs typeface="+mj-cs"/>
              </a:rPr>
              <a:t>1-1/n</a:t>
            </a:r>
            <a:r>
              <a:rPr lang="he-IL" sz="2000" dirty="0" smtClean="0">
                <a:cs typeface="+mj-cs"/>
              </a:rPr>
              <a:t> האלגוריתם יעבוד.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r>
              <a:rPr lang="he-IL" sz="2000" dirty="0" smtClean="0">
                <a:cs typeface="+mj-cs"/>
              </a:rPr>
              <a:t>ולכן, זמן הריצה:</a:t>
            </a: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endParaRPr lang="he-IL" sz="2000" dirty="0" smtClean="0">
              <a:cs typeface="+mj-cs"/>
            </a:endParaRPr>
          </a:p>
          <a:p>
            <a:pPr lvl="1" algn="r" rtl="1"/>
            <a:endParaRPr lang="he-IL" sz="2000" dirty="0" smtClean="0">
              <a:cs typeface="+mj-cs"/>
            </a:endParaRP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5143504" y="1643050"/>
          <a:ext cx="317500" cy="317500"/>
        </p:xfrm>
        <a:graphic>
          <a:graphicData uri="http://schemas.openxmlformats.org/presentationml/2006/ole">
            <p:oleObj spid="_x0000_s57358" name="Формула" r:id="rId3" imgW="317225" imgH="317225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500430" y="2571744"/>
          <a:ext cx="989014" cy="535040"/>
        </p:xfrm>
        <a:graphic>
          <a:graphicData uri="http://schemas.openxmlformats.org/presentationml/2006/ole">
            <p:oleObj spid="_x0000_s57359" name="Формула" r:id="rId4" imgW="774364" imgH="418918" progId="Equation.3">
              <p:embed/>
            </p:oleObj>
          </a:graphicData>
        </a:graphic>
      </p:graphicFrame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 cstate="print"/>
          <a:srcRect l="4854" t="6696"/>
          <a:stretch>
            <a:fillRect/>
          </a:stretch>
        </p:blipFill>
        <p:spPr bwMode="auto">
          <a:xfrm>
            <a:off x="2214546" y="4214818"/>
            <a:ext cx="5600698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הרצת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Fibonacci(4)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2"/>
            <a:ext cx="7283650" cy="493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חסמים על זמן ריצה מקבילי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268760"/>
            <a:ext cx="81787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he-IL" sz="2400" dirty="0" smtClean="0"/>
              <a:t>-	זמן הריצה של האלגוריתם, עם </a:t>
            </a:r>
            <a:r>
              <a:rPr lang="en-US" sz="2400" dirty="0" smtClean="0"/>
              <a:t>p</a:t>
            </a:r>
            <a:r>
              <a:rPr lang="he-IL" sz="2400" dirty="0" smtClean="0"/>
              <a:t> מעבדים.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baseline="-25000" dirty="0" smtClean="0">
                <a:sym typeface="Symbol"/>
              </a:rPr>
              <a:t></a:t>
            </a:r>
            <a:r>
              <a:rPr lang="he-IL" sz="2400" dirty="0" smtClean="0">
                <a:sym typeface="Symbol"/>
              </a:rPr>
              <a:t>-	זמן הריצה הכי טוב שיכול להיות, אם מאפשרים מקביליות </a:t>
            </a:r>
            <a:r>
              <a:rPr lang="he-IL" sz="2400" dirty="0" err="1" smtClean="0">
                <a:sym typeface="Symbol"/>
              </a:rPr>
              <a:t>מקסימלית</a:t>
            </a:r>
            <a:r>
              <a:rPr lang="he-IL" sz="2400" dirty="0" smtClean="0">
                <a:sym typeface="Symbol"/>
              </a:rPr>
              <a:t>. </a:t>
            </a:r>
          </a:p>
          <a:p>
            <a:pPr algn="r" rtl="1"/>
            <a:r>
              <a:rPr lang="he-IL" sz="2400" dirty="0" smtClean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Critical Path Length</a:t>
            </a: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b="1" dirty="0" smtClean="0"/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he-IL" sz="2400" dirty="0" smtClean="0"/>
              <a:t>-	זמן הריצה עם מעבד אחד- סדרתי.</a:t>
            </a:r>
          </a:p>
          <a:p>
            <a:pPr algn="r" rtl="1"/>
            <a:r>
              <a:rPr lang="he-IL" sz="2400" dirty="0" smtClean="0"/>
              <a:t>	</a:t>
            </a:r>
            <a:r>
              <a:rPr lang="en-US" sz="2400" dirty="0" smtClean="0"/>
              <a:t>Work</a:t>
            </a:r>
            <a:endParaRPr lang="he-IL" sz="2400" dirty="0" smtClean="0"/>
          </a:p>
          <a:p>
            <a:pPr algn="r" rtl="1"/>
            <a:endParaRPr lang="he-IL" sz="2400" dirty="0" smtClean="0"/>
          </a:p>
          <a:p>
            <a:pPr algn="r" rtl="1"/>
            <a:r>
              <a:rPr lang="he-IL" sz="2400" b="1" dirty="0" smtClean="0"/>
              <a:t>חסמים:</a:t>
            </a:r>
          </a:p>
        </p:txBody>
      </p:sp>
      <p:grpSp>
        <p:nvGrpSpPr>
          <p:cNvPr id="11" name="קבוצה 10"/>
          <p:cNvGrpSpPr/>
          <p:nvPr/>
        </p:nvGrpSpPr>
        <p:grpSpPr>
          <a:xfrm>
            <a:off x="6000760" y="4572008"/>
            <a:ext cx="1433515" cy="1306655"/>
            <a:chOff x="6000760" y="4572008"/>
            <a:chExt cx="1433515" cy="1306655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0760" y="4572008"/>
              <a:ext cx="1433515" cy="1306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7000892" y="5214950"/>
              <a:ext cx="357190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הגדרות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Speedup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7117742" cy="401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Scheduler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מקצה עבודה לכל אחד מהמעבדים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en-US" sz="2400" dirty="0" smtClean="0">
                <a:cs typeface="+mj-cs"/>
              </a:rPr>
              <a:t>Greedy Scheduler</a:t>
            </a:r>
            <a:r>
              <a:rPr lang="he-IL" sz="2400" dirty="0" smtClean="0">
                <a:cs typeface="+mj-cs"/>
              </a:rPr>
              <a:t>- מקצה את מקסימום העבודה האפשרי בכל צעד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צעד </a:t>
            </a:r>
            <a:r>
              <a:rPr lang="he-IL" sz="2400" b="1" dirty="0" smtClean="0">
                <a:cs typeface="+mj-cs"/>
              </a:rPr>
              <a:t>שלם</a:t>
            </a:r>
            <a:r>
              <a:rPr lang="he-IL" sz="2400" dirty="0" smtClean="0">
                <a:cs typeface="+mj-cs"/>
              </a:rPr>
              <a:t>- לפחות 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תהליכים מוכנים לרוץ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צעד </a:t>
            </a:r>
            <a:r>
              <a:rPr lang="he-IL" sz="2400" b="1" dirty="0" smtClean="0">
                <a:cs typeface="+mj-cs"/>
              </a:rPr>
              <a:t>לא שלם</a:t>
            </a:r>
            <a:r>
              <a:rPr lang="he-IL" sz="2400" dirty="0" smtClean="0">
                <a:cs typeface="+mj-cs"/>
              </a:rPr>
              <a:t>-</a:t>
            </a:r>
            <a:r>
              <a:rPr lang="he-IL" sz="2400" b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פחות מ-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תהליכים מוכנים לרוץ</a:t>
            </a:r>
            <a:endParaRPr lang="he-IL" sz="2400" dirty="0" smtClean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משפט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Grant and Brent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657167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בהינתן חישוב </a:t>
            </a:r>
            <a:r>
              <a:rPr lang="en-US" sz="2400" dirty="0" smtClean="0">
                <a:cs typeface="+mj-cs"/>
              </a:rPr>
              <a:t>G</a:t>
            </a:r>
            <a:r>
              <a:rPr lang="he-IL" sz="2400" dirty="0" smtClean="0">
                <a:cs typeface="+mj-cs"/>
              </a:rPr>
              <a:t>, עם עבודה </a:t>
            </a:r>
            <a:r>
              <a:rPr lang="en-US" sz="2400" dirty="0" smtClean="0">
                <a:cs typeface="+mj-cs"/>
              </a:rPr>
              <a:t>T</a:t>
            </a:r>
            <a:r>
              <a:rPr lang="en-US" sz="2400" baseline="-25000" dirty="0" smtClean="0">
                <a:cs typeface="+mj-cs"/>
              </a:rPr>
              <a:t>1</a:t>
            </a:r>
            <a:r>
              <a:rPr lang="he-IL" sz="2400" dirty="0" smtClean="0">
                <a:cs typeface="+mj-cs"/>
              </a:rPr>
              <a:t> ואורך מסלול קריטי </a:t>
            </a:r>
            <a:r>
              <a:rPr lang="en-US" sz="2400" dirty="0" smtClean="0">
                <a:cs typeface="+mj-cs"/>
              </a:rPr>
              <a:t>T</a:t>
            </a:r>
            <a:r>
              <a:rPr lang="en-US" sz="2400" baseline="-25000" dirty="0" smtClean="0">
                <a:cs typeface="+mj-cs"/>
                <a:sym typeface="Symbol"/>
              </a:rPr>
              <a:t></a:t>
            </a:r>
            <a:r>
              <a:rPr lang="he-IL" sz="2400" dirty="0" smtClean="0">
                <a:cs typeface="+mj-cs"/>
                <a:sym typeface="Symbol"/>
              </a:rPr>
              <a:t>, </a:t>
            </a:r>
          </a:p>
          <a:p>
            <a:pPr algn="r" rtl="1"/>
            <a:r>
              <a:rPr lang="he-IL" sz="2400" dirty="0" smtClean="0">
                <a:cs typeface="+mj-cs"/>
                <a:sym typeface="Symbol"/>
              </a:rPr>
              <a:t>אזי </a:t>
            </a:r>
            <a:r>
              <a:rPr lang="en-US" sz="2400" dirty="0" smtClean="0">
                <a:cs typeface="+mj-cs"/>
              </a:rPr>
              <a:t>Greedy Scheduler</a:t>
            </a:r>
            <a:r>
              <a:rPr lang="he-IL" sz="2400" dirty="0" smtClean="0">
                <a:cs typeface="+mj-cs"/>
              </a:rPr>
              <a:t> יכול לבצע את החישוב </a:t>
            </a:r>
            <a:r>
              <a:rPr lang="en-US" sz="2400" dirty="0" smtClean="0">
                <a:cs typeface="+mj-cs"/>
              </a:rPr>
              <a:t>G</a:t>
            </a:r>
            <a:r>
              <a:rPr lang="he-IL" sz="2400" dirty="0" smtClean="0">
                <a:cs typeface="+mj-cs"/>
              </a:rPr>
              <a:t> עם 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מעבדים בזמן</a:t>
            </a:r>
            <a:r>
              <a:rPr lang="en-US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2747959"/>
            <a:ext cx="1940226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657167"/>
            <a:ext cx="78581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נספור את מספר הצעדים של האלגוריתם, זהו הזמן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מספר הצעדים השלמים </a:t>
            </a:r>
            <a:r>
              <a:rPr lang="he-IL" sz="2400" b="1" dirty="0" smtClean="0">
                <a:latin typeface="Times New Roman"/>
                <a:ea typeface="Cambria Math"/>
                <a:cs typeface="Times New Roman"/>
              </a:rPr>
              <a:t>≤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cs typeface="+mj-cs"/>
              </a:rPr>
              <a:t>/p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מספר הצעדים הלא שלמים </a:t>
            </a:r>
            <a:r>
              <a:rPr lang="he-IL" sz="2400" b="1" dirty="0" smtClean="0">
                <a:ea typeface="Cambria Math"/>
              </a:rPr>
              <a:t>≤ </a:t>
            </a:r>
            <a:r>
              <a:rPr lang="en-US" sz="2400" dirty="0" smtClean="0"/>
              <a:t>T</a:t>
            </a:r>
            <a:r>
              <a:rPr lang="en-US" sz="2400" baseline="-25000" dirty="0" smtClean="0">
                <a:sym typeface="Symbol"/>
              </a:rPr>
              <a:t></a:t>
            </a:r>
            <a:endParaRPr lang="he-IL" sz="2400" baseline="-25000" dirty="0" smtClean="0">
              <a:sym typeface="Symbol"/>
            </a:endParaRPr>
          </a:p>
          <a:p>
            <a:pPr lvl="1" algn="r" rtl="1"/>
            <a:r>
              <a:rPr lang="he-IL" sz="2400" dirty="0" smtClean="0">
                <a:cs typeface="+mj-cs"/>
                <a:sym typeface="Symbol"/>
              </a:rPr>
              <a:t>הסבר:</a:t>
            </a:r>
          </a:p>
          <a:p>
            <a:pPr lvl="1" algn="r" rtl="1"/>
            <a:r>
              <a:rPr lang="he-IL" sz="2000" dirty="0" smtClean="0">
                <a:cs typeface="+mj-cs"/>
                <a:sym typeface="Symbol"/>
              </a:rPr>
              <a:t>בכל "רמה" בגרף </a:t>
            </a:r>
            <a:r>
              <a:rPr lang="en-US" sz="2000" dirty="0" smtClean="0">
                <a:cs typeface="+mj-cs"/>
                <a:sym typeface="Symbol"/>
              </a:rPr>
              <a:t>G</a:t>
            </a:r>
            <a:r>
              <a:rPr lang="he-IL" sz="2000" dirty="0" smtClean="0">
                <a:cs typeface="+mj-cs"/>
                <a:sym typeface="Symbol"/>
              </a:rPr>
              <a:t>, יש לכל היותר צעד אחד</a:t>
            </a:r>
          </a:p>
          <a:p>
            <a:pPr lvl="1" algn="r" rtl="1"/>
            <a:r>
              <a:rPr lang="he-IL" sz="2000" dirty="0" smtClean="0">
                <a:cs typeface="+mj-cs"/>
                <a:sym typeface="Symbol"/>
              </a:rPr>
              <a:t>לא שלם.</a:t>
            </a:r>
          </a:p>
          <a:p>
            <a:pPr lvl="1" algn="r" rtl="1"/>
            <a:r>
              <a:rPr lang="he-IL" sz="2000" dirty="0" smtClean="0">
                <a:cs typeface="+mj-cs"/>
                <a:sym typeface="Symbol"/>
              </a:rPr>
              <a:t>מספר הרמות הוא כאורך המסלול הקריטי, </a:t>
            </a:r>
            <a:r>
              <a:rPr lang="en-US" sz="2000" dirty="0" smtClean="0"/>
              <a:t>T</a:t>
            </a:r>
            <a:r>
              <a:rPr lang="en-US" sz="2000" baseline="-25000" dirty="0" smtClean="0">
                <a:sym typeface="Symbol"/>
              </a:rPr>
              <a:t> </a:t>
            </a:r>
            <a:r>
              <a:rPr lang="he-IL" sz="2000" dirty="0" smtClean="0">
                <a:sym typeface="Symbol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 l="5859" t="49306" r="74219" b="11110"/>
          <a:stretch>
            <a:fillRect/>
          </a:stretch>
        </p:blipFill>
        <p:spPr bwMode="auto">
          <a:xfrm>
            <a:off x="142844" y="2285992"/>
            <a:ext cx="364333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11447</TotalTime>
  <Words>1281</Words>
  <Application>Microsoft Office PowerPoint</Application>
  <PresentationFormat>‫הצגה על המסך (4:3)</PresentationFormat>
  <Paragraphs>285</Paragraphs>
  <Slides>31</Slides>
  <Notes>1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31</vt:i4>
      </vt:variant>
    </vt:vector>
  </HeadingPairs>
  <TitlesOfParts>
    <vt:vector size="34" baseType="lpstr">
      <vt:lpstr>ערכת נושא Office</vt:lpstr>
      <vt:lpstr>Формула</vt:lpstr>
      <vt:lpstr>משוואה</vt:lpstr>
      <vt:lpstr>Grant and Brent’s Theorem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1048</cp:revision>
  <dcterms:created xsi:type="dcterms:W3CDTF">2014-10-06T00:43:48Z</dcterms:created>
  <dcterms:modified xsi:type="dcterms:W3CDTF">2018-04-10T17:03:39Z</dcterms:modified>
</cp:coreProperties>
</file>