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257" r:id="rId3"/>
    <p:sldId id="259" r:id="rId4"/>
    <p:sldId id="260" r:id="rId5"/>
    <p:sldId id="282" r:id="rId6"/>
    <p:sldId id="283" r:id="rId7"/>
    <p:sldId id="262" r:id="rId8"/>
    <p:sldId id="261" r:id="rId9"/>
    <p:sldId id="264" r:id="rId10"/>
    <p:sldId id="265" r:id="rId11"/>
    <p:sldId id="288" r:id="rId12"/>
    <p:sldId id="267" r:id="rId13"/>
    <p:sldId id="266" r:id="rId14"/>
    <p:sldId id="268" r:id="rId15"/>
    <p:sldId id="269" r:id="rId16"/>
    <p:sldId id="274" r:id="rId17"/>
    <p:sldId id="275" r:id="rId18"/>
    <p:sldId id="276" r:id="rId19"/>
    <p:sldId id="285" r:id="rId20"/>
    <p:sldId id="258" r:id="rId21"/>
    <p:sldId id="284" r:id="rId22"/>
    <p:sldId id="286" r:id="rId23"/>
    <p:sldId id="287" r:id="rId24"/>
    <p:sldId id="271" r:id="rId25"/>
    <p:sldId id="272" r:id="rId26"/>
    <p:sldId id="273" r:id="rId27"/>
    <p:sldId id="277" r:id="rId28"/>
    <p:sldId id="278" r:id="rId29"/>
    <p:sldId id="279" r:id="rId30"/>
    <p:sldId id="280" r:id="rId31"/>
    <p:sldId id="281" r:id="rId3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E4BD"/>
    <a:srgbClr val="A3BDDD"/>
    <a:srgbClr val="4F81BD"/>
    <a:srgbClr val="008000"/>
    <a:srgbClr val="769BC8"/>
    <a:srgbClr val="19F34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1"/>
            <a:ext cx="3076363" cy="511731"/>
          </a:xfrm>
          <a:prstGeom prst="rect">
            <a:avLst/>
          </a:prstGeom>
        </p:spPr>
        <p:txBody>
          <a:bodyPr vert="horz" lIns="98989" tIns="49495" rIns="98989" bIns="49495" rtlCol="0"/>
          <a:lstStyle>
            <a:lvl1pPr algn="l">
              <a:defRPr sz="1300"/>
            </a:lvl1pPr>
          </a:lstStyle>
          <a:p>
            <a:endParaRPr lang="en-US"/>
          </a:p>
        </p:txBody>
      </p:sp>
      <p:sp>
        <p:nvSpPr>
          <p:cNvPr id="3" name="מציין מיקום של תאריך 2"/>
          <p:cNvSpPr>
            <a:spLocks noGrp="1"/>
          </p:cNvSpPr>
          <p:nvPr>
            <p:ph type="dt" sz="quarter" idx="1"/>
          </p:nvPr>
        </p:nvSpPr>
        <p:spPr>
          <a:xfrm>
            <a:off x="4021294" y="1"/>
            <a:ext cx="3076363" cy="511731"/>
          </a:xfrm>
          <a:prstGeom prst="rect">
            <a:avLst/>
          </a:prstGeom>
        </p:spPr>
        <p:txBody>
          <a:bodyPr vert="horz" lIns="98989" tIns="49495" rIns="98989" bIns="49495" rtlCol="0"/>
          <a:lstStyle>
            <a:lvl1pPr algn="r">
              <a:defRPr sz="1300"/>
            </a:lvl1pPr>
          </a:lstStyle>
          <a:p>
            <a:fld id="{2E909FA2-7F68-4734-976E-E3AFF785B780}" type="datetimeFigureOut">
              <a:rPr lang="en-US" smtClean="0"/>
              <a:pPr/>
              <a:t>3/13/2018</a:t>
            </a:fld>
            <a:endParaRPr lang="en-US"/>
          </a:p>
        </p:txBody>
      </p:sp>
      <p:sp>
        <p:nvSpPr>
          <p:cNvPr id="4" name="מציין מיקום של כותרת תחתונה 3"/>
          <p:cNvSpPr>
            <a:spLocks noGrp="1"/>
          </p:cNvSpPr>
          <p:nvPr>
            <p:ph type="ftr" sz="quarter" idx="2"/>
          </p:nvPr>
        </p:nvSpPr>
        <p:spPr>
          <a:xfrm>
            <a:off x="0" y="9721107"/>
            <a:ext cx="3076363" cy="511731"/>
          </a:xfrm>
          <a:prstGeom prst="rect">
            <a:avLst/>
          </a:prstGeom>
        </p:spPr>
        <p:txBody>
          <a:bodyPr vert="horz" lIns="98989" tIns="49495" rIns="98989" bIns="49495" rtlCol="0" anchor="b"/>
          <a:lstStyle>
            <a:lvl1pPr algn="l">
              <a:defRPr sz="1300"/>
            </a:lvl1pPr>
          </a:lstStyle>
          <a:p>
            <a:endParaRPr lang="en-US"/>
          </a:p>
        </p:txBody>
      </p:sp>
      <p:sp>
        <p:nvSpPr>
          <p:cNvPr id="5" name="מציין מיקום של מספר שקופית 4"/>
          <p:cNvSpPr>
            <a:spLocks noGrp="1"/>
          </p:cNvSpPr>
          <p:nvPr>
            <p:ph type="sldNum" sz="quarter" idx="3"/>
          </p:nvPr>
        </p:nvSpPr>
        <p:spPr>
          <a:xfrm>
            <a:off x="4021294" y="9721107"/>
            <a:ext cx="3076363" cy="511731"/>
          </a:xfrm>
          <a:prstGeom prst="rect">
            <a:avLst/>
          </a:prstGeom>
        </p:spPr>
        <p:txBody>
          <a:bodyPr vert="horz" lIns="98989" tIns="49495" rIns="98989" bIns="49495" rtlCol="0" anchor="b"/>
          <a:lstStyle>
            <a:lvl1pPr algn="r">
              <a:defRPr sz="1300"/>
            </a:lvl1pPr>
          </a:lstStyle>
          <a:p>
            <a:fld id="{02EDC2A9-1613-49C1-B7B1-AC550B8AA41F}" type="slidenum">
              <a:rPr lang="en-US" smtClean="0"/>
              <a:pPr/>
              <a:t>‹#›</a:t>
            </a:fld>
            <a:endParaRPr lang="en-US"/>
          </a:p>
        </p:txBody>
      </p:sp>
    </p:spTree>
    <p:extLst>
      <p:ext uri="{BB962C8B-B14F-4D97-AF65-F5344CB8AC3E}">
        <p14:creationId xmlns="" xmlns:p14="http://schemas.microsoft.com/office/powerpoint/2010/main" val="2967350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0" y="1"/>
            <a:ext cx="3076363" cy="511731"/>
          </a:xfrm>
          <a:prstGeom prst="rect">
            <a:avLst/>
          </a:prstGeom>
        </p:spPr>
        <p:txBody>
          <a:bodyPr vert="horz" lIns="98989" tIns="49495" rIns="98989" bIns="49495" rtlCol="0"/>
          <a:lstStyle>
            <a:lvl1pPr algn="l">
              <a:defRPr sz="1300"/>
            </a:lvl1pPr>
          </a:lstStyle>
          <a:p>
            <a:endParaRPr lang="en-US"/>
          </a:p>
        </p:txBody>
      </p:sp>
      <p:sp>
        <p:nvSpPr>
          <p:cNvPr id="3" name="מציין מיקום של תאריך 2"/>
          <p:cNvSpPr>
            <a:spLocks noGrp="1"/>
          </p:cNvSpPr>
          <p:nvPr>
            <p:ph type="dt" idx="1"/>
          </p:nvPr>
        </p:nvSpPr>
        <p:spPr>
          <a:xfrm>
            <a:off x="4021294" y="1"/>
            <a:ext cx="3076363" cy="511731"/>
          </a:xfrm>
          <a:prstGeom prst="rect">
            <a:avLst/>
          </a:prstGeom>
        </p:spPr>
        <p:txBody>
          <a:bodyPr vert="horz" lIns="98989" tIns="49495" rIns="98989" bIns="49495" rtlCol="0"/>
          <a:lstStyle>
            <a:lvl1pPr algn="r">
              <a:defRPr sz="1300"/>
            </a:lvl1pPr>
          </a:lstStyle>
          <a:p>
            <a:fld id="{26B2B79C-37B9-4CD1-ACE9-F4322064A9CD}" type="datetimeFigureOut">
              <a:rPr lang="en-US" smtClean="0"/>
              <a:pPr/>
              <a:t>3/13/2018</a:t>
            </a:fld>
            <a:endParaRPr lang="en-US"/>
          </a:p>
        </p:txBody>
      </p:sp>
      <p:sp>
        <p:nvSpPr>
          <p:cNvPr id="4" name="מציין מיקום של תמונת שקופית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8989" tIns="49495" rIns="98989" bIns="49495" rtlCol="0" anchor="ctr"/>
          <a:lstStyle/>
          <a:p>
            <a:endParaRPr lang="en-US"/>
          </a:p>
        </p:txBody>
      </p:sp>
      <p:sp>
        <p:nvSpPr>
          <p:cNvPr id="5" name="מציין מיקום של הערות 4"/>
          <p:cNvSpPr>
            <a:spLocks noGrp="1"/>
          </p:cNvSpPr>
          <p:nvPr>
            <p:ph type="body" sz="quarter" idx="3"/>
          </p:nvPr>
        </p:nvSpPr>
        <p:spPr>
          <a:xfrm>
            <a:off x="709930" y="4861441"/>
            <a:ext cx="5679440" cy="4605576"/>
          </a:xfrm>
          <a:prstGeom prst="rect">
            <a:avLst/>
          </a:prstGeom>
        </p:spPr>
        <p:txBody>
          <a:bodyPr vert="horz" lIns="98989" tIns="49495" rIns="98989" bIns="49495"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6" name="מציין מיקום של כותרת תחתונה 5"/>
          <p:cNvSpPr>
            <a:spLocks noGrp="1"/>
          </p:cNvSpPr>
          <p:nvPr>
            <p:ph type="ftr" sz="quarter" idx="4"/>
          </p:nvPr>
        </p:nvSpPr>
        <p:spPr>
          <a:xfrm>
            <a:off x="0" y="9721107"/>
            <a:ext cx="3076363" cy="511731"/>
          </a:xfrm>
          <a:prstGeom prst="rect">
            <a:avLst/>
          </a:prstGeom>
        </p:spPr>
        <p:txBody>
          <a:bodyPr vert="horz" lIns="98989" tIns="49495" rIns="98989" bIns="49495" rtlCol="0" anchor="b"/>
          <a:lstStyle>
            <a:lvl1pPr algn="l">
              <a:defRPr sz="1300"/>
            </a:lvl1pPr>
          </a:lstStyle>
          <a:p>
            <a:endParaRPr lang="en-US"/>
          </a:p>
        </p:txBody>
      </p:sp>
      <p:sp>
        <p:nvSpPr>
          <p:cNvPr id="7" name="מציין מיקום של מספר שקופית 6"/>
          <p:cNvSpPr>
            <a:spLocks noGrp="1"/>
          </p:cNvSpPr>
          <p:nvPr>
            <p:ph type="sldNum" sz="quarter" idx="5"/>
          </p:nvPr>
        </p:nvSpPr>
        <p:spPr>
          <a:xfrm>
            <a:off x="4021294" y="9721107"/>
            <a:ext cx="3076363" cy="511731"/>
          </a:xfrm>
          <a:prstGeom prst="rect">
            <a:avLst/>
          </a:prstGeom>
        </p:spPr>
        <p:txBody>
          <a:bodyPr vert="horz" lIns="98989" tIns="49495" rIns="98989" bIns="49495" rtlCol="0" anchor="b"/>
          <a:lstStyle>
            <a:lvl1pPr algn="r">
              <a:defRPr sz="1300"/>
            </a:lvl1pPr>
          </a:lstStyle>
          <a:p>
            <a:fld id="{DE7C67CB-0FF0-4447-9381-4F7F5320490D}" type="slidenum">
              <a:rPr lang="en-US" smtClean="0"/>
              <a:pPr/>
              <a:t>‹#›</a:t>
            </a:fld>
            <a:endParaRPr lang="en-US"/>
          </a:p>
        </p:txBody>
      </p:sp>
    </p:spTree>
    <p:extLst>
      <p:ext uri="{BB962C8B-B14F-4D97-AF65-F5344CB8AC3E}">
        <p14:creationId xmlns="" xmlns:p14="http://schemas.microsoft.com/office/powerpoint/2010/main" val="3955503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normAutofit/>
          </a:bodyPr>
          <a:lstStyle/>
          <a:p>
            <a:endParaRPr lang="en-US"/>
          </a:p>
        </p:txBody>
      </p:sp>
      <p:sp>
        <p:nvSpPr>
          <p:cNvPr id="4" name="מציין מיקום של מספר שקופית 3"/>
          <p:cNvSpPr>
            <a:spLocks noGrp="1"/>
          </p:cNvSpPr>
          <p:nvPr>
            <p:ph type="sldNum" sz="quarter" idx="10"/>
          </p:nvPr>
        </p:nvSpPr>
        <p:spPr/>
        <p:txBody>
          <a:bodyPr/>
          <a:lstStyle/>
          <a:p>
            <a:fld id="{DE7C67CB-0FF0-4447-9381-4F7F5320490D}" type="slidenum">
              <a:rPr lang="en-US" smtClean="0"/>
              <a:pPr/>
              <a:t>1</a:t>
            </a:fld>
            <a:endParaRPr lang="en-US"/>
          </a:p>
        </p:txBody>
      </p:sp>
    </p:spTree>
    <p:extLst>
      <p:ext uri="{BB962C8B-B14F-4D97-AF65-F5344CB8AC3E}">
        <p14:creationId xmlns="" xmlns:p14="http://schemas.microsoft.com/office/powerpoint/2010/main" val="234716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5"/>
            <a:ext cx="7772400" cy="1470025"/>
          </a:xfrm>
        </p:spPr>
        <p:txBody>
          <a:bodyPr/>
          <a:lstStyle/>
          <a:p>
            <a:r>
              <a:rPr lang="he-IL" smtClean="0"/>
              <a:t>לחץ כדי לערוך סגנון כותרת של תבנית בסיס</a:t>
            </a:r>
            <a:endParaRPr lang="en-US"/>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smtClean="0"/>
              <a:t>לחץ כדי לערוך סגנון כותרת משנה של תבנית בסיס</a:t>
            </a:r>
            <a:endParaRPr lang="en-US"/>
          </a:p>
        </p:txBody>
      </p:sp>
      <p:sp>
        <p:nvSpPr>
          <p:cNvPr id="4" name="מציין מיקום של תאריך 3"/>
          <p:cNvSpPr>
            <a:spLocks noGrp="1"/>
          </p:cNvSpPr>
          <p:nvPr>
            <p:ph type="dt" sz="half" idx="10"/>
          </p:nvPr>
        </p:nvSpPr>
        <p:spPr/>
        <p:txBody>
          <a:bodyPr/>
          <a:lstStyle/>
          <a:p>
            <a:fld id="{A9C0B7C1-8CED-4B5E-A1FC-E2F35216DF9B}" type="datetime1">
              <a:rPr lang="en-US" smtClean="0"/>
              <a:pPr/>
              <a:t>3/13/2018</a:t>
            </a:fld>
            <a:endParaRPr lang="en-US"/>
          </a:p>
        </p:txBody>
      </p:sp>
      <p:sp>
        <p:nvSpPr>
          <p:cNvPr id="5" name="מציין מיקום של כותרת תחתונה 4"/>
          <p:cNvSpPr>
            <a:spLocks noGrp="1"/>
          </p:cNvSpPr>
          <p:nvPr>
            <p:ph type="ftr" sz="quarter" idx="11"/>
          </p:nvPr>
        </p:nvSpPr>
        <p:spPr/>
        <p:txBody>
          <a:bodyPr/>
          <a:lstStyle/>
          <a:p>
            <a:r>
              <a:rPr lang="he-IL" dirty="0" smtClean="0"/>
              <a:t>אלגוריתמים 1- ד"ר אלישבע בנש"ק דוקוב- מכללה אקדמית אשקלון- </a:t>
            </a:r>
            <a:r>
              <a:rPr lang="he-IL" dirty="0" smtClean="0"/>
              <a:t>תשע"ח- </a:t>
            </a:r>
            <a:r>
              <a:rPr lang="he-IL" dirty="0" smtClean="0"/>
              <a:t>סמסטר א'</a:t>
            </a:r>
            <a:endParaRPr lang="en-US" dirty="0"/>
          </a:p>
        </p:txBody>
      </p:sp>
      <p:sp>
        <p:nvSpPr>
          <p:cNvPr id="6" name="מציין מיקום של מספר שקופית 5"/>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C56D9A07-80DC-4BA8-A6E5-7856115FCEE4}" type="datetime1">
              <a:rPr lang="en-US" smtClean="0"/>
              <a:pPr/>
              <a:t>3/13/2018</a:t>
            </a:fld>
            <a:endParaRPr lang="en-US"/>
          </a:p>
        </p:txBody>
      </p:sp>
      <p:sp>
        <p:nvSpPr>
          <p:cNvPr id="5" name="מציין מיקום של כותרת תחתונה 4"/>
          <p:cNvSpPr>
            <a:spLocks noGrp="1"/>
          </p:cNvSpPr>
          <p:nvPr>
            <p:ph type="ftr" sz="quarter" idx="11"/>
          </p:nvPr>
        </p:nvSpPr>
        <p:spPr/>
        <p:txBody>
          <a:bodyPr/>
          <a:lstStyle/>
          <a:p>
            <a:r>
              <a:rPr lang="he-IL" dirty="0" smtClean="0"/>
              <a:t>אלגוריתמים 1- ד"ר אלישבע בנש"ק דוקוב- מכללה אקדמית אשקלון- </a:t>
            </a:r>
            <a:r>
              <a:rPr lang="he-IL" dirty="0" smtClean="0"/>
              <a:t>תשע"ח- </a:t>
            </a:r>
            <a:r>
              <a:rPr lang="he-IL" dirty="0" smtClean="0"/>
              <a:t>סמסטר א'</a:t>
            </a:r>
            <a:endParaRPr lang="en-US" dirty="0"/>
          </a:p>
        </p:txBody>
      </p:sp>
      <p:sp>
        <p:nvSpPr>
          <p:cNvPr id="6" name="מציין מיקום של מספר שקופית 5"/>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smtClean="0"/>
              <a:t>לחץ כדי לערוך סגנון כותרת של תבנית בסיס</a:t>
            </a:r>
            <a:endParaRPr lang="en-US"/>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11CF0F59-F4D3-4401-A31E-BB7A2A9801C2}" type="datetime1">
              <a:rPr lang="en-US" smtClean="0"/>
              <a:pPr/>
              <a:t>3/13/2018</a:t>
            </a:fld>
            <a:endParaRPr lang="en-US"/>
          </a:p>
        </p:txBody>
      </p:sp>
      <p:sp>
        <p:nvSpPr>
          <p:cNvPr id="5" name="מציין מיקום של כותרת תחתונה 4"/>
          <p:cNvSpPr>
            <a:spLocks noGrp="1"/>
          </p:cNvSpPr>
          <p:nvPr>
            <p:ph type="ftr" sz="quarter" idx="11"/>
          </p:nvPr>
        </p:nvSpPr>
        <p:spPr/>
        <p:txBody>
          <a:bodyPr/>
          <a:lstStyle/>
          <a:p>
            <a:r>
              <a:rPr lang="he-IL" dirty="0" smtClean="0"/>
              <a:t>אלגוריתמים 1- ד"ר אלישבע בנש"ק דוקוב- מכללה אקדמית אשקלון- </a:t>
            </a:r>
            <a:r>
              <a:rPr lang="he-IL" dirty="0" smtClean="0"/>
              <a:t>תשע"ח- </a:t>
            </a:r>
            <a:r>
              <a:rPr lang="he-IL" dirty="0" smtClean="0"/>
              <a:t>סמסטר א'</a:t>
            </a:r>
            <a:endParaRPr lang="en-US" dirty="0"/>
          </a:p>
        </p:txBody>
      </p:sp>
      <p:sp>
        <p:nvSpPr>
          <p:cNvPr id="6" name="מציין מיקום של מספר שקופית 5"/>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10"/>
          </p:nvPr>
        </p:nvSpPr>
        <p:spPr/>
        <p:txBody>
          <a:bodyPr/>
          <a:lstStyle/>
          <a:p>
            <a:fld id="{FA881F3B-1679-436C-9B36-FBD29B1B2998}" type="datetime1">
              <a:rPr lang="en-US" smtClean="0"/>
              <a:pPr/>
              <a:t>3/13/2018</a:t>
            </a:fld>
            <a:endParaRPr lang="en-US"/>
          </a:p>
        </p:txBody>
      </p:sp>
      <p:sp>
        <p:nvSpPr>
          <p:cNvPr id="5" name="מציין מיקום של כותרת תחתונה 4"/>
          <p:cNvSpPr>
            <a:spLocks noGrp="1"/>
          </p:cNvSpPr>
          <p:nvPr>
            <p:ph type="ftr" sz="quarter" idx="11"/>
          </p:nvPr>
        </p:nvSpPr>
        <p:spPr/>
        <p:txBody>
          <a:bodyPr/>
          <a:lstStyle/>
          <a:p>
            <a:r>
              <a:rPr lang="he-IL" dirty="0" smtClean="0"/>
              <a:t>אלגוריתמים 1- ד"ר אלישבע בנש"ק דוקוב- מכללה אקדמית אשקלון- </a:t>
            </a:r>
            <a:r>
              <a:rPr lang="he-IL" dirty="0" smtClean="0"/>
              <a:t>תשע"ח- </a:t>
            </a:r>
            <a:r>
              <a:rPr lang="he-IL" dirty="0" smtClean="0"/>
              <a:t>סמסטר א'</a:t>
            </a:r>
            <a:endParaRPr lang="en-US" dirty="0"/>
          </a:p>
        </p:txBody>
      </p:sp>
      <p:sp>
        <p:nvSpPr>
          <p:cNvPr id="6" name="מציין מיקום של מספר שקופית 5"/>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0"/>
            <a:ext cx="7772400" cy="1362075"/>
          </a:xfrm>
        </p:spPr>
        <p:txBody>
          <a:bodyPr anchor="t"/>
          <a:lstStyle>
            <a:lvl1pPr algn="l">
              <a:defRPr sz="4000" b="1" cap="all"/>
            </a:lvl1p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BF55728A-50A2-4387-9DF3-4FF5C4A309A8}" type="datetime1">
              <a:rPr lang="en-US" smtClean="0"/>
              <a:pPr/>
              <a:t>3/13/2018</a:t>
            </a:fld>
            <a:endParaRPr lang="en-US"/>
          </a:p>
        </p:txBody>
      </p:sp>
      <p:sp>
        <p:nvSpPr>
          <p:cNvPr id="5" name="מציין מיקום של כותרת תחתונה 4"/>
          <p:cNvSpPr>
            <a:spLocks noGrp="1"/>
          </p:cNvSpPr>
          <p:nvPr>
            <p:ph type="ftr" sz="quarter" idx="11"/>
          </p:nvPr>
        </p:nvSpPr>
        <p:spPr/>
        <p:txBody>
          <a:bodyPr/>
          <a:lstStyle/>
          <a:p>
            <a:r>
              <a:rPr lang="he-IL" dirty="0" smtClean="0"/>
              <a:t>אלגוריתמים 1- ד"ר אלישבע בנש"ק דוקוב- מכללה אקדמית אשקלון- </a:t>
            </a:r>
            <a:r>
              <a:rPr lang="he-IL" dirty="0" smtClean="0"/>
              <a:t>תשע"ח- </a:t>
            </a:r>
            <a:r>
              <a:rPr lang="he-IL" dirty="0" smtClean="0"/>
              <a:t>סמסטר א'</a:t>
            </a:r>
            <a:endParaRPr lang="en-US" dirty="0"/>
          </a:p>
        </p:txBody>
      </p:sp>
      <p:sp>
        <p:nvSpPr>
          <p:cNvPr id="6" name="מציין מיקום של מספר שקופית 5"/>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תוכן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תוכן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מציין מיקום של תאריך 4"/>
          <p:cNvSpPr>
            <a:spLocks noGrp="1"/>
          </p:cNvSpPr>
          <p:nvPr>
            <p:ph type="dt" sz="half" idx="10"/>
          </p:nvPr>
        </p:nvSpPr>
        <p:spPr/>
        <p:txBody>
          <a:bodyPr/>
          <a:lstStyle/>
          <a:p>
            <a:fld id="{7DEA8B98-6F90-47C3-A1D6-C20B7189028F}" type="datetime1">
              <a:rPr lang="en-US" smtClean="0"/>
              <a:pPr/>
              <a:t>3/13/2018</a:t>
            </a:fld>
            <a:endParaRPr lang="en-US"/>
          </a:p>
        </p:txBody>
      </p:sp>
      <p:sp>
        <p:nvSpPr>
          <p:cNvPr id="6" name="מציין מיקום של כותרת תחתונה 5"/>
          <p:cNvSpPr>
            <a:spLocks noGrp="1"/>
          </p:cNvSpPr>
          <p:nvPr>
            <p:ph type="ftr" sz="quarter" idx="11"/>
          </p:nvPr>
        </p:nvSpPr>
        <p:spPr/>
        <p:txBody>
          <a:bodyPr/>
          <a:lstStyle/>
          <a:p>
            <a:r>
              <a:rPr lang="he-IL" dirty="0" smtClean="0"/>
              <a:t>אלגוריתמים 1- ד"ר אלישבע בנש"ק דוקוב- מכללה אקדמית אשקלון- </a:t>
            </a:r>
            <a:r>
              <a:rPr lang="he-IL" dirty="0" smtClean="0"/>
              <a:t>תשע"ח- </a:t>
            </a:r>
            <a:r>
              <a:rPr lang="he-IL" dirty="0" smtClean="0"/>
              <a:t>סמסטר א'</a:t>
            </a:r>
            <a:endParaRPr lang="en-US" dirty="0"/>
          </a:p>
        </p:txBody>
      </p:sp>
      <p:sp>
        <p:nvSpPr>
          <p:cNvPr id="7" name="מציין מיקום של מספר שקופית 6"/>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5" name="מציין מיקום טקסט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7" name="מציין מיקום של תאריך 6"/>
          <p:cNvSpPr>
            <a:spLocks noGrp="1"/>
          </p:cNvSpPr>
          <p:nvPr>
            <p:ph type="dt" sz="half" idx="10"/>
          </p:nvPr>
        </p:nvSpPr>
        <p:spPr/>
        <p:txBody>
          <a:bodyPr/>
          <a:lstStyle/>
          <a:p>
            <a:fld id="{ECC63548-9D83-4FD4-B3FE-0688B4608B38}" type="datetime1">
              <a:rPr lang="en-US" smtClean="0"/>
              <a:pPr/>
              <a:t>3/13/2018</a:t>
            </a:fld>
            <a:endParaRPr lang="en-US"/>
          </a:p>
        </p:txBody>
      </p:sp>
      <p:sp>
        <p:nvSpPr>
          <p:cNvPr id="8" name="מציין מיקום של כותרת תחתונה 7"/>
          <p:cNvSpPr>
            <a:spLocks noGrp="1"/>
          </p:cNvSpPr>
          <p:nvPr>
            <p:ph type="ftr" sz="quarter" idx="11"/>
          </p:nvPr>
        </p:nvSpPr>
        <p:spPr/>
        <p:txBody>
          <a:bodyPr/>
          <a:lstStyle/>
          <a:p>
            <a:r>
              <a:rPr lang="he-IL" dirty="0" smtClean="0"/>
              <a:t>אלגוריתמים 1- ד"ר אלישבע בנש"ק דוקוב- מכללה אקדמית אשקלון- </a:t>
            </a:r>
            <a:r>
              <a:rPr lang="he-IL" dirty="0" smtClean="0"/>
              <a:t>תשע"ח- </a:t>
            </a:r>
            <a:r>
              <a:rPr lang="he-IL" dirty="0" smtClean="0"/>
              <a:t>סמסטר א'</a:t>
            </a:r>
            <a:endParaRPr lang="en-US" dirty="0"/>
          </a:p>
        </p:txBody>
      </p:sp>
      <p:sp>
        <p:nvSpPr>
          <p:cNvPr id="9" name="מציין מיקום של מספר שקופית 8"/>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en-US"/>
          </a:p>
        </p:txBody>
      </p:sp>
      <p:sp>
        <p:nvSpPr>
          <p:cNvPr id="3" name="מציין מיקום של תאריך 2"/>
          <p:cNvSpPr>
            <a:spLocks noGrp="1"/>
          </p:cNvSpPr>
          <p:nvPr>
            <p:ph type="dt" sz="half" idx="10"/>
          </p:nvPr>
        </p:nvSpPr>
        <p:spPr/>
        <p:txBody>
          <a:bodyPr/>
          <a:lstStyle/>
          <a:p>
            <a:fld id="{1449DB7D-CCE2-4ECF-A0C7-59F9ACCED7B3}" type="datetime1">
              <a:rPr lang="en-US" smtClean="0"/>
              <a:pPr/>
              <a:t>3/13/2018</a:t>
            </a:fld>
            <a:endParaRPr lang="en-US"/>
          </a:p>
        </p:txBody>
      </p:sp>
      <p:sp>
        <p:nvSpPr>
          <p:cNvPr id="4" name="מציין מיקום של כותרת תחתונה 3"/>
          <p:cNvSpPr>
            <a:spLocks noGrp="1"/>
          </p:cNvSpPr>
          <p:nvPr>
            <p:ph type="ftr" sz="quarter" idx="11"/>
          </p:nvPr>
        </p:nvSpPr>
        <p:spPr/>
        <p:txBody>
          <a:bodyPr/>
          <a:lstStyle/>
          <a:p>
            <a:r>
              <a:rPr lang="he-IL" dirty="0" smtClean="0"/>
              <a:t>אלגוריתמים 1- ד"ר אלישבע בנש"ק דוקוב- מכללה אקדמית אשקלון- </a:t>
            </a:r>
            <a:r>
              <a:rPr lang="he-IL" dirty="0" smtClean="0"/>
              <a:t>תשע"ח- </a:t>
            </a:r>
            <a:r>
              <a:rPr lang="he-IL" dirty="0" smtClean="0"/>
              <a:t>סמסטר א'</a:t>
            </a:r>
            <a:endParaRPr lang="en-US" dirty="0"/>
          </a:p>
        </p:txBody>
      </p:sp>
      <p:sp>
        <p:nvSpPr>
          <p:cNvPr id="5" name="מציין מיקום של מספר שקופית 4"/>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BC92A881-6A19-46BA-B372-90A21D78A316}" type="datetime1">
              <a:rPr lang="en-US" smtClean="0"/>
              <a:pPr/>
              <a:t>3/13/2018</a:t>
            </a:fld>
            <a:endParaRPr lang="en-US"/>
          </a:p>
        </p:txBody>
      </p:sp>
      <p:sp>
        <p:nvSpPr>
          <p:cNvPr id="3" name="מציין מיקום של כותרת תחתונה 2"/>
          <p:cNvSpPr>
            <a:spLocks noGrp="1"/>
          </p:cNvSpPr>
          <p:nvPr>
            <p:ph type="ftr" sz="quarter" idx="11"/>
          </p:nvPr>
        </p:nvSpPr>
        <p:spPr/>
        <p:txBody>
          <a:bodyPr/>
          <a:lstStyle/>
          <a:p>
            <a:r>
              <a:rPr lang="he-IL" dirty="0" smtClean="0"/>
              <a:t>אלגוריתמים 1- ד"ר אלישבע בנש"ק דוקוב- מכללה אקדמית אשקלון- </a:t>
            </a:r>
            <a:r>
              <a:rPr lang="he-IL" dirty="0" smtClean="0"/>
              <a:t>תשע"ח- </a:t>
            </a:r>
            <a:r>
              <a:rPr lang="he-IL" dirty="0" smtClean="0"/>
              <a:t>סמסטר א'</a:t>
            </a:r>
            <a:endParaRPr lang="en-US" dirty="0"/>
          </a:p>
        </p:txBody>
      </p:sp>
      <p:sp>
        <p:nvSpPr>
          <p:cNvPr id="4" name="מציין מיקום של מספר שקופית 3"/>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0" y="273050"/>
            <a:ext cx="3008313" cy="1162050"/>
          </a:xfrm>
        </p:spPr>
        <p:txBody>
          <a:bodyPr anchor="b"/>
          <a:lstStyle>
            <a:lvl1pPr algn="l">
              <a:defRPr sz="2000" b="1"/>
            </a:lvl1pPr>
          </a:lstStyle>
          <a:p>
            <a:r>
              <a:rPr lang="he-IL" smtClean="0"/>
              <a:t>לחץ כדי לערוך סגנון כותרת של תבנית בסיס</a:t>
            </a:r>
            <a:endParaRPr lang="en-US"/>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טקסט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1ED60E2-F511-431B-8EE4-3522CBD3F0BA}" type="datetime1">
              <a:rPr lang="en-US" smtClean="0"/>
              <a:pPr/>
              <a:t>3/13/2018</a:t>
            </a:fld>
            <a:endParaRPr lang="en-US"/>
          </a:p>
        </p:txBody>
      </p:sp>
      <p:sp>
        <p:nvSpPr>
          <p:cNvPr id="6" name="מציין מיקום של כותרת תחתונה 5"/>
          <p:cNvSpPr>
            <a:spLocks noGrp="1"/>
          </p:cNvSpPr>
          <p:nvPr>
            <p:ph type="ftr" sz="quarter" idx="11"/>
          </p:nvPr>
        </p:nvSpPr>
        <p:spPr/>
        <p:txBody>
          <a:bodyPr/>
          <a:lstStyle/>
          <a:p>
            <a:r>
              <a:rPr lang="he-IL" dirty="0" smtClean="0"/>
              <a:t>אלגוריתמים 1- ד"ר אלישבע בנש"ק דוקוב- מכללה אקדמית אשקלון- </a:t>
            </a:r>
            <a:r>
              <a:rPr lang="he-IL" dirty="0" smtClean="0"/>
              <a:t>תשע"ח- </a:t>
            </a:r>
            <a:r>
              <a:rPr lang="he-IL" dirty="0" smtClean="0"/>
              <a:t>סמסטר א'</a:t>
            </a:r>
            <a:endParaRPr lang="en-US" dirty="0"/>
          </a:p>
        </p:txBody>
      </p:sp>
      <p:sp>
        <p:nvSpPr>
          <p:cNvPr id="7" name="מציין מיקום של מספר שקופית 6"/>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0"/>
            <a:ext cx="5486400" cy="566738"/>
          </a:xfrm>
        </p:spPr>
        <p:txBody>
          <a:bodyPr anchor="b"/>
          <a:lstStyle>
            <a:lvl1pPr algn="l">
              <a:defRPr sz="2000" b="1"/>
            </a:lvl1pPr>
          </a:lstStyle>
          <a:p>
            <a:r>
              <a:rPr lang="he-IL" smtClean="0"/>
              <a:t>לחץ כדי לערוך סגנון כותרת של תבנית בסיס</a:t>
            </a:r>
            <a:endParaRPr lang="en-US"/>
          </a:p>
        </p:txBody>
      </p:sp>
      <p:sp>
        <p:nvSpPr>
          <p:cNvPr id="3" name="מציין מיקום של תמונה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EF83CADF-6273-4768-85D9-BFCBEC61064F}" type="datetime1">
              <a:rPr lang="en-US" smtClean="0"/>
              <a:pPr/>
              <a:t>3/13/2018</a:t>
            </a:fld>
            <a:endParaRPr lang="en-US"/>
          </a:p>
        </p:txBody>
      </p:sp>
      <p:sp>
        <p:nvSpPr>
          <p:cNvPr id="6" name="מציין מיקום של כותרת תחתונה 5"/>
          <p:cNvSpPr>
            <a:spLocks noGrp="1"/>
          </p:cNvSpPr>
          <p:nvPr>
            <p:ph type="ftr" sz="quarter" idx="11"/>
          </p:nvPr>
        </p:nvSpPr>
        <p:spPr/>
        <p:txBody>
          <a:bodyPr/>
          <a:lstStyle/>
          <a:p>
            <a:r>
              <a:rPr lang="he-IL" dirty="0" smtClean="0"/>
              <a:t>אלגוריתמים 1- ד"ר אלישבע בנש"ק דוקוב- מכללה אקדמית אשקלון- </a:t>
            </a:r>
            <a:r>
              <a:rPr lang="he-IL" dirty="0" smtClean="0"/>
              <a:t>תשע"ח- </a:t>
            </a:r>
            <a:r>
              <a:rPr lang="he-IL" dirty="0" smtClean="0"/>
              <a:t>סמסטר א'</a:t>
            </a:r>
            <a:endParaRPr lang="en-US" dirty="0"/>
          </a:p>
        </p:txBody>
      </p:sp>
      <p:sp>
        <p:nvSpPr>
          <p:cNvPr id="7" name="מציין מיקום של מספר שקופית 6"/>
          <p:cNvSpPr>
            <a:spLocks noGrp="1"/>
          </p:cNvSpPr>
          <p:nvPr>
            <p:ph type="sldNum" sz="quarter" idx="12"/>
          </p:nvPr>
        </p:nvSpPr>
        <p:spPr/>
        <p:txBody>
          <a:bodyPr/>
          <a:lstStyle/>
          <a:p>
            <a:fld id="{2EEF023C-487C-4FDD-A5C6-3E51DF8296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e-IL" smtClean="0"/>
              <a:t>לחץ כדי לערוך סגנון כותרת של תבנית בסיס</a:t>
            </a:r>
            <a:endParaRPr lang="en-US"/>
          </a:p>
        </p:txBody>
      </p:sp>
      <p:sp>
        <p:nvSpPr>
          <p:cNvPr id="3" name="מציין מיקום טקסט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en-US"/>
          </a:p>
        </p:txBody>
      </p:sp>
      <p:sp>
        <p:nvSpPr>
          <p:cNvPr id="4" name="מציין מיקום של תאריך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79B297-A88A-4E3C-AAF9-DF8EBDF811FE}" type="datetime1">
              <a:rPr lang="en-US" smtClean="0"/>
              <a:pPr/>
              <a:t>3/13/2018</a:t>
            </a:fld>
            <a:endParaRPr lang="en-US"/>
          </a:p>
        </p:txBody>
      </p:sp>
      <p:sp>
        <p:nvSpPr>
          <p:cNvPr id="5" name="מציין מיקום של כותרת תחתונה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he-IL" dirty="0" smtClean="0"/>
              <a:t>אלגוריתמים 1- ד"ר אלישבע בנש"ק דוקוב- מכללה אקדמית אשקלון- </a:t>
            </a:r>
            <a:r>
              <a:rPr lang="he-IL" dirty="0" smtClean="0"/>
              <a:t>תשע"ח- </a:t>
            </a:r>
            <a:r>
              <a:rPr lang="he-IL" dirty="0" smtClean="0"/>
              <a:t>סמסטר א'</a:t>
            </a:r>
            <a:endParaRPr lang="en-US" dirty="0"/>
          </a:p>
        </p:txBody>
      </p:sp>
      <p:sp>
        <p:nvSpPr>
          <p:cNvPr id="6" name="מציין מיקום של מספר שקופית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EF023C-487C-4FDD-A5C6-3E51DF8296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pPr rtl="1"/>
            <a:r>
              <a:rPr lang="en-US" dirty="0" smtClean="0"/>
              <a:t>Parallel Algorithms</a:t>
            </a:r>
            <a:br>
              <a:rPr lang="en-US" dirty="0" smtClean="0"/>
            </a:br>
            <a:r>
              <a:rPr lang="en-US" dirty="0" smtClean="0"/>
              <a:t>Sorting Networks</a:t>
            </a:r>
            <a:endParaRPr lang="en-US" dirty="0"/>
          </a:p>
        </p:txBody>
      </p:sp>
      <p:sp>
        <p:nvSpPr>
          <p:cNvPr id="4" name="מציין מיקום של מספר שקופית 3"/>
          <p:cNvSpPr>
            <a:spLocks noGrp="1"/>
          </p:cNvSpPr>
          <p:nvPr>
            <p:ph type="sldNum" sz="quarter" idx="12"/>
          </p:nvPr>
        </p:nvSpPr>
        <p:spPr/>
        <p:txBody>
          <a:bodyPr/>
          <a:lstStyle/>
          <a:p>
            <a:fld id="{2EEF023C-487C-4FDD-A5C6-3E51DF829693}" type="slidenum">
              <a:rPr lang="en-US" smtClean="0">
                <a:cs typeface="+mj-cs"/>
              </a:rPr>
              <a:pPr/>
              <a:t>1</a:t>
            </a:fld>
            <a:endParaRPr lang="en-US">
              <a:cs typeface="+mj-cs"/>
            </a:endParaRPr>
          </a:p>
        </p:txBody>
      </p:sp>
      <p:sp>
        <p:nvSpPr>
          <p:cNvPr id="5"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10</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הוכחת עקרון 0-1</a:t>
            </a:r>
            <a:endParaRPr lang="en-US" sz="4400" dirty="0">
              <a:latin typeface="+mj-lt"/>
              <a:ea typeface="+mj-ea"/>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sp>
        <p:nvSpPr>
          <p:cNvPr id="8" name="מלבן 7"/>
          <p:cNvSpPr/>
          <p:nvPr/>
        </p:nvSpPr>
        <p:spPr>
          <a:xfrm>
            <a:off x="1571604" y="1285860"/>
            <a:ext cx="6786610" cy="4154984"/>
          </a:xfrm>
          <a:prstGeom prst="rect">
            <a:avLst/>
          </a:prstGeom>
        </p:spPr>
        <p:txBody>
          <a:bodyPr wrap="square">
            <a:spAutoFit/>
          </a:bodyPr>
          <a:lstStyle/>
          <a:p>
            <a:pPr algn="r" rtl="1"/>
            <a:r>
              <a:rPr lang="he-IL" sz="2400" dirty="0" smtClean="0">
                <a:cs typeface="+mj-cs"/>
              </a:rPr>
              <a:t>נשים לב שכאשר מפעילים פונקציה מונוטונית </a:t>
            </a:r>
            <a:r>
              <a:rPr lang="en-US" sz="2400" dirty="0" smtClean="0">
                <a:cs typeface="+mj-cs"/>
              </a:rPr>
              <a:t>f</a:t>
            </a:r>
            <a:r>
              <a:rPr lang="he-IL" sz="2400" dirty="0" smtClean="0">
                <a:cs typeface="+mj-cs"/>
              </a:rPr>
              <a:t> על הקלט של משווה, אזי הפלט של המשווה הוא:</a:t>
            </a:r>
          </a:p>
          <a:p>
            <a:pPr algn="r" rtl="1"/>
            <a:r>
              <a:rPr lang="en-US" sz="2400" dirty="0" smtClean="0">
                <a:cs typeface="+mj-cs"/>
              </a:rPr>
              <a:t>min(f(x),f(y))=f(min(</a:t>
            </a:r>
            <a:r>
              <a:rPr lang="en-US" sz="2400" dirty="0" err="1" smtClean="0">
                <a:cs typeface="+mj-cs"/>
              </a:rPr>
              <a:t>x,y</a:t>
            </a:r>
            <a:r>
              <a:rPr lang="en-US" sz="2400" dirty="0" smtClean="0">
                <a:cs typeface="+mj-cs"/>
              </a:rPr>
              <a:t>))</a:t>
            </a:r>
          </a:p>
          <a:p>
            <a:pPr algn="r" rtl="1"/>
            <a:r>
              <a:rPr lang="en-US" sz="2400" dirty="0" smtClean="0"/>
              <a:t>max(f(x),f(y))=f(max(</a:t>
            </a:r>
            <a:r>
              <a:rPr lang="en-US" sz="2400" dirty="0" err="1" smtClean="0"/>
              <a:t>x,y</a:t>
            </a:r>
            <a:r>
              <a:rPr lang="en-US" sz="2400" dirty="0" smtClean="0"/>
              <a:t>))</a:t>
            </a:r>
            <a:endParaRPr lang="he-IL" sz="2400" dirty="0" smtClean="0"/>
          </a:p>
          <a:p>
            <a:pPr algn="r" rtl="1"/>
            <a:endParaRPr lang="he-IL" sz="2400" dirty="0" smtClean="0">
              <a:cs typeface="+mj-cs"/>
            </a:endParaRPr>
          </a:p>
          <a:p>
            <a:pPr algn="r" rtl="1"/>
            <a:r>
              <a:rPr lang="he-IL" sz="2400" dirty="0" smtClean="0">
                <a:cs typeface="+mj-cs"/>
              </a:rPr>
              <a:t>באינדוקציה על עומק הרשת המשווה, אפשר להוכיח שאם הפלט של הרשת על הקלט </a:t>
            </a:r>
            <a:r>
              <a:rPr lang="en-US" sz="2400" dirty="0" smtClean="0">
                <a:cs typeface="+mj-cs"/>
              </a:rPr>
              <a:t>a</a:t>
            </a:r>
            <a:r>
              <a:rPr lang="en-US" sz="2400" baseline="-25000" dirty="0" smtClean="0">
                <a:cs typeface="+mj-cs"/>
              </a:rPr>
              <a:t>1</a:t>
            </a:r>
            <a:r>
              <a:rPr lang="en-US" sz="2400" dirty="0" smtClean="0">
                <a:cs typeface="+mj-cs"/>
              </a:rPr>
              <a:t>, a</a:t>
            </a:r>
            <a:r>
              <a:rPr lang="en-US" sz="2400" baseline="-25000" dirty="0" smtClean="0">
                <a:cs typeface="+mj-cs"/>
              </a:rPr>
              <a:t>2</a:t>
            </a:r>
            <a:r>
              <a:rPr lang="en-US" sz="2400" dirty="0" smtClean="0">
                <a:cs typeface="+mj-cs"/>
              </a:rPr>
              <a:t>, …, a</a:t>
            </a:r>
            <a:r>
              <a:rPr lang="en-US" sz="2400" baseline="-25000" dirty="0" smtClean="0">
                <a:cs typeface="+mj-cs"/>
              </a:rPr>
              <a:t>n</a:t>
            </a:r>
            <a:r>
              <a:rPr lang="he-IL" sz="2400" dirty="0" smtClean="0">
                <a:cs typeface="+mj-cs"/>
              </a:rPr>
              <a:t>, הוא </a:t>
            </a:r>
            <a:r>
              <a:rPr lang="en-US" sz="2400" dirty="0" smtClean="0">
                <a:cs typeface="+mj-cs"/>
              </a:rPr>
              <a:t>b</a:t>
            </a:r>
            <a:r>
              <a:rPr lang="en-US" sz="2400" baseline="-25000" dirty="0" smtClean="0">
                <a:cs typeface="+mj-cs"/>
              </a:rPr>
              <a:t>1</a:t>
            </a:r>
            <a:r>
              <a:rPr lang="en-US" sz="2400" dirty="0" smtClean="0">
                <a:cs typeface="+mj-cs"/>
              </a:rPr>
              <a:t>, b</a:t>
            </a:r>
            <a:r>
              <a:rPr lang="en-US" sz="2400" baseline="-25000" dirty="0" smtClean="0">
                <a:cs typeface="+mj-cs"/>
              </a:rPr>
              <a:t>2</a:t>
            </a:r>
            <a:r>
              <a:rPr lang="en-US" sz="2400" dirty="0" smtClean="0">
                <a:cs typeface="+mj-cs"/>
              </a:rPr>
              <a:t>, …, </a:t>
            </a:r>
            <a:r>
              <a:rPr lang="en-US" sz="2400" dirty="0" err="1" smtClean="0">
                <a:cs typeface="+mj-cs"/>
              </a:rPr>
              <a:t>b</a:t>
            </a:r>
            <a:r>
              <a:rPr lang="en-US" sz="2400" baseline="-25000" dirty="0" err="1" smtClean="0">
                <a:cs typeface="+mj-cs"/>
              </a:rPr>
              <a:t>n</a:t>
            </a:r>
            <a:r>
              <a:rPr lang="he-IL" sz="2400" dirty="0" smtClean="0">
                <a:cs typeface="+mj-cs"/>
              </a:rPr>
              <a:t>, אזי הפלט של הרשת על הקלט </a:t>
            </a:r>
            <a:r>
              <a:rPr lang="en-US" sz="2400" dirty="0" smtClean="0">
                <a:cs typeface="+mj-cs"/>
              </a:rPr>
              <a:t>f(a</a:t>
            </a:r>
            <a:r>
              <a:rPr lang="en-US" sz="2400" baseline="-25000" dirty="0" smtClean="0">
                <a:cs typeface="+mj-cs"/>
              </a:rPr>
              <a:t>1</a:t>
            </a:r>
            <a:r>
              <a:rPr lang="en-US" sz="2400" dirty="0" smtClean="0">
                <a:cs typeface="+mj-cs"/>
              </a:rPr>
              <a:t>), f(a</a:t>
            </a:r>
            <a:r>
              <a:rPr lang="en-US" sz="2400" baseline="-25000" dirty="0" smtClean="0">
                <a:cs typeface="+mj-cs"/>
              </a:rPr>
              <a:t>2</a:t>
            </a:r>
            <a:r>
              <a:rPr lang="en-US" sz="2400" dirty="0" smtClean="0">
                <a:cs typeface="+mj-cs"/>
              </a:rPr>
              <a:t>), …f(a</a:t>
            </a:r>
            <a:r>
              <a:rPr lang="en-US" sz="2400" baseline="-25000" dirty="0" smtClean="0">
                <a:cs typeface="+mj-cs"/>
              </a:rPr>
              <a:t>n</a:t>
            </a:r>
            <a:r>
              <a:rPr lang="en-US" sz="2400" dirty="0" smtClean="0">
                <a:cs typeface="+mj-cs"/>
              </a:rPr>
              <a:t>)</a:t>
            </a:r>
            <a:r>
              <a:rPr lang="he-IL" sz="2400" dirty="0" smtClean="0">
                <a:cs typeface="+mj-cs"/>
              </a:rPr>
              <a:t> הוא</a:t>
            </a:r>
          </a:p>
          <a:p>
            <a:pPr algn="r" rtl="1"/>
            <a:r>
              <a:rPr lang="he-IL" sz="2400" dirty="0" smtClean="0">
                <a:cs typeface="+mj-cs"/>
              </a:rPr>
              <a:t> </a:t>
            </a:r>
            <a:r>
              <a:rPr lang="en-US" sz="2400" dirty="0" smtClean="0">
                <a:cs typeface="+mj-cs"/>
              </a:rPr>
              <a:t>f(b</a:t>
            </a:r>
            <a:r>
              <a:rPr lang="en-US" sz="2400" baseline="-25000" dirty="0" smtClean="0">
                <a:cs typeface="+mj-cs"/>
              </a:rPr>
              <a:t>1</a:t>
            </a:r>
            <a:r>
              <a:rPr lang="en-US" sz="2400" dirty="0" smtClean="0">
                <a:cs typeface="+mj-cs"/>
              </a:rPr>
              <a:t>), f(b</a:t>
            </a:r>
            <a:r>
              <a:rPr lang="en-US" sz="2400" baseline="-25000" dirty="0" smtClean="0">
                <a:cs typeface="+mj-cs"/>
              </a:rPr>
              <a:t>2</a:t>
            </a:r>
            <a:r>
              <a:rPr lang="en-US" sz="2400" dirty="0" smtClean="0">
                <a:cs typeface="+mj-cs"/>
              </a:rPr>
              <a:t>), …, f(</a:t>
            </a:r>
            <a:r>
              <a:rPr lang="en-US" sz="2400" dirty="0" err="1" smtClean="0">
                <a:cs typeface="+mj-cs"/>
              </a:rPr>
              <a:t>b</a:t>
            </a:r>
            <a:r>
              <a:rPr lang="en-US" sz="2400" baseline="-25000" dirty="0" err="1" smtClean="0">
                <a:cs typeface="+mj-cs"/>
              </a:rPr>
              <a:t>n</a:t>
            </a:r>
            <a:r>
              <a:rPr lang="en-US" sz="2400" dirty="0" smtClean="0">
                <a:cs typeface="+mj-cs"/>
              </a:rPr>
              <a:t>)</a:t>
            </a:r>
            <a:r>
              <a:rPr lang="he-IL" sz="2400" dirty="0" smtClean="0">
                <a:cs typeface="+mj-cs"/>
              </a:rPr>
              <a:t>.</a:t>
            </a:r>
            <a:endParaRPr lang="en-US" sz="2400" dirty="0" smtClean="0">
              <a:cs typeface="+mj-cs"/>
            </a:endParaRPr>
          </a:p>
          <a:p>
            <a:pPr algn="r" rtl="1"/>
            <a:endParaRPr lang="he-IL" sz="2400" b="1" dirty="0" smtClean="0">
              <a:cs typeface="+mj-cs"/>
            </a:endParaRPr>
          </a:p>
          <a:p>
            <a:pPr algn="r" rtl="1"/>
            <a:r>
              <a:rPr lang="he-IL" sz="2400" dirty="0" smtClean="0">
                <a:cs typeface="+mj-cs"/>
              </a:rPr>
              <a:t>נשתמש בתובנה זו כדי להוכיח על דרך השלילה:</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11</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המשך הוכחת עקרון 0-1</a:t>
            </a:r>
            <a:endParaRPr lang="en-US" sz="4400" dirty="0">
              <a:latin typeface="+mj-lt"/>
              <a:ea typeface="+mj-ea"/>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sp>
        <p:nvSpPr>
          <p:cNvPr id="8" name="מלבן 7"/>
          <p:cNvSpPr/>
          <p:nvPr/>
        </p:nvSpPr>
        <p:spPr>
          <a:xfrm>
            <a:off x="1571604" y="1285860"/>
            <a:ext cx="6786610" cy="5262979"/>
          </a:xfrm>
          <a:prstGeom prst="rect">
            <a:avLst/>
          </a:prstGeom>
        </p:spPr>
        <p:txBody>
          <a:bodyPr wrap="square">
            <a:spAutoFit/>
          </a:bodyPr>
          <a:lstStyle/>
          <a:p>
            <a:pPr algn="r" rtl="1"/>
            <a:r>
              <a:rPr lang="he-IL" sz="2400" dirty="0" smtClean="0">
                <a:cs typeface="+mj-cs"/>
              </a:rPr>
              <a:t>נתונה רשת הממיינת כל סידרה בינארית, ונניח שקיימת סידרה לא בינארית, </a:t>
            </a:r>
            <a:r>
              <a:rPr lang="en-US" sz="2400" dirty="0" smtClean="0">
                <a:cs typeface="+mj-cs"/>
              </a:rPr>
              <a:t>a</a:t>
            </a:r>
            <a:r>
              <a:rPr lang="en-US" sz="2400" baseline="-25000" dirty="0" smtClean="0">
                <a:cs typeface="+mj-cs"/>
              </a:rPr>
              <a:t>1</a:t>
            </a:r>
            <a:r>
              <a:rPr lang="en-US" sz="2400" dirty="0" smtClean="0">
                <a:cs typeface="+mj-cs"/>
              </a:rPr>
              <a:t>, a</a:t>
            </a:r>
            <a:r>
              <a:rPr lang="en-US" sz="2400" baseline="-25000" dirty="0" smtClean="0">
                <a:cs typeface="+mj-cs"/>
              </a:rPr>
              <a:t>2</a:t>
            </a:r>
            <a:r>
              <a:rPr lang="en-US" sz="2400" dirty="0" smtClean="0">
                <a:cs typeface="+mj-cs"/>
              </a:rPr>
              <a:t>, …, a</a:t>
            </a:r>
            <a:r>
              <a:rPr lang="en-US" sz="2400" baseline="-25000" dirty="0" smtClean="0">
                <a:cs typeface="+mj-cs"/>
              </a:rPr>
              <a:t>n</a:t>
            </a:r>
            <a:r>
              <a:rPr lang="he-IL" sz="2400" dirty="0" smtClean="0">
                <a:cs typeface="+mj-cs"/>
              </a:rPr>
              <a:t>, שהרשת לא ממיינת אותה נכון, כלומר ישנו זוג </a:t>
            </a:r>
            <a:r>
              <a:rPr lang="en-US" sz="2400" dirty="0" err="1" smtClean="0">
                <a:cs typeface="+mj-cs"/>
              </a:rPr>
              <a:t>a</a:t>
            </a:r>
            <a:r>
              <a:rPr lang="en-US" sz="2400" baseline="-25000" dirty="0" err="1" smtClean="0">
                <a:cs typeface="+mj-cs"/>
              </a:rPr>
              <a:t>i</a:t>
            </a:r>
            <a:r>
              <a:rPr lang="en-US" sz="2400" dirty="0" smtClean="0">
                <a:cs typeface="+mj-cs"/>
              </a:rPr>
              <a:t>&lt;</a:t>
            </a:r>
            <a:r>
              <a:rPr lang="en-US" sz="2400" dirty="0" err="1" smtClean="0">
                <a:cs typeface="+mj-cs"/>
              </a:rPr>
              <a:t>a</a:t>
            </a:r>
            <a:r>
              <a:rPr lang="en-US" sz="2400" baseline="-25000" dirty="0" err="1" smtClean="0">
                <a:cs typeface="+mj-cs"/>
              </a:rPr>
              <a:t>j</a:t>
            </a:r>
            <a:r>
              <a:rPr lang="he-IL" sz="2400" dirty="0" smtClean="0">
                <a:cs typeface="+mj-cs"/>
              </a:rPr>
              <a:t> שבפלט מופיעים בסדר הפוך.</a:t>
            </a:r>
          </a:p>
          <a:p>
            <a:pPr algn="r" rtl="1"/>
            <a:endParaRPr lang="he-IL" sz="2400" dirty="0" smtClean="0">
              <a:cs typeface="+mj-cs"/>
            </a:endParaRPr>
          </a:p>
          <a:p>
            <a:pPr algn="r" rtl="1"/>
            <a:r>
              <a:rPr lang="he-IL" sz="2400" dirty="0" smtClean="0">
                <a:cs typeface="+mj-cs"/>
              </a:rPr>
              <a:t>לפי התובנה לעיל, עבור הפונקציה (המונוטונית!):</a:t>
            </a:r>
          </a:p>
          <a:p>
            <a:pPr algn="r" rtl="1"/>
            <a:endParaRPr lang="he-IL" sz="2400" dirty="0" smtClean="0">
              <a:cs typeface="+mj-cs"/>
            </a:endParaRPr>
          </a:p>
          <a:p>
            <a:pPr algn="r" rtl="1"/>
            <a:r>
              <a:rPr lang="he-IL" sz="2400" dirty="0" smtClean="0">
                <a:cs typeface="+mj-cs"/>
              </a:rPr>
              <a:t>הרשת גם תשבש את המיון של </a:t>
            </a:r>
            <a:r>
              <a:rPr lang="en-US" sz="2400" dirty="0" smtClean="0">
                <a:cs typeface="+mj-cs"/>
              </a:rPr>
              <a:t>f(a</a:t>
            </a:r>
            <a:r>
              <a:rPr lang="en-US" sz="2400" baseline="-25000" dirty="0" smtClean="0">
                <a:cs typeface="+mj-cs"/>
              </a:rPr>
              <a:t>1</a:t>
            </a:r>
            <a:r>
              <a:rPr lang="en-US" sz="2400" dirty="0" smtClean="0">
                <a:cs typeface="+mj-cs"/>
              </a:rPr>
              <a:t>), f(a</a:t>
            </a:r>
            <a:r>
              <a:rPr lang="en-US" sz="2400" baseline="-25000" dirty="0" smtClean="0">
                <a:cs typeface="+mj-cs"/>
              </a:rPr>
              <a:t>2</a:t>
            </a:r>
            <a:r>
              <a:rPr lang="en-US" sz="2400" dirty="0" smtClean="0">
                <a:cs typeface="+mj-cs"/>
              </a:rPr>
              <a:t>), …, f(a</a:t>
            </a:r>
            <a:r>
              <a:rPr lang="en-US" sz="2400" baseline="-25000" dirty="0" smtClean="0">
                <a:cs typeface="+mj-cs"/>
              </a:rPr>
              <a:t>n</a:t>
            </a:r>
            <a:r>
              <a:rPr lang="en-US" sz="2400" dirty="0" smtClean="0">
                <a:cs typeface="+mj-cs"/>
              </a:rPr>
              <a:t>)</a:t>
            </a:r>
            <a:r>
              <a:rPr lang="he-IL" sz="2400" dirty="0" smtClean="0">
                <a:cs typeface="+mj-cs"/>
              </a:rPr>
              <a:t>.</a:t>
            </a:r>
          </a:p>
          <a:p>
            <a:pPr algn="r" rtl="1"/>
            <a:endParaRPr lang="he-IL" sz="2400" dirty="0" smtClean="0">
              <a:cs typeface="+mj-cs"/>
            </a:endParaRPr>
          </a:p>
          <a:p>
            <a:pPr algn="r" rtl="1"/>
            <a:r>
              <a:rPr lang="he-IL" sz="2400" dirty="0" smtClean="0">
                <a:cs typeface="+mj-cs"/>
              </a:rPr>
              <a:t>אבל סדרת ה-</a:t>
            </a:r>
            <a:r>
              <a:rPr lang="en-US" sz="2400" dirty="0" smtClean="0">
                <a:cs typeface="+mj-cs"/>
              </a:rPr>
              <a:t>f</a:t>
            </a:r>
            <a:r>
              <a:rPr lang="he-IL" sz="2400" dirty="0" smtClean="0">
                <a:cs typeface="+mj-cs"/>
              </a:rPr>
              <a:t>-ים היא סדרה בינארית, והנחנו שהרשת יודעת למיין כל סדרה בינארית! בסתירה.</a:t>
            </a:r>
          </a:p>
          <a:p>
            <a:pPr algn="r" rtl="1"/>
            <a:endParaRPr lang="he-IL" sz="2400" dirty="0" smtClean="0">
              <a:cs typeface="+mj-cs"/>
            </a:endParaRPr>
          </a:p>
          <a:p>
            <a:pPr algn="r" rtl="1"/>
            <a:r>
              <a:rPr lang="he-IL" sz="2400" dirty="0" smtClean="0">
                <a:cs typeface="+mj-cs"/>
              </a:rPr>
              <a:t>ולכן מוכרח להיות שגם כל סדרה לא בינארית מתמיינת נכון על ידי הרשת.</a:t>
            </a:r>
          </a:p>
          <a:p>
            <a:pPr algn="r" rtl="1"/>
            <a:endParaRPr lang="he-IL" sz="2400" dirty="0" smtClean="0">
              <a:cs typeface="+mj-cs"/>
            </a:endParaRPr>
          </a:p>
        </p:txBody>
      </p:sp>
      <p:pic>
        <p:nvPicPr>
          <p:cNvPr id="1026" name="Picture 2"/>
          <p:cNvPicPr>
            <a:picLocks noChangeAspect="1" noChangeArrowheads="1"/>
          </p:cNvPicPr>
          <p:nvPr/>
        </p:nvPicPr>
        <p:blipFill>
          <a:blip r:embed="rId2" cstate="print"/>
          <a:srcRect l="11419" t="27300" r="79525" b="68500"/>
          <a:stretch>
            <a:fillRect/>
          </a:stretch>
        </p:blipFill>
        <p:spPr bwMode="auto">
          <a:xfrm>
            <a:off x="395536" y="2780928"/>
            <a:ext cx="2760307" cy="72008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12</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רשת מיון </a:t>
            </a:r>
            <a:r>
              <a:rPr lang="he-IL" sz="4400" dirty="0" err="1" smtClean="0">
                <a:latin typeface="+mj-lt"/>
                <a:ea typeface="+mj-ea"/>
                <a:cs typeface="+mj-cs"/>
              </a:rPr>
              <a:t>ביטוני</a:t>
            </a:r>
            <a:r>
              <a:rPr lang="he-IL" sz="4400" dirty="0" smtClean="0">
                <a:latin typeface="+mj-lt"/>
                <a:ea typeface="+mj-ea"/>
                <a:cs typeface="+mj-cs"/>
              </a:rPr>
              <a:t>- </a:t>
            </a:r>
            <a:r>
              <a:rPr lang="en-US" sz="4400" dirty="0" err="1" smtClean="0">
                <a:latin typeface="+mj-lt"/>
                <a:ea typeface="+mj-ea"/>
                <a:cs typeface="+mj-cs"/>
              </a:rPr>
              <a:t>Bitonic</a:t>
            </a:r>
            <a:r>
              <a:rPr lang="en-US" sz="4400" dirty="0" smtClean="0">
                <a:latin typeface="+mj-lt"/>
                <a:ea typeface="+mj-ea"/>
                <a:cs typeface="+mj-cs"/>
              </a:rPr>
              <a:t> Sorter</a:t>
            </a:r>
            <a:endParaRPr lang="en-US" sz="4400" dirty="0">
              <a:latin typeface="+mj-lt"/>
              <a:ea typeface="+mj-ea"/>
              <a:cs typeface="+mj-cs"/>
            </a:endParaRPr>
          </a:p>
        </p:txBody>
      </p:sp>
      <p:sp>
        <p:nvSpPr>
          <p:cNvPr id="9" name="מלבן 8"/>
          <p:cNvSpPr/>
          <p:nvPr/>
        </p:nvSpPr>
        <p:spPr>
          <a:xfrm>
            <a:off x="1571604" y="1285860"/>
            <a:ext cx="6786610" cy="2308324"/>
          </a:xfrm>
          <a:prstGeom prst="rect">
            <a:avLst/>
          </a:prstGeom>
        </p:spPr>
        <p:txBody>
          <a:bodyPr wrap="square">
            <a:spAutoFit/>
          </a:bodyPr>
          <a:lstStyle/>
          <a:p>
            <a:pPr algn="r" rtl="1"/>
            <a:r>
              <a:rPr lang="he-IL" sz="2400" dirty="0" smtClean="0">
                <a:cs typeface="+mj-cs"/>
              </a:rPr>
              <a:t>כשלב ראשון, נציג רשת הממיינת סדרות בינאריות מסוג </a:t>
            </a:r>
            <a:r>
              <a:rPr lang="he-IL" sz="2400" dirty="0" err="1" smtClean="0">
                <a:cs typeface="+mj-cs"/>
              </a:rPr>
              <a:t>מסויים</a:t>
            </a:r>
            <a:r>
              <a:rPr lang="he-IL" sz="2400" dirty="0" smtClean="0">
                <a:cs typeface="+mj-cs"/>
              </a:rPr>
              <a:t>.</a:t>
            </a:r>
          </a:p>
          <a:p>
            <a:pPr algn="r" rtl="1"/>
            <a:r>
              <a:rPr lang="he-IL" sz="2400" dirty="0" smtClean="0">
                <a:cs typeface="+mj-cs"/>
              </a:rPr>
              <a:t>לצורך הגדרת הרשת, נכיר שני מושגים:</a:t>
            </a:r>
          </a:p>
          <a:p>
            <a:pPr algn="r" rtl="1"/>
            <a:endParaRPr lang="he-IL" sz="2400" dirty="0" smtClean="0">
              <a:cs typeface="+mj-cs"/>
            </a:endParaRPr>
          </a:p>
          <a:p>
            <a:pPr algn="r" rtl="1">
              <a:buFont typeface="Arial" pitchFamily="34" charset="0"/>
              <a:buChar char="•"/>
            </a:pPr>
            <a:r>
              <a:rPr lang="he-IL" sz="2400" b="1" dirty="0" smtClean="0">
                <a:cs typeface="+mj-cs"/>
              </a:rPr>
              <a:t>סדרה </a:t>
            </a:r>
            <a:r>
              <a:rPr lang="he-IL" sz="2400" b="1" dirty="0" err="1" smtClean="0">
                <a:cs typeface="+mj-cs"/>
              </a:rPr>
              <a:t>ביטונית</a:t>
            </a:r>
            <a:r>
              <a:rPr lang="he-IL" sz="2400" b="1" dirty="0" smtClean="0">
                <a:cs typeface="+mj-cs"/>
              </a:rPr>
              <a:t>- </a:t>
            </a:r>
            <a:r>
              <a:rPr lang="en-US" sz="2400" b="1" dirty="0" err="1" smtClean="0">
                <a:cs typeface="+mj-cs"/>
              </a:rPr>
              <a:t>Bitonic</a:t>
            </a:r>
            <a:r>
              <a:rPr lang="en-US" sz="2400" b="1" dirty="0" smtClean="0">
                <a:cs typeface="+mj-cs"/>
              </a:rPr>
              <a:t> Sequence</a:t>
            </a:r>
            <a:endParaRPr lang="he-IL" sz="2400" b="1" dirty="0" smtClean="0">
              <a:cs typeface="+mj-cs"/>
            </a:endParaRPr>
          </a:p>
          <a:p>
            <a:pPr algn="r" rtl="1">
              <a:buFont typeface="Arial" pitchFamily="34" charset="0"/>
              <a:buChar char="•"/>
            </a:pPr>
            <a:endParaRPr lang="he-IL" sz="2400" dirty="0" smtClean="0">
              <a:cs typeface="+mj-cs"/>
            </a:endParaRPr>
          </a:p>
          <a:p>
            <a:pPr algn="r" rtl="1">
              <a:buFont typeface="Arial" pitchFamily="34" charset="0"/>
              <a:buChar char="•"/>
            </a:pPr>
            <a:r>
              <a:rPr lang="he-IL" sz="2400" b="1" dirty="0" smtClean="0">
                <a:cs typeface="+mj-cs"/>
              </a:rPr>
              <a:t>מנקה למחצה- </a:t>
            </a:r>
            <a:r>
              <a:rPr lang="en-US" sz="2400" b="1" dirty="0" smtClean="0">
                <a:cs typeface="+mj-cs"/>
              </a:rPr>
              <a:t>Half-Cleaner</a:t>
            </a:r>
            <a:endParaRPr lang="he-IL" sz="2400" b="1" dirty="0" smtClean="0">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13</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סדרה </a:t>
            </a:r>
            <a:r>
              <a:rPr lang="he-IL" sz="4400" dirty="0" err="1" smtClean="0">
                <a:latin typeface="+mj-lt"/>
                <a:ea typeface="+mj-ea"/>
                <a:cs typeface="+mj-cs"/>
              </a:rPr>
              <a:t>ביטונית</a:t>
            </a:r>
            <a:endParaRPr lang="en-US" sz="4400" dirty="0">
              <a:latin typeface="+mj-lt"/>
              <a:ea typeface="+mj-ea"/>
              <a:cs typeface="+mj-cs"/>
            </a:endParaRPr>
          </a:p>
        </p:txBody>
      </p:sp>
      <p:sp>
        <p:nvSpPr>
          <p:cNvPr id="9" name="מלבן 8"/>
          <p:cNvSpPr/>
          <p:nvPr/>
        </p:nvSpPr>
        <p:spPr>
          <a:xfrm>
            <a:off x="1571604" y="1285860"/>
            <a:ext cx="6786610" cy="4154984"/>
          </a:xfrm>
          <a:prstGeom prst="rect">
            <a:avLst/>
          </a:prstGeom>
        </p:spPr>
        <p:txBody>
          <a:bodyPr wrap="square">
            <a:spAutoFit/>
          </a:bodyPr>
          <a:lstStyle/>
          <a:p>
            <a:pPr algn="r" rtl="1"/>
            <a:r>
              <a:rPr lang="he-IL" sz="2400" b="1" dirty="0" smtClean="0">
                <a:cs typeface="+mj-cs"/>
              </a:rPr>
              <a:t>סדרה </a:t>
            </a:r>
            <a:r>
              <a:rPr lang="he-IL" sz="2400" b="1" dirty="0" err="1" smtClean="0">
                <a:cs typeface="+mj-cs"/>
              </a:rPr>
              <a:t>ביטונית</a:t>
            </a:r>
            <a:r>
              <a:rPr lang="he-IL" sz="2400" dirty="0" smtClean="0">
                <a:cs typeface="+mj-cs"/>
              </a:rPr>
              <a:t> היא סדרה של אפסים ואחדים המורכבת משתי סדרות, אחת עולה ואחת יורדת, או סיבוב מעגלי של סדרה כזו.</a:t>
            </a:r>
          </a:p>
          <a:p>
            <a:pPr algn="r" rtl="1"/>
            <a:endParaRPr lang="he-IL" sz="2400" b="1" dirty="0" smtClean="0">
              <a:cs typeface="+mj-cs"/>
            </a:endParaRPr>
          </a:p>
          <a:p>
            <a:pPr algn="r" rtl="1"/>
            <a:r>
              <a:rPr lang="he-IL" sz="2400" b="1" dirty="0" smtClean="0">
                <a:cs typeface="+mj-cs"/>
              </a:rPr>
              <a:t>דוגמאות לסדרות </a:t>
            </a:r>
            <a:r>
              <a:rPr lang="he-IL" sz="2400" b="1" dirty="0" err="1" smtClean="0">
                <a:cs typeface="+mj-cs"/>
              </a:rPr>
              <a:t>ביטוניות</a:t>
            </a:r>
            <a:r>
              <a:rPr lang="he-IL" sz="2400" b="1" dirty="0" smtClean="0">
                <a:cs typeface="+mj-cs"/>
              </a:rPr>
              <a:t> לא בינאריות:</a:t>
            </a:r>
          </a:p>
          <a:p>
            <a:pPr algn="r" rtl="1"/>
            <a:endParaRPr lang="he-IL" sz="2400" b="1" dirty="0" smtClean="0">
              <a:cs typeface="+mj-cs"/>
            </a:endParaRPr>
          </a:p>
          <a:p>
            <a:pPr algn="r" rtl="1"/>
            <a:endParaRPr lang="he-IL" sz="2400" b="1" dirty="0" smtClean="0">
              <a:cs typeface="+mj-cs"/>
            </a:endParaRPr>
          </a:p>
          <a:p>
            <a:pPr algn="r" rtl="1"/>
            <a:endParaRPr lang="he-IL" sz="2400" b="1" dirty="0" smtClean="0">
              <a:cs typeface="+mj-cs"/>
            </a:endParaRPr>
          </a:p>
          <a:p>
            <a:pPr algn="r" rtl="1"/>
            <a:r>
              <a:rPr lang="he-IL" sz="2400" dirty="0" smtClean="0">
                <a:cs typeface="+mj-cs"/>
              </a:rPr>
              <a:t>כאשר מדובר בסדרה </a:t>
            </a:r>
            <a:r>
              <a:rPr lang="he-IL" sz="2400" dirty="0" err="1" smtClean="0">
                <a:cs typeface="+mj-cs"/>
              </a:rPr>
              <a:t>בינרית</a:t>
            </a:r>
            <a:r>
              <a:rPr lang="he-IL" sz="2400" dirty="0" smtClean="0">
                <a:cs typeface="+mj-cs"/>
              </a:rPr>
              <a:t>, סדרה </a:t>
            </a:r>
            <a:r>
              <a:rPr lang="he-IL" sz="2400" dirty="0" err="1" smtClean="0">
                <a:cs typeface="+mj-cs"/>
              </a:rPr>
              <a:t>ביטונית</a:t>
            </a:r>
            <a:r>
              <a:rPr lang="he-IL" sz="2400" dirty="0" smtClean="0">
                <a:cs typeface="+mj-cs"/>
              </a:rPr>
              <a:t> ניתנת על ידי הנוסחא: </a:t>
            </a:r>
            <a:r>
              <a:rPr lang="en-US" sz="2400" dirty="0" smtClean="0">
                <a:cs typeface="+mj-cs"/>
              </a:rPr>
              <a:t>0</a:t>
            </a:r>
            <a:r>
              <a:rPr lang="en-US" sz="2400" baseline="30000" dirty="0" smtClean="0">
                <a:cs typeface="+mj-cs"/>
              </a:rPr>
              <a:t>i</a:t>
            </a:r>
            <a:r>
              <a:rPr lang="en-US" sz="2400" dirty="0" smtClean="0">
                <a:cs typeface="+mj-cs"/>
              </a:rPr>
              <a:t>1</a:t>
            </a:r>
            <a:r>
              <a:rPr lang="en-US" sz="2400" baseline="30000" dirty="0" smtClean="0">
                <a:cs typeface="+mj-cs"/>
              </a:rPr>
              <a:t>j</a:t>
            </a:r>
            <a:r>
              <a:rPr lang="en-US" sz="2400" dirty="0" smtClean="0">
                <a:cs typeface="+mj-cs"/>
              </a:rPr>
              <a:t>0</a:t>
            </a:r>
            <a:r>
              <a:rPr lang="en-US" sz="2400" baseline="30000" dirty="0" smtClean="0">
                <a:cs typeface="+mj-cs"/>
              </a:rPr>
              <a:t>k</a:t>
            </a:r>
            <a:r>
              <a:rPr lang="he-IL" sz="2400" dirty="0" smtClean="0">
                <a:cs typeface="+mj-cs"/>
              </a:rPr>
              <a:t> או </a:t>
            </a:r>
            <a:r>
              <a:rPr lang="en-US" sz="2400" dirty="0" smtClean="0">
                <a:cs typeface="+mj-cs"/>
              </a:rPr>
              <a:t>1</a:t>
            </a:r>
            <a:r>
              <a:rPr lang="en-US" sz="2400" baseline="30000" dirty="0" smtClean="0">
                <a:cs typeface="+mj-cs"/>
              </a:rPr>
              <a:t>i</a:t>
            </a:r>
            <a:r>
              <a:rPr lang="en-US" sz="2400" dirty="0" smtClean="0">
                <a:cs typeface="+mj-cs"/>
              </a:rPr>
              <a:t>0</a:t>
            </a:r>
            <a:r>
              <a:rPr lang="en-US" sz="2400" baseline="30000" dirty="0" smtClean="0">
                <a:cs typeface="+mj-cs"/>
              </a:rPr>
              <a:t>j</a:t>
            </a:r>
            <a:r>
              <a:rPr lang="en-US" sz="2400" dirty="0" smtClean="0">
                <a:cs typeface="+mj-cs"/>
              </a:rPr>
              <a:t>1</a:t>
            </a:r>
            <a:r>
              <a:rPr lang="en-US" sz="2400" baseline="30000" dirty="0" smtClean="0">
                <a:cs typeface="+mj-cs"/>
              </a:rPr>
              <a:t>k</a:t>
            </a:r>
            <a:r>
              <a:rPr lang="he-IL" sz="2400" dirty="0" smtClean="0">
                <a:cs typeface="+mj-cs"/>
              </a:rPr>
              <a:t>, כאשר </a:t>
            </a:r>
            <a:r>
              <a:rPr lang="en-US" sz="2400" dirty="0" smtClean="0">
                <a:cs typeface="+mj-cs"/>
              </a:rPr>
              <a:t>i,j,k</a:t>
            </a:r>
            <a:r>
              <a:rPr lang="en-US" sz="2400" dirty="0" smtClean="0">
                <a:latin typeface="Cambria Math"/>
                <a:ea typeface="Cambria Math"/>
                <a:cs typeface="+mj-cs"/>
              </a:rPr>
              <a:t>≥0</a:t>
            </a:r>
            <a:r>
              <a:rPr lang="he-IL" sz="2400" dirty="0" smtClean="0">
                <a:latin typeface="Cambria Math"/>
                <a:ea typeface="Cambria Math"/>
                <a:cs typeface="+mj-cs"/>
              </a:rPr>
              <a:t>.</a:t>
            </a:r>
          </a:p>
          <a:p>
            <a:pPr algn="r" rtl="1"/>
            <a:endParaRPr lang="he-IL" sz="2400" dirty="0" smtClean="0">
              <a:latin typeface="Cambria Math"/>
              <a:ea typeface="Cambria Math"/>
              <a:cs typeface="+mj-cs"/>
            </a:endParaRPr>
          </a:p>
          <a:p>
            <a:pPr algn="r" rtl="1"/>
            <a:r>
              <a:rPr lang="he-IL" sz="2400" dirty="0" smtClean="0">
                <a:latin typeface="Cambria Math"/>
                <a:ea typeface="Cambria Math"/>
                <a:cs typeface="+mj-cs"/>
              </a:rPr>
              <a:t>סדרה </a:t>
            </a:r>
            <a:r>
              <a:rPr lang="he-IL" sz="2400" dirty="0" err="1" smtClean="0">
                <a:latin typeface="Cambria Math"/>
                <a:ea typeface="Cambria Math"/>
                <a:cs typeface="+mj-cs"/>
              </a:rPr>
              <a:t>ביטונית</a:t>
            </a:r>
            <a:r>
              <a:rPr lang="he-IL" sz="2400" dirty="0" smtClean="0">
                <a:latin typeface="Cambria Math"/>
                <a:ea typeface="Cambria Math"/>
                <a:cs typeface="+mj-cs"/>
              </a:rPr>
              <a:t> </a:t>
            </a:r>
            <a:r>
              <a:rPr lang="he-IL" sz="2400" dirty="0" err="1" smtClean="0">
                <a:latin typeface="Cambria Math"/>
                <a:ea typeface="Cambria Math"/>
                <a:cs typeface="+mj-cs"/>
              </a:rPr>
              <a:t>בינרית</a:t>
            </a:r>
            <a:r>
              <a:rPr lang="he-IL" sz="2400" dirty="0" smtClean="0">
                <a:latin typeface="Cambria Math"/>
                <a:ea typeface="Cambria Math"/>
                <a:cs typeface="+mj-cs"/>
              </a:rPr>
              <a:t> תקרא </a:t>
            </a:r>
            <a:r>
              <a:rPr lang="he-IL" sz="2400" b="1" dirty="0" err="1" smtClean="0">
                <a:latin typeface="Cambria Math"/>
                <a:ea typeface="Cambria Math"/>
                <a:cs typeface="+mj-cs"/>
              </a:rPr>
              <a:t>נקיה</a:t>
            </a:r>
            <a:r>
              <a:rPr lang="he-IL" sz="2400" dirty="0" smtClean="0">
                <a:latin typeface="Cambria Math"/>
                <a:ea typeface="Cambria Math"/>
                <a:cs typeface="+mj-cs"/>
              </a:rPr>
              <a:t> אם </a:t>
            </a:r>
            <a:r>
              <a:rPr lang="en-US" sz="2400" dirty="0" err="1" smtClean="0">
                <a:latin typeface="Cambria Math"/>
                <a:ea typeface="Cambria Math"/>
                <a:cs typeface="+mj-cs"/>
              </a:rPr>
              <a:t>i</a:t>
            </a:r>
            <a:r>
              <a:rPr lang="en-US" sz="2400" dirty="0" smtClean="0">
                <a:latin typeface="Cambria Math"/>
                <a:ea typeface="Cambria Math"/>
                <a:cs typeface="+mj-cs"/>
              </a:rPr>
              <a:t>=k=0</a:t>
            </a:r>
            <a:r>
              <a:rPr lang="he-IL" sz="2400" dirty="0" smtClean="0">
                <a:latin typeface="Cambria Math"/>
                <a:ea typeface="Cambria Math"/>
                <a:cs typeface="+mj-cs"/>
              </a:rPr>
              <a:t>.</a:t>
            </a:r>
            <a:endParaRPr lang="he-IL" sz="2400" dirty="0" smtClean="0">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pic>
        <p:nvPicPr>
          <p:cNvPr id="5122" name="Picture 2"/>
          <p:cNvPicPr>
            <a:picLocks noChangeAspect="1" noChangeArrowheads="1"/>
          </p:cNvPicPr>
          <p:nvPr/>
        </p:nvPicPr>
        <p:blipFill>
          <a:blip r:embed="rId2" cstate="print"/>
          <a:srcRect/>
          <a:stretch>
            <a:fillRect/>
          </a:stretch>
        </p:blipFill>
        <p:spPr bwMode="auto">
          <a:xfrm>
            <a:off x="4929190" y="2784305"/>
            <a:ext cx="1576395" cy="10047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14</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מנקה למחצה</a:t>
            </a:r>
            <a:endParaRPr lang="en-US" sz="4400" dirty="0">
              <a:latin typeface="+mj-lt"/>
              <a:ea typeface="+mj-ea"/>
              <a:cs typeface="+mj-cs"/>
            </a:endParaRPr>
          </a:p>
        </p:txBody>
      </p:sp>
      <p:sp>
        <p:nvSpPr>
          <p:cNvPr id="9" name="מלבן 8"/>
          <p:cNvSpPr/>
          <p:nvPr/>
        </p:nvSpPr>
        <p:spPr>
          <a:xfrm>
            <a:off x="1571604" y="1285860"/>
            <a:ext cx="6786610" cy="2308324"/>
          </a:xfrm>
          <a:prstGeom prst="rect">
            <a:avLst/>
          </a:prstGeom>
        </p:spPr>
        <p:txBody>
          <a:bodyPr wrap="square">
            <a:spAutoFit/>
          </a:bodyPr>
          <a:lstStyle/>
          <a:p>
            <a:pPr algn="r" rtl="1"/>
            <a:r>
              <a:rPr lang="he-IL" sz="2400" b="1" dirty="0" smtClean="0">
                <a:cs typeface="+mj-cs"/>
              </a:rPr>
              <a:t>מנקה למחצה </a:t>
            </a:r>
            <a:r>
              <a:rPr lang="he-IL" sz="2400" dirty="0" smtClean="0">
                <a:cs typeface="+mj-cs"/>
              </a:rPr>
              <a:t>הוא רשת משווה בעומק 1, שבו חוט קלט </a:t>
            </a:r>
            <a:r>
              <a:rPr lang="en-US" sz="2400" dirty="0" err="1" smtClean="0">
                <a:cs typeface="+mj-cs"/>
              </a:rPr>
              <a:t>i</a:t>
            </a:r>
            <a:r>
              <a:rPr lang="he-IL" sz="2400" dirty="0" smtClean="0">
                <a:cs typeface="+mj-cs"/>
              </a:rPr>
              <a:t> מושווה עם חוט קלט </a:t>
            </a:r>
            <a:r>
              <a:rPr lang="en-US" sz="2400" dirty="0" err="1" smtClean="0">
                <a:cs typeface="+mj-cs"/>
              </a:rPr>
              <a:t>i+n</a:t>
            </a:r>
            <a:r>
              <a:rPr lang="en-US" sz="2400" dirty="0" smtClean="0">
                <a:cs typeface="+mj-cs"/>
              </a:rPr>
              <a:t>/2</a:t>
            </a:r>
            <a:r>
              <a:rPr lang="he-IL" sz="2400" dirty="0" smtClean="0">
                <a:cs typeface="+mj-cs"/>
              </a:rPr>
              <a:t>, לכל </a:t>
            </a:r>
            <a:r>
              <a:rPr lang="en-US" sz="2400" dirty="0" err="1" smtClean="0">
                <a:cs typeface="+mj-cs"/>
              </a:rPr>
              <a:t>i</a:t>
            </a:r>
            <a:r>
              <a:rPr lang="en-US" sz="2400" dirty="0" smtClean="0">
                <a:cs typeface="+mj-cs"/>
              </a:rPr>
              <a:t>=1,2,…,n/2</a:t>
            </a:r>
            <a:r>
              <a:rPr lang="he-IL" sz="2400" dirty="0" smtClean="0">
                <a:cs typeface="+mj-cs"/>
              </a:rPr>
              <a:t>.</a:t>
            </a: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pic>
        <p:nvPicPr>
          <p:cNvPr id="6146" name="Picture 2"/>
          <p:cNvPicPr>
            <a:picLocks noChangeAspect="1" noChangeArrowheads="1"/>
          </p:cNvPicPr>
          <p:nvPr/>
        </p:nvPicPr>
        <p:blipFill>
          <a:blip r:embed="rId2" cstate="print"/>
          <a:srcRect/>
          <a:stretch>
            <a:fillRect/>
          </a:stretch>
        </p:blipFill>
        <p:spPr bwMode="auto">
          <a:xfrm>
            <a:off x="1610766" y="2571744"/>
            <a:ext cx="6461696"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15</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למה</a:t>
            </a:r>
            <a:endParaRPr lang="en-US" sz="4400" dirty="0">
              <a:latin typeface="+mj-lt"/>
              <a:ea typeface="+mj-ea"/>
              <a:cs typeface="+mj-cs"/>
            </a:endParaRPr>
          </a:p>
        </p:txBody>
      </p:sp>
      <p:sp>
        <p:nvSpPr>
          <p:cNvPr id="9" name="מלבן 8"/>
          <p:cNvSpPr/>
          <p:nvPr/>
        </p:nvSpPr>
        <p:spPr>
          <a:xfrm>
            <a:off x="1571604" y="1285860"/>
            <a:ext cx="6786610" cy="3416320"/>
          </a:xfrm>
          <a:prstGeom prst="rect">
            <a:avLst/>
          </a:prstGeom>
        </p:spPr>
        <p:txBody>
          <a:bodyPr wrap="square">
            <a:spAutoFit/>
          </a:bodyPr>
          <a:lstStyle/>
          <a:p>
            <a:pPr algn="r" rtl="1"/>
            <a:r>
              <a:rPr lang="he-IL" sz="2400" dirty="0" smtClean="0">
                <a:cs typeface="+mj-cs"/>
              </a:rPr>
              <a:t>אם הקלט למנקה למחצה הוא סדרה בינארית </a:t>
            </a:r>
            <a:r>
              <a:rPr lang="he-IL" sz="2400" dirty="0" err="1" smtClean="0">
                <a:cs typeface="+mj-cs"/>
              </a:rPr>
              <a:t>ביטונית</a:t>
            </a:r>
            <a:r>
              <a:rPr lang="he-IL" sz="2400" dirty="0" smtClean="0">
                <a:cs typeface="+mj-cs"/>
              </a:rPr>
              <a:t>, אזי לפלט יהיו התכונות הבאות:</a:t>
            </a:r>
          </a:p>
          <a:p>
            <a:pPr algn="r" rtl="1"/>
            <a:endParaRPr lang="he-IL" sz="2400" b="1" dirty="0" smtClean="0">
              <a:cs typeface="+mj-cs"/>
            </a:endParaRPr>
          </a:p>
          <a:p>
            <a:pPr algn="r" rtl="1">
              <a:buFont typeface="Arial" pitchFamily="34" charset="0"/>
              <a:buChar char="•"/>
            </a:pPr>
            <a:r>
              <a:rPr lang="he-IL" sz="2400" dirty="0" smtClean="0">
                <a:cs typeface="+mj-cs"/>
              </a:rPr>
              <a:t>גם החצי העליון וגם החצי התחתון הם </a:t>
            </a:r>
            <a:r>
              <a:rPr lang="he-IL" sz="2400" dirty="0" err="1" smtClean="0">
                <a:cs typeface="+mj-cs"/>
              </a:rPr>
              <a:t>ביטוניים</a:t>
            </a:r>
            <a:endParaRPr lang="he-IL" sz="2400" dirty="0" smtClean="0">
              <a:cs typeface="+mj-cs"/>
            </a:endParaRPr>
          </a:p>
          <a:p>
            <a:pPr algn="r" rtl="1">
              <a:buFont typeface="Arial" pitchFamily="34" charset="0"/>
              <a:buChar char="•"/>
            </a:pPr>
            <a:r>
              <a:rPr lang="he-IL" sz="2400" dirty="0" smtClean="0">
                <a:cs typeface="+mj-cs"/>
              </a:rPr>
              <a:t>כל ערך בחצי העליון קטן או שווה לכל ערך בחצי התחתון</a:t>
            </a:r>
          </a:p>
          <a:p>
            <a:pPr algn="r" rtl="1">
              <a:buFont typeface="Arial" pitchFamily="34" charset="0"/>
              <a:buChar char="•"/>
            </a:pPr>
            <a:r>
              <a:rPr lang="he-IL" sz="2400" dirty="0" smtClean="0">
                <a:cs typeface="+mj-cs"/>
              </a:rPr>
              <a:t>לפחות חצי אחד הוא נקי</a:t>
            </a: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pic>
        <p:nvPicPr>
          <p:cNvPr id="8" name="Picture 2"/>
          <p:cNvPicPr>
            <a:picLocks noChangeAspect="1" noChangeArrowheads="1"/>
          </p:cNvPicPr>
          <p:nvPr/>
        </p:nvPicPr>
        <p:blipFill>
          <a:blip r:embed="rId2" cstate="print"/>
          <a:srcRect/>
          <a:stretch>
            <a:fillRect/>
          </a:stretch>
        </p:blipFill>
        <p:spPr bwMode="auto">
          <a:xfrm>
            <a:off x="1428728" y="3643314"/>
            <a:ext cx="6461696" cy="27860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16</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הוכחה (גרפית)</a:t>
            </a:r>
            <a:endParaRPr lang="en-US" sz="4400" dirty="0">
              <a:latin typeface="+mj-lt"/>
              <a:ea typeface="+mj-ea"/>
              <a:cs typeface="+mj-cs"/>
            </a:endParaRPr>
          </a:p>
        </p:txBody>
      </p:sp>
      <p:sp>
        <p:nvSpPr>
          <p:cNvPr id="9" name="מלבן 8"/>
          <p:cNvSpPr/>
          <p:nvPr/>
        </p:nvSpPr>
        <p:spPr>
          <a:xfrm>
            <a:off x="1571604" y="1285860"/>
            <a:ext cx="6786610" cy="2308324"/>
          </a:xfrm>
          <a:prstGeom prst="rect">
            <a:avLst/>
          </a:prstGeom>
        </p:spPr>
        <p:txBody>
          <a:bodyPr wrap="square">
            <a:spAutoFit/>
          </a:bodyPr>
          <a:lstStyle/>
          <a:p>
            <a:pPr algn="r" rtl="1"/>
            <a:r>
              <a:rPr lang="he-IL" sz="2400" dirty="0" smtClean="0">
                <a:cs typeface="+mj-cs"/>
              </a:rPr>
              <a:t>נניח ב.ה.כ. שסדרת הקלט היא מהצורה </a:t>
            </a:r>
            <a:r>
              <a:rPr lang="en-US" sz="2400" dirty="0" smtClean="0"/>
              <a:t>0</a:t>
            </a:r>
            <a:r>
              <a:rPr lang="en-US" sz="2400" baseline="30000" dirty="0" smtClean="0"/>
              <a:t>i</a:t>
            </a:r>
            <a:r>
              <a:rPr lang="en-US" sz="2400" dirty="0" smtClean="0"/>
              <a:t>1</a:t>
            </a:r>
            <a:r>
              <a:rPr lang="en-US" sz="2400" baseline="30000" dirty="0" smtClean="0"/>
              <a:t>j</a:t>
            </a:r>
            <a:r>
              <a:rPr lang="en-US" sz="2400" dirty="0" smtClean="0"/>
              <a:t>0</a:t>
            </a:r>
            <a:r>
              <a:rPr lang="en-US" sz="2400" baseline="30000" dirty="0" smtClean="0"/>
              <a:t>k </a:t>
            </a:r>
            <a:r>
              <a:rPr lang="he-IL" sz="2400" dirty="0" smtClean="0"/>
              <a:t>.</a:t>
            </a:r>
          </a:p>
          <a:p>
            <a:pPr algn="r" rtl="1"/>
            <a:endParaRPr lang="he-IL" sz="2400" dirty="0" smtClean="0"/>
          </a:p>
          <a:p>
            <a:pPr algn="r" rtl="1"/>
            <a:r>
              <a:rPr lang="he-IL" sz="2400" dirty="0" smtClean="0">
                <a:cs typeface="+mj-cs"/>
              </a:rPr>
              <a:t>ישנם ארבעה מקרים שונים של סדרת הקלט, היכולים להשפיע על התוצאה. המקרים נבדלים זה מזה לפי איך שקו האמצע פוגש את הסדרה. נראה גרפית איך כל מקרה נותן תוצאה המקיימת את התכונות:</a:t>
            </a: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17</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הוכחה (גרפית)</a:t>
            </a:r>
            <a:endParaRPr lang="en-US" sz="4400" dirty="0">
              <a:latin typeface="+mj-lt"/>
              <a:ea typeface="+mj-ea"/>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pic>
        <p:nvPicPr>
          <p:cNvPr id="9218" name="Picture 2"/>
          <p:cNvPicPr>
            <a:picLocks noChangeAspect="1" noChangeArrowheads="1"/>
          </p:cNvPicPr>
          <p:nvPr/>
        </p:nvPicPr>
        <p:blipFill>
          <a:blip r:embed="rId2" cstate="print"/>
          <a:srcRect/>
          <a:stretch>
            <a:fillRect/>
          </a:stretch>
        </p:blipFill>
        <p:spPr bwMode="auto">
          <a:xfrm>
            <a:off x="1071538" y="1214422"/>
            <a:ext cx="7233171" cy="50317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18</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הוכחה (גרפית)</a:t>
            </a:r>
            <a:endParaRPr lang="en-US" sz="4400" dirty="0">
              <a:latin typeface="+mj-lt"/>
              <a:ea typeface="+mj-ea"/>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pic>
        <p:nvPicPr>
          <p:cNvPr id="10242" name="Picture 2"/>
          <p:cNvPicPr>
            <a:picLocks noChangeAspect="1" noChangeArrowheads="1"/>
          </p:cNvPicPr>
          <p:nvPr/>
        </p:nvPicPr>
        <p:blipFill>
          <a:blip r:embed="rId2" cstate="print"/>
          <a:srcRect/>
          <a:stretch>
            <a:fillRect/>
          </a:stretch>
        </p:blipFill>
        <p:spPr bwMode="auto">
          <a:xfrm>
            <a:off x="1057500" y="1643050"/>
            <a:ext cx="7229276" cy="43577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19</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מדוע רשת זו נקראת מנקה למחצה?</a:t>
            </a:r>
            <a:endParaRPr lang="en-US" sz="4400" dirty="0">
              <a:latin typeface="+mj-lt"/>
              <a:ea typeface="+mj-ea"/>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spTree>
    <p:extLst>
      <p:ext uri="{BB962C8B-B14F-4D97-AF65-F5344CB8AC3E}">
        <p14:creationId xmlns="" xmlns:p14="http://schemas.microsoft.com/office/powerpoint/2010/main" val="580085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2</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מיון מקבילי</a:t>
            </a:r>
            <a:endParaRPr lang="en-US" sz="4400" dirty="0">
              <a:latin typeface="+mj-lt"/>
              <a:ea typeface="+mj-ea"/>
              <a:cs typeface="+mj-cs"/>
            </a:endParaRPr>
          </a:p>
        </p:txBody>
      </p:sp>
      <p:sp>
        <p:nvSpPr>
          <p:cNvPr id="9" name="מלבן 8"/>
          <p:cNvSpPr/>
          <p:nvPr/>
        </p:nvSpPr>
        <p:spPr>
          <a:xfrm>
            <a:off x="500034" y="1285860"/>
            <a:ext cx="7858180" cy="3046988"/>
          </a:xfrm>
          <a:prstGeom prst="rect">
            <a:avLst/>
          </a:prstGeom>
        </p:spPr>
        <p:txBody>
          <a:bodyPr wrap="square">
            <a:spAutoFit/>
          </a:bodyPr>
          <a:lstStyle/>
          <a:p>
            <a:pPr algn="r" rtl="1"/>
            <a:r>
              <a:rPr lang="he-IL" sz="2400" b="1" dirty="0" smtClean="0">
                <a:cs typeface="+mj-cs"/>
              </a:rPr>
              <a:t>האתגר:</a:t>
            </a:r>
          </a:p>
          <a:p>
            <a:pPr algn="r" rtl="1"/>
            <a:r>
              <a:rPr lang="he-IL" sz="2400" dirty="0" smtClean="0">
                <a:cs typeface="+mj-cs"/>
              </a:rPr>
              <a:t>למיין בזמן יותר טוב מ </a:t>
            </a:r>
            <a:r>
              <a:rPr lang="en-US" sz="2400" dirty="0" smtClean="0">
                <a:cs typeface="+mj-cs"/>
              </a:rPr>
              <a:t>O(</a:t>
            </a:r>
            <a:r>
              <a:rPr lang="en-US" sz="2400" dirty="0" err="1" smtClean="0">
                <a:cs typeface="+mj-cs"/>
              </a:rPr>
              <a:t>nlogn</a:t>
            </a:r>
            <a:r>
              <a:rPr lang="en-US" sz="2400" dirty="0" smtClean="0">
                <a:cs typeface="+mj-cs"/>
              </a:rPr>
              <a:t>)</a:t>
            </a:r>
            <a:endParaRPr lang="he-IL" sz="2400" dirty="0" smtClean="0">
              <a:cs typeface="+mj-cs"/>
            </a:endParaRPr>
          </a:p>
          <a:p>
            <a:pPr algn="r" rtl="1"/>
            <a:endParaRPr lang="he-IL" sz="2400" dirty="0" smtClean="0">
              <a:cs typeface="+mj-cs"/>
            </a:endParaRPr>
          </a:p>
          <a:p>
            <a:pPr algn="r" rtl="1"/>
            <a:r>
              <a:rPr lang="he-IL" sz="2400" b="1" dirty="0" smtClean="0">
                <a:cs typeface="+mj-cs"/>
              </a:rPr>
              <a:t>תזכורת:</a:t>
            </a:r>
          </a:p>
          <a:p>
            <a:pPr algn="r" rtl="1"/>
            <a:r>
              <a:rPr lang="he-IL" sz="2400" dirty="0" smtClean="0">
                <a:cs typeface="+mj-cs"/>
              </a:rPr>
              <a:t>עבור מיוני השוואה, הכי טוב זה </a:t>
            </a:r>
            <a:r>
              <a:rPr lang="en-US" sz="2400" dirty="0" smtClean="0">
                <a:cs typeface="+mj-cs"/>
              </a:rPr>
              <a:t>O(</a:t>
            </a:r>
            <a:r>
              <a:rPr lang="en-US" sz="2400" dirty="0" err="1" smtClean="0">
                <a:cs typeface="+mj-cs"/>
              </a:rPr>
              <a:t>nlogn</a:t>
            </a:r>
            <a:r>
              <a:rPr lang="en-US" sz="2400" dirty="0" smtClean="0">
                <a:cs typeface="+mj-cs"/>
              </a:rPr>
              <a:t>)</a:t>
            </a:r>
            <a:endParaRPr lang="he-IL" sz="2400" dirty="0" smtClean="0">
              <a:cs typeface="+mj-cs"/>
            </a:endParaRPr>
          </a:p>
          <a:p>
            <a:pPr algn="r" rtl="1"/>
            <a:endParaRPr lang="he-IL" sz="2400" dirty="0" smtClean="0">
              <a:cs typeface="+mj-cs"/>
            </a:endParaRPr>
          </a:p>
          <a:p>
            <a:pPr algn="r" rtl="1"/>
            <a:r>
              <a:rPr lang="he-IL" sz="2400" b="1" dirty="0" smtClean="0">
                <a:cs typeface="+mj-cs"/>
              </a:rPr>
              <a:t>החידוש בהרצאה זו:</a:t>
            </a:r>
          </a:p>
          <a:p>
            <a:pPr algn="r" rtl="1"/>
            <a:r>
              <a:rPr lang="he-IL" sz="2400" dirty="0" smtClean="0">
                <a:cs typeface="+mj-cs"/>
              </a:rPr>
              <a:t>אם נעשה כמה פעולות במקביל, נוכל להגיע לזמן יותר טוב.</a:t>
            </a: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71538" y="1643051"/>
            <a:ext cx="7429552" cy="4708981"/>
          </a:xfrm>
          <a:prstGeom prst="rect">
            <a:avLst/>
          </a:prstGeom>
          <a:noFill/>
        </p:spPr>
        <p:txBody>
          <a:bodyPr wrap="square" rtlCol="0">
            <a:spAutoFit/>
          </a:bodyPr>
          <a:lstStyle/>
          <a:p>
            <a:pPr algn="r" rtl="1"/>
            <a:r>
              <a:rPr lang="he-IL" sz="2000" dirty="0" smtClean="0"/>
              <a:t>רשת </a:t>
            </a:r>
            <a:r>
              <a:rPr lang="he-IL" sz="2000" dirty="0" err="1" smtClean="0"/>
              <a:t>ביטונית</a:t>
            </a:r>
            <a:r>
              <a:rPr lang="he-IL" sz="2000" dirty="0" smtClean="0"/>
              <a:t> </a:t>
            </a:r>
            <a:r>
              <a:rPr lang="en-US" sz="2000" b="1" dirty="0" err="1" smtClean="0"/>
              <a:t>BitonicSorter</a:t>
            </a:r>
            <a:r>
              <a:rPr lang="en-US" sz="2000" b="1" dirty="0" smtClean="0"/>
              <a:t>(n)</a:t>
            </a:r>
            <a:r>
              <a:rPr lang="he-IL" sz="2000" dirty="0" smtClean="0"/>
              <a:t> מוגדרת בצורה רקורסיבית:</a:t>
            </a:r>
          </a:p>
          <a:p>
            <a:pPr algn="r" rtl="1"/>
            <a:endParaRPr lang="he-IL" sz="2000" dirty="0" smtClean="0"/>
          </a:p>
          <a:p>
            <a:pPr algn="r" rtl="1"/>
            <a:endParaRPr lang="he-IL" sz="2000" dirty="0" smtClean="0"/>
          </a:p>
          <a:p>
            <a:pPr algn="r" rtl="1"/>
            <a:endParaRPr lang="he-IL" sz="2000" dirty="0" smtClean="0"/>
          </a:p>
          <a:p>
            <a:pPr algn="r" rtl="1"/>
            <a:endParaRPr lang="he-IL" sz="2000" dirty="0" smtClean="0"/>
          </a:p>
          <a:p>
            <a:pPr algn="r" rtl="1"/>
            <a:endParaRPr lang="he-IL" sz="2000" dirty="0" smtClean="0"/>
          </a:p>
          <a:p>
            <a:pPr algn="r" rtl="1"/>
            <a:endParaRPr lang="he-IL" sz="2000" dirty="0" smtClean="0"/>
          </a:p>
          <a:p>
            <a:pPr algn="r" rtl="1"/>
            <a:r>
              <a:rPr lang="he-IL" sz="2000" dirty="0" smtClean="0"/>
              <a:t>דוגמא עבור </a:t>
            </a:r>
            <a:r>
              <a:rPr lang="en-US" sz="2000" dirty="0" smtClean="0"/>
              <a:t>n=8</a:t>
            </a:r>
            <a:r>
              <a:rPr lang="he-IL" sz="2000" dirty="0" smtClean="0"/>
              <a:t>:</a:t>
            </a:r>
          </a:p>
          <a:p>
            <a:pPr algn="r" rtl="1"/>
            <a:endParaRPr lang="he-IL" sz="2000" dirty="0" smtClean="0"/>
          </a:p>
          <a:p>
            <a:pPr algn="r" rtl="1"/>
            <a:endParaRPr lang="he-IL" sz="2000" dirty="0" smtClean="0"/>
          </a:p>
          <a:p>
            <a:pPr algn="r" rtl="1"/>
            <a:endParaRPr lang="he-IL" sz="2000" dirty="0" smtClean="0"/>
          </a:p>
          <a:p>
            <a:pPr algn="r" rtl="1"/>
            <a:endParaRPr lang="he-IL" sz="2000" dirty="0" smtClean="0"/>
          </a:p>
          <a:p>
            <a:pPr algn="r" rtl="1"/>
            <a:endParaRPr lang="he-IL" sz="2000" dirty="0" smtClean="0"/>
          </a:p>
          <a:p>
            <a:pPr algn="r" rtl="1"/>
            <a:endParaRPr lang="he-IL" sz="2000" dirty="0" smtClean="0"/>
          </a:p>
          <a:p>
            <a:pPr algn="r" rtl="1"/>
            <a:endParaRPr lang="en-US" sz="2000" dirty="0"/>
          </a:p>
        </p:txBody>
      </p:sp>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20</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רשת מיון </a:t>
            </a:r>
            <a:r>
              <a:rPr lang="he-IL" sz="4400" dirty="0" err="1" smtClean="0">
                <a:latin typeface="+mj-lt"/>
                <a:ea typeface="+mj-ea"/>
                <a:cs typeface="+mj-cs"/>
              </a:rPr>
              <a:t>ביטוני</a:t>
            </a:r>
            <a:endParaRPr lang="en-US" sz="4400" dirty="0">
              <a:latin typeface="+mj-lt"/>
              <a:ea typeface="+mj-ea"/>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grpSp>
        <p:nvGrpSpPr>
          <p:cNvPr id="29" name="קבוצה 28"/>
          <p:cNvGrpSpPr/>
          <p:nvPr/>
        </p:nvGrpSpPr>
        <p:grpSpPr>
          <a:xfrm>
            <a:off x="2071670" y="2285992"/>
            <a:ext cx="5143536" cy="1214446"/>
            <a:chOff x="1714480" y="1714488"/>
            <a:chExt cx="5143536" cy="1214446"/>
          </a:xfrm>
        </p:grpSpPr>
        <p:cxnSp>
          <p:nvCxnSpPr>
            <p:cNvPr id="16" name="מחבר ישר 15"/>
            <p:cNvCxnSpPr/>
            <p:nvPr/>
          </p:nvCxnSpPr>
          <p:spPr>
            <a:xfrm>
              <a:off x="1714480" y="1810640"/>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מחבר ישר 13"/>
            <p:cNvCxnSpPr/>
            <p:nvPr/>
          </p:nvCxnSpPr>
          <p:spPr>
            <a:xfrm>
              <a:off x="1714480" y="2035723"/>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מחבר ישר 14"/>
            <p:cNvCxnSpPr/>
            <p:nvPr/>
          </p:nvCxnSpPr>
          <p:spPr>
            <a:xfrm>
              <a:off x="1714480" y="2107161"/>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מחבר ישר 16"/>
            <p:cNvCxnSpPr/>
            <p:nvPr/>
          </p:nvCxnSpPr>
          <p:spPr>
            <a:xfrm>
              <a:off x="1714480" y="1894435"/>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מחבר ישר 17"/>
            <p:cNvCxnSpPr/>
            <p:nvPr/>
          </p:nvCxnSpPr>
          <p:spPr>
            <a:xfrm>
              <a:off x="1714480" y="2744188"/>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מחבר ישר 18"/>
            <p:cNvCxnSpPr/>
            <p:nvPr/>
          </p:nvCxnSpPr>
          <p:spPr>
            <a:xfrm>
              <a:off x="1714480" y="2815626"/>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a:xfrm>
              <a:off x="1714480" y="2531462"/>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מחבר ישר 20"/>
            <p:cNvCxnSpPr/>
            <p:nvPr/>
          </p:nvCxnSpPr>
          <p:spPr>
            <a:xfrm>
              <a:off x="1714480" y="2602900"/>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מלבן 10"/>
            <p:cNvSpPr/>
            <p:nvPr/>
          </p:nvSpPr>
          <p:spPr>
            <a:xfrm>
              <a:off x="4500562" y="2428868"/>
              <a:ext cx="2000264" cy="500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BitonicSorter</a:t>
              </a:r>
              <a:r>
                <a:rPr lang="en-US" b="1" dirty="0" smtClean="0">
                  <a:solidFill>
                    <a:schemeClr val="tx1"/>
                  </a:solidFill>
                </a:rPr>
                <a:t>(n/2)</a:t>
              </a:r>
              <a:endParaRPr lang="en-US" b="1" dirty="0">
                <a:solidFill>
                  <a:schemeClr val="tx1"/>
                </a:solidFill>
              </a:endParaRPr>
            </a:p>
          </p:txBody>
        </p:sp>
        <p:sp>
          <p:nvSpPr>
            <p:cNvPr id="10" name="מלבן 9"/>
            <p:cNvSpPr/>
            <p:nvPr/>
          </p:nvSpPr>
          <p:spPr>
            <a:xfrm>
              <a:off x="2143108" y="1714488"/>
              <a:ext cx="2000264" cy="121444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Half Cleaner(n)</a:t>
              </a:r>
              <a:endParaRPr lang="en-US" b="1" dirty="0">
                <a:solidFill>
                  <a:schemeClr val="tx1"/>
                </a:solidFill>
              </a:endParaRPr>
            </a:p>
          </p:txBody>
        </p:sp>
        <p:sp>
          <p:nvSpPr>
            <p:cNvPr id="12" name="מלבן 11"/>
            <p:cNvSpPr/>
            <p:nvPr/>
          </p:nvSpPr>
          <p:spPr>
            <a:xfrm>
              <a:off x="4500562" y="1714488"/>
              <a:ext cx="2000264" cy="500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BitonicSorter</a:t>
              </a:r>
              <a:r>
                <a:rPr lang="en-US" b="1" dirty="0" smtClean="0">
                  <a:solidFill>
                    <a:schemeClr val="tx1"/>
                  </a:solidFill>
                </a:rPr>
                <a:t>(n/2)</a:t>
              </a:r>
              <a:endParaRPr lang="en-US" b="1" dirty="0">
                <a:solidFill>
                  <a:schemeClr val="tx1"/>
                </a:solidFill>
              </a:endParaRPr>
            </a:p>
          </p:txBody>
        </p:sp>
      </p:grpSp>
      <p:pic>
        <p:nvPicPr>
          <p:cNvPr id="7170" name="Picture 2"/>
          <p:cNvPicPr>
            <a:picLocks noChangeAspect="1" noChangeArrowheads="1"/>
          </p:cNvPicPr>
          <p:nvPr/>
        </p:nvPicPr>
        <p:blipFill>
          <a:blip r:embed="rId2" cstate="print"/>
          <a:srcRect/>
          <a:stretch>
            <a:fillRect/>
          </a:stretch>
        </p:blipFill>
        <p:spPr bwMode="auto">
          <a:xfrm>
            <a:off x="1571604" y="3714752"/>
            <a:ext cx="5143536" cy="27384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71538" y="1643051"/>
            <a:ext cx="7429552" cy="3170099"/>
          </a:xfrm>
          <a:prstGeom prst="rect">
            <a:avLst/>
          </a:prstGeom>
          <a:noFill/>
        </p:spPr>
        <p:txBody>
          <a:bodyPr wrap="square" rtlCol="0">
            <a:spAutoFit/>
          </a:bodyPr>
          <a:lstStyle/>
          <a:p>
            <a:pPr algn="r" rtl="1"/>
            <a:r>
              <a:rPr lang="he-IL" sz="2000" dirty="0" smtClean="0"/>
              <a:t>באינדוקציה על מספר החוטים ברשת.</a:t>
            </a:r>
          </a:p>
          <a:p>
            <a:pPr algn="r" rtl="1"/>
            <a:r>
              <a:rPr lang="he-IL" sz="2000" dirty="0" smtClean="0"/>
              <a:t>כאשר יש חוט אחד, הרשת אכן ממיינת.</a:t>
            </a:r>
          </a:p>
          <a:p>
            <a:pPr algn="r" rtl="1"/>
            <a:r>
              <a:rPr lang="he-IL" sz="2000" dirty="0" smtClean="0"/>
              <a:t>נניח </a:t>
            </a:r>
            <a:r>
              <a:rPr lang="en-US" sz="2000" dirty="0" smtClean="0"/>
              <a:t>n=2</a:t>
            </a:r>
            <a:r>
              <a:rPr lang="en-US" sz="2000" baseline="30000" dirty="0" smtClean="0"/>
              <a:t>k</a:t>
            </a:r>
            <a:r>
              <a:rPr lang="he-IL" sz="2000" dirty="0" smtClean="0"/>
              <a:t>, ונניח שכל רשת במבנה זה, עם פחות חוטים, ממיינת. ונוכיח על </a:t>
            </a:r>
            <a:r>
              <a:rPr lang="en-US" sz="2000" dirty="0" smtClean="0"/>
              <a:t>n</a:t>
            </a:r>
            <a:r>
              <a:rPr lang="he-IL" sz="2000" dirty="0" smtClean="0"/>
              <a:t>.</a:t>
            </a:r>
          </a:p>
          <a:p>
            <a:pPr algn="r" rtl="1"/>
            <a:endParaRPr lang="he-IL" sz="2000" dirty="0" smtClean="0"/>
          </a:p>
          <a:p>
            <a:pPr algn="r" rtl="1"/>
            <a:r>
              <a:rPr lang="he-IL" sz="2000" dirty="0" smtClean="0"/>
              <a:t>עבור קלט </a:t>
            </a:r>
            <a:r>
              <a:rPr lang="he-IL" sz="2000" dirty="0" err="1" smtClean="0"/>
              <a:t>ביטוני</a:t>
            </a:r>
            <a:r>
              <a:rPr lang="he-IL" sz="2000" dirty="0" smtClean="0"/>
              <a:t>, המנקה למחצה פולט סדרה עם התכונות הבאות (לפי הלמה):</a:t>
            </a:r>
          </a:p>
          <a:p>
            <a:pPr algn="r" rtl="1"/>
            <a:endParaRPr lang="he-IL" sz="2000" dirty="0"/>
          </a:p>
          <a:p>
            <a:pPr algn="r" rtl="1">
              <a:buFont typeface="Arial" pitchFamily="34" charset="0"/>
              <a:buChar char="•"/>
            </a:pPr>
            <a:r>
              <a:rPr lang="he-IL" sz="2000" dirty="0"/>
              <a:t>גם החצי העליון וגם החצי התחתון הם </a:t>
            </a:r>
            <a:r>
              <a:rPr lang="he-IL" sz="2000" dirty="0" err="1"/>
              <a:t>ביטוניים</a:t>
            </a:r>
            <a:endParaRPr lang="he-IL" sz="2000" dirty="0"/>
          </a:p>
          <a:p>
            <a:pPr algn="r" rtl="1">
              <a:buFont typeface="Arial" pitchFamily="34" charset="0"/>
              <a:buChar char="•"/>
            </a:pPr>
            <a:r>
              <a:rPr lang="he-IL" sz="2000" dirty="0"/>
              <a:t>כל ערך בחצי התחתון קטן או שווה לכל ערך בחצי העליון</a:t>
            </a:r>
          </a:p>
          <a:p>
            <a:pPr algn="r" rtl="1">
              <a:buFont typeface="Arial" pitchFamily="34" charset="0"/>
              <a:buChar char="•"/>
            </a:pPr>
            <a:r>
              <a:rPr lang="he-IL" sz="2000" dirty="0"/>
              <a:t>לפחות חצי אחד הוא נקי</a:t>
            </a:r>
          </a:p>
          <a:p>
            <a:pPr algn="r" rtl="1"/>
            <a:endParaRPr lang="he-IL" sz="2000" dirty="0" smtClean="0"/>
          </a:p>
        </p:txBody>
      </p:sp>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21</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הוכחה עבור </a:t>
            </a:r>
            <a:r>
              <a:rPr lang="en-US" sz="4400" dirty="0" err="1" smtClean="0">
                <a:latin typeface="+mj-lt"/>
                <a:ea typeface="+mj-ea"/>
                <a:cs typeface="+mj-cs"/>
              </a:rPr>
              <a:t>BitonicSorter</a:t>
            </a:r>
            <a:r>
              <a:rPr lang="he-IL" sz="4400" dirty="0" smtClean="0">
                <a:latin typeface="+mj-lt"/>
                <a:ea typeface="+mj-ea"/>
                <a:cs typeface="+mj-cs"/>
              </a:rPr>
              <a:t>...</a:t>
            </a:r>
            <a:endParaRPr lang="en-US" sz="4400" dirty="0">
              <a:latin typeface="+mj-lt"/>
              <a:ea typeface="+mj-ea"/>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grpSp>
        <p:nvGrpSpPr>
          <p:cNvPr id="22" name="קבוצה 21"/>
          <p:cNvGrpSpPr/>
          <p:nvPr/>
        </p:nvGrpSpPr>
        <p:grpSpPr>
          <a:xfrm>
            <a:off x="2236776" y="4806842"/>
            <a:ext cx="5143536" cy="1214446"/>
            <a:chOff x="1714480" y="1714488"/>
            <a:chExt cx="5143536" cy="1214446"/>
          </a:xfrm>
        </p:grpSpPr>
        <p:cxnSp>
          <p:nvCxnSpPr>
            <p:cNvPr id="23" name="מחבר ישר 22"/>
            <p:cNvCxnSpPr/>
            <p:nvPr/>
          </p:nvCxnSpPr>
          <p:spPr>
            <a:xfrm>
              <a:off x="1714480" y="1810640"/>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מחבר ישר 23"/>
            <p:cNvCxnSpPr/>
            <p:nvPr/>
          </p:nvCxnSpPr>
          <p:spPr>
            <a:xfrm>
              <a:off x="1714480" y="2035723"/>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מחבר ישר 24"/>
            <p:cNvCxnSpPr/>
            <p:nvPr/>
          </p:nvCxnSpPr>
          <p:spPr>
            <a:xfrm>
              <a:off x="1714480" y="2107161"/>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מחבר ישר 25"/>
            <p:cNvCxnSpPr/>
            <p:nvPr/>
          </p:nvCxnSpPr>
          <p:spPr>
            <a:xfrm>
              <a:off x="1714480" y="1894435"/>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מחבר ישר 26"/>
            <p:cNvCxnSpPr/>
            <p:nvPr/>
          </p:nvCxnSpPr>
          <p:spPr>
            <a:xfrm>
              <a:off x="1714480" y="2744188"/>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מחבר ישר 27"/>
            <p:cNvCxnSpPr/>
            <p:nvPr/>
          </p:nvCxnSpPr>
          <p:spPr>
            <a:xfrm>
              <a:off x="1714480" y="2815626"/>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מחבר ישר 30"/>
            <p:cNvCxnSpPr/>
            <p:nvPr/>
          </p:nvCxnSpPr>
          <p:spPr>
            <a:xfrm>
              <a:off x="1714480" y="2531462"/>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מחבר ישר 31"/>
            <p:cNvCxnSpPr/>
            <p:nvPr/>
          </p:nvCxnSpPr>
          <p:spPr>
            <a:xfrm>
              <a:off x="1714480" y="2602900"/>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מלבן 32"/>
            <p:cNvSpPr/>
            <p:nvPr/>
          </p:nvSpPr>
          <p:spPr>
            <a:xfrm>
              <a:off x="4500562" y="2428868"/>
              <a:ext cx="2000264" cy="500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BitonicSorter</a:t>
              </a:r>
              <a:r>
                <a:rPr lang="en-US" b="1" dirty="0" smtClean="0">
                  <a:solidFill>
                    <a:schemeClr val="tx1"/>
                  </a:solidFill>
                </a:rPr>
                <a:t>(n/2)</a:t>
              </a:r>
              <a:endParaRPr lang="en-US" b="1" dirty="0">
                <a:solidFill>
                  <a:schemeClr val="tx1"/>
                </a:solidFill>
              </a:endParaRPr>
            </a:p>
          </p:txBody>
        </p:sp>
        <p:sp>
          <p:nvSpPr>
            <p:cNvPr id="34" name="מלבן 33"/>
            <p:cNvSpPr/>
            <p:nvPr/>
          </p:nvSpPr>
          <p:spPr>
            <a:xfrm>
              <a:off x="2143108" y="1714488"/>
              <a:ext cx="2000264" cy="121444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Half Cleaner(n)</a:t>
              </a:r>
              <a:endParaRPr lang="en-US" b="1" dirty="0">
                <a:solidFill>
                  <a:schemeClr val="tx1"/>
                </a:solidFill>
              </a:endParaRPr>
            </a:p>
          </p:txBody>
        </p:sp>
        <p:sp>
          <p:nvSpPr>
            <p:cNvPr id="35" name="מלבן 34"/>
            <p:cNvSpPr/>
            <p:nvPr/>
          </p:nvSpPr>
          <p:spPr>
            <a:xfrm>
              <a:off x="4500562" y="1714488"/>
              <a:ext cx="2000264" cy="500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BitonicSorter</a:t>
              </a:r>
              <a:r>
                <a:rPr lang="en-US" b="1" dirty="0" smtClean="0">
                  <a:solidFill>
                    <a:schemeClr val="tx1"/>
                  </a:solidFill>
                </a:rPr>
                <a:t>(n/2)</a:t>
              </a:r>
              <a:endParaRPr lang="en-US" b="1" dirty="0">
                <a:solidFill>
                  <a:schemeClr val="tx1"/>
                </a:solidFill>
              </a:endParaRPr>
            </a:p>
          </p:txBody>
        </p:sp>
      </p:grpSp>
    </p:spTree>
    <p:extLst>
      <p:ext uri="{BB962C8B-B14F-4D97-AF65-F5344CB8AC3E}">
        <p14:creationId xmlns="" xmlns:p14="http://schemas.microsoft.com/office/powerpoint/2010/main" val="12157519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71538" y="1643051"/>
            <a:ext cx="7429552" cy="2246769"/>
          </a:xfrm>
          <a:prstGeom prst="rect">
            <a:avLst/>
          </a:prstGeom>
          <a:noFill/>
        </p:spPr>
        <p:txBody>
          <a:bodyPr wrap="square" rtlCol="0">
            <a:spAutoFit/>
          </a:bodyPr>
          <a:lstStyle/>
          <a:p>
            <a:pPr algn="r" rtl="1"/>
            <a:r>
              <a:rPr lang="he-IL" sz="2000" b="1" dirty="0" smtClean="0"/>
              <a:t>מקרה 1:</a:t>
            </a:r>
          </a:p>
          <a:p>
            <a:pPr algn="r" rtl="1"/>
            <a:endParaRPr lang="he-IL" sz="2000" dirty="0" smtClean="0"/>
          </a:p>
          <a:p>
            <a:pPr algn="r" rtl="1"/>
            <a:r>
              <a:rPr lang="he-IL" sz="2000" dirty="0" smtClean="0"/>
              <a:t>החצי העליון הוא הנקי, לכן כולו אפסים, ולכן הפלט של ה</a:t>
            </a:r>
            <a:r>
              <a:rPr lang="en-US" sz="2000" dirty="0" err="1" smtClean="0"/>
              <a:t>BitonicSorter</a:t>
            </a:r>
            <a:r>
              <a:rPr lang="he-IL" sz="2000" dirty="0" smtClean="0"/>
              <a:t> עליו, ייתן אפסים.</a:t>
            </a:r>
          </a:p>
          <a:p>
            <a:pPr algn="r" rtl="1"/>
            <a:r>
              <a:rPr lang="he-IL" sz="2000" dirty="0" smtClean="0"/>
              <a:t>החצי השני הוא </a:t>
            </a:r>
            <a:r>
              <a:rPr lang="he-IL" sz="2000" dirty="0" err="1" smtClean="0"/>
              <a:t>ביטוני</a:t>
            </a:r>
            <a:r>
              <a:rPr lang="he-IL" sz="2000" dirty="0" smtClean="0"/>
              <a:t>, ולכן, על פי הנחת האינדוקציה, ה</a:t>
            </a:r>
            <a:r>
              <a:rPr lang="en-US" sz="2000" dirty="0" err="1" smtClean="0"/>
              <a:t>BitonicSorter</a:t>
            </a:r>
            <a:r>
              <a:rPr lang="he-IL" sz="2000" dirty="0" smtClean="0"/>
              <a:t> ימיין אותו, לאפסים ואחר כך אחדים.</a:t>
            </a:r>
          </a:p>
          <a:p>
            <a:pPr algn="r" rtl="1"/>
            <a:r>
              <a:rPr lang="he-IL" sz="2000" dirty="0" smtClean="0"/>
              <a:t>שילוב שני הפלטים אכן נותן סדרה </a:t>
            </a:r>
            <a:r>
              <a:rPr lang="he-IL" sz="2000" dirty="0" err="1" smtClean="0"/>
              <a:t>ממויינת</a:t>
            </a:r>
            <a:r>
              <a:rPr lang="he-IL" sz="2000" dirty="0" smtClean="0"/>
              <a:t>.</a:t>
            </a:r>
          </a:p>
        </p:txBody>
      </p:sp>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22</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...הוכחה עבור </a:t>
            </a:r>
            <a:r>
              <a:rPr lang="en-US" sz="4400" dirty="0" err="1" smtClean="0">
                <a:latin typeface="+mj-lt"/>
                <a:ea typeface="+mj-ea"/>
                <a:cs typeface="+mj-cs"/>
              </a:rPr>
              <a:t>BitonicSorter</a:t>
            </a:r>
            <a:r>
              <a:rPr lang="he-IL" sz="4400" dirty="0" smtClean="0">
                <a:latin typeface="+mj-lt"/>
                <a:ea typeface="+mj-ea"/>
                <a:cs typeface="+mj-cs"/>
              </a:rPr>
              <a:t>...</a:t>
            </a:r>
            <a:endParaRPr lang="en-US" sz="4400" dirty="0">
              <a:latin typeface="+mj-lt"/>
              <a:ea typeface="+mj-ea"/>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grpSp>
        <p:nvGrpSpPr>
          <p:cNvPr id="8" name="קבוצה 7"/>
          <p:cNvGrpSpPr/>
          <p:nvPr/>
        </p:nvGrpSpPr>
        <p:grpSpPr>
          <a:xfrm>
            <a:off x="2267744" y="4518810"/>
            <a:ext cx="5143536" cy="1214446"/>
            <a:chOff x="1714480" y="1714488"/>
            <a:chExt cx="5143536" cy="1214446"/>
          </a:xfrm>
        </p:grpSpPr>
        <p:cxnSp>
          <p:nvCxnSpPr>
            <p:cNvPr id="9" name="מחבר ישר 8"/>
            <p:cNvCxnSpPr/>
            <p:nvPr/>
          </p:nvCxnSpPr>
          <p:spPr>
            <a:xfrm>
              <a:off x="1714480" y="1810640"/>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מחבר ישר 9"/>
            <p:cNvCxnSpPr/>
            <p:nvPr/>
          </p:nvCxnSpPr>
          <p:spPr>
            <a:xfrm>
              <a:off x="1714480" y="2035723"/>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מחבר ישר 10"/>
            <p:cNvCxnSpPr/>
            <p:nvPr/>
          </p:nvCxnSpPr>
          <p:spPr>
            <a:xfrm>
              <a:off x="1714480" y="2107161"/>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מחבר ישר 11"/>
            <p:cNvCxnSpPr/>
            <p:nvPr/>
          </p:nvCxnSpPr>
          <p:spPr>
            <a:xfrm>
              <a:off x="1714480" y="1894435"/>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מחבר ישר 12"/>
            <p:cNvCxnSpPr/>
            <p:nvPr/>
          </p:nvCxnSpPr>
          <p:spPr>
            <a:xfrm>
              <a:off x="1714480" y="2744188"/>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מחבר ישר 13"/>
            <p:cNvCxnSpPr/>
            <p:nvPr/>
          </p:nvCxnSpPr>
          <p:spPr>
            <a:xfrm>
              <a:off x="1714480" y="2815626"/>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מחבר ישר 14"/>
            <p:cNvCxnSpPr/>
            <p:nvPr/>
          </p:nvCxnSpPr>
          <p:spPr>
            <a:xfrm>
              <a:off x="1714480" y="2531462"/>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a:xfrm>
              <a:off x="1714480" y="2602900"/>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מלבן 16"/>
            <p:cNvSpPr/>
            <p:nvPr/>
          </p:nvSpPr>
          <p:spPr>
            <a:xfrm>
              <a:off x="4500562" y="2428868"/>
              <a:ext cx="2000264" cy="500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BitonicSorter</a:t>
              </a:r>
              <a:r>
                <a:rPr lang="en-US" b="1" dirty="0" smtClean="0">
                  <a:solidFill>
                    <a:schemeClr val="tx1"/>
                  </a:solidFill>
                </a:rPr>
                <a:t>(n/2)</a:t>
              </a:r>
              <a:endParaRPr lang="en-US" b="1" dirty="0">
                <a:solidFill>
                  <a:schemeClr val="tx1"/>
                </a:solidFill>
              </a:endParaRPr>
            </a:p>
          </p:txBody>
        </p:sp>
        <p:sp>
          <p:nvSpPr>
            <p:cNvPr id="18" name="מלבן 17"/>
            <p:cNvSpPr/>
            <p:nvPr/>
          </p:nvSpPr>
          <p:spPr>
            <a:xfrm>
              <a:off x="2143108" y="1714488"/>
              <a:ext cx="2000264" cy="121444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Half Cleaner(n)</a:t>
              </a:r>
              <a:endParaRPr lang="en-US" b="1" dirty="0">
                <a:solidFill>
                  <a:schemeClr val="tx1"/>
                </a:solidFill>
              </a:endParaRPr>
            </a:p>
          </p:txBody>
        </p:sp>
        <p:sp>
          <p:nvSpPr>
            <p:cNvPr id="19" name="מלבן 18"/>
            <p:cNvSpPr/>
            <p:nvPr/>
          </p:nvSpPr>
          <p:spPr>
            <a:xfrm>
              <a:off x="4500562" y="1714488"/>
              <a:ext cx="2000264" cy="500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BitonicSorter</a:t>
              </a:r>
              <a:r>
                <a:rPr lang="en-US" b="1" dirty="0" smtClean="0">
                  <a:solidFill>
                    <a:schemeClr val="tx1"/>
                  </a:solidFill>
                </a:rPr>
                <a:t>(n/2)</a:t>
              </a:r>
              <a:endParaRPr lang="en-US" b="1" dirty="0">
                <a:solidFill>
                  <a:schemeClr val="tx1"/>
                </a:solidFill>
              </a:endParaRPr>
            </a:p>
          </p:txBody>
        </p:sp>
      </p:grpSp>
    </p:spTree>
    <p:extLst>
      <p:ext uri="{BB962C8B-B14F-4D97-AF65-F5344CB8AC3E}">
        <p14:creationId xmlns="" xmlns:p14="http://schemas.microsoft.com/office/powerpoint/2010/main" val="41927403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71538" y="1643051"/>
            <a:ext cx="7429552" cy="2862322"/>
          </a:xfrm>
          <a:prstGeom prst="rect">
            <a:avLst/>
          </a:prstGeom>
          <a:noFill/>
        </p:spPr>
        <p:txBody>
          <a:bodyPr wrap="square" rtlCol="0">
            <a:spAutoFit/>
          </a:bodyPr>
          <a:lstStyle/>
          <a:p>
            <a:pPr algn="r" rtl="1"/>
            <a:r>
              <a:rPr lang="he-IL" sz="2000" b="1" dirty="0" smtClean="0"/>
              <a:t>מקרה 2:</a:t>
            </a:r>
          </a:p>
          <a:p>
            <a:pPr algn="r" rtl="1"/>
            <a:endParaRPr lang="he-IL" sz="2000" dirty="0" smtClean="0"/>
          </a:p>
          <a:p>
            <a:pPr algn="r" rtl="1"/>
            <a:r>
              <a:rPr lang="he-IL" sz="2000" dirty="0" smtClean="0"/>
              <a:t>החצי השני הוא הנקי, לכן כולו אחדים, ולכן הפלט של ה</a:t>
            </a:r>
            <a:r>
              <a:rPr lang="en-US" sz="2000" dirty="0" err="1" smtClean="0"/>
              <a:t>BitonicSorter</a:t>
            </a:r>
            <a:r>
              <a:rPr lang="he-IL" sz="2000" dirty="0" smtClean="0"/>
              <a:t> עליו, ייתן אחדים.</a:t>
            </a:r>
          </a:p>
          <a:p>
            <a:pPr algn="r" rtl="1"/>
            <a:r>
              <a:rPr lang="he-IL" sz="2000" dirty="0" smtClean="0"/>
              <a:t>החצי העליון הוא </a:t>
            </a:r>
            <a:r>
              <a:rPr lang="he-IL" sz="2000" dirty="0" err="1" smtClean="0"/>
              <a:t>ביטוני</a:t>
            </a:r>
            <a:r>
              <a:rPr lang="he-IL" sz="2000" dirty="0" smtClean="0"/>
              <a:t>, ולכן, על פי הנחת האינדוקציה, ה</a:t>
            </a:r>
            <a:r>
              <a:rPr lang="en-US" sz="2000" dirty="0" err="1" smtClean="0"/>
              <a:t>BitonicSorter</a:t>
            </a:r>
            <a:r>
              <a:rPr lang="he-IL" sz="2000" dirty="0" smtClean="0"/>
              <a:t> ימיין אותו, לאפסים ואחר כך אחדים.</a:t>
            </a:r>
          </a:p>
          <a:p>
            <a:pPr algn="r" rtl="1"/>
            <a:r>
              <a:rPr lang="he-IL" sz="2000" dirty="0" smtClean="0"/>
              <a:t>שילוב שני הפלטים אכן נותן סדרה </a:t>
            </a:r>
            <a:r>
              <a:rPr lang="he-IL" sz="2000" dirty="0" err="1" smtClean="0"/>
              <a:t>ממויינת</a:t>
            </a:r>
            <a:r>
              <a:rPr lang="he-IL" sz="2000" dirty="0" smtClean="0"/>
              <a:t>.</a:t>
            </a:r>
          </a:p>
          <a:p>
            <a:pPr algn="r" rtl="1"/>
            <a:endParaRPr lang="he-IL" sz="2000" dirty="0"/>
          </a:p>
          <a:p>
            <a:pPr algn="r" rtl="1"/>
            <a:r>
              <a:rPr lang="he-IL" sz="2000" dirty="0" smtClean="0"/>
              <a:t>בכל מקרה, קיבלנו שהרשת מצליחה למיין קלט </a:t>
            </a:r>
            <a:r>
              <a:rPr lang="he-IL" sz="2000" dirty="0" err="1" smtClean="0"/>
              <a:t>ביטוני</a:t>
            </a:r>
            <a:r>
              <a:rPr lang="he-IL" sz="2000" dirty="0" smtClean="0"/>
              <a:t>.</a:t>
            </a:r>
          </a:p>
        </p:txBody>
      </p:sp>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23</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...הוכחה עבור </a:t>
            </a:r>
            <a:r>
              <a:rPr lang="en-US" sz="4400" dirty="0" err="1" smtClean="0">
                <a:latin typeface="+mj-lt"/>
                <a:ea typeface="+mj-ea"/>
                <a:cs typeface="+mj-cs"/>
              </a:rPr>
              <a:t>BitonicSorter</a:t>
            </a:r>
            <a:endParaRPr lang="en-US" sz="4400" dirty="0">
              <a:latin typeface="+mj-lt"/>
              <a:ea typeface="+mj-ea"/>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grpSp>
        <p:nvGrpSpPr>
          <p:cNvPr id="8" name="קבוצה 7"/>
          <p:cNvGrpSpPr/>
          <p:nvPr/>
        </p:nvGrpSpPr>
        <p:grpSpPr>
          <a:xfrm>
            <a:off x="2214546" y="4706882"/>
            <a:ext cx="5143536" cy="1214446"/>
            <a:chOff x="1714480" y="1714488"/>
            <a:chExt cx="5143536" cy="1214446"/>
          </a:xfrm>
        </p:grpSpPr>
        <p:cxnSp>
          <p:nvCxnSpPr>
            <p:cNvPr id="9" name="מחבר ישר 8"/>
            <p:cNvCxnSpPr/>
            <p:nvPr/>
          </p:nvCxnSpPr>
          <p:spPr>
            <a:xfrm>
              <a:off x="1714480" y="1810640"/>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מחבר ישר 9"/>
            <p:cNvCxnSpPr/>
            <p:nvPr/>
          </p:nvCxnSpPr>
          <p:spPr>
            <a:xfrm>
              <a:off x="1714480" y="2035723"/>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מחבר ישר 10"/>
            <p:cNvCxnSpPr/>
            <p:nvPr/>
          </p:nvCxnSpPr>
          <p:spPr>
            <a:xfrm>
              <a:off x="1714480" y="2107161"/>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מחבר ישר 11"/>
            <p:cNvCxnSpPr/>
            <p:nvPr/>
          </p:nvCxnSpPr>
          <p:spPr>
            <a:xfrm>
              <a:off x="1714480" y="1894435"/>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מחבר ישר 12"/>
            <p:cNvCxnSpPr/>
            <p:nvPr/>
          </p:nvCxnSpPr>
          <p:spPr>
            <a:xfrm>
              <a:off x="1714480" y="2744188"/>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מחבר ישר 13"/>
            <p:cNvCxnSpPr/>
            <p:nvPr/>
          </p:nvCxnSpPr>
          <p:spPr>
            <a:xfrm>
              <a:off x="1714480" y="2815626"/>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מחבר ישר 14"/>
            <p:cNvCxnSpPr/>
            <p:nvPr/>
          </p:nvCxnSpPr>
          <p:spPr>
            <a:xfrm>
              <a:off x="1714480" y="2531462"/>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a:xfrm>
              <a:off x="1714480" y="2602900"/>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מלבן 16"/>
            <p:cNvSpPr/>
            <p:nvPr/>
          </p:nvSpPr>
          <p:spPr>
            <a:xfrm>
              <a:off x="4500562" y="2428868"/>
              <a:ext cx="2000264" cy="500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BitonicSorter</a:t>
              </a:r>
              <a:r>
                <a:rPr lang="en-US" b="1" dirty="0" smtClean="0">
                  <a:solidFill>
                    <a:schemeClr val="tx1"/>
                  </a:solidFill>
                </a:rPr>
                <a:t>(n/2)</a:t>
              </a:r>
              <a:endParaRPr lang="en-US" b="1" dirty="0">
                <a:solidFill>
                  <a:schemeClr val="tx1"/>
                </a:solidFill>
              </a:endParaRPr>
            </a:p>
          </p:txBody>
        </p:sp>
        <p:sp>
          <p:nvSpPr>
            <p:cNvPr id="18" name="מלבן 17"/>
            <p:cNvSpPr/>
            <p:nvPr/>
          </p:nvSpPr>
          <p:spPr>
            <a:xfrm>
              <a:off x="2143108" y="1714488"/>
              <a:ext cx="2000264" cy="121444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Half Cleaner(n)</a:t>
              </a:r>
              <a:endParaRPr lang="en-US" b="1" dirty="0">
                <a:solidFill>
                  <a:schemeClr val="tx1"/>
                </a:solidFill>
              </a:endParaRPr>
            </a:p>
          </p:txBody>
        </p:sp>
        <p:sp>
          <p:nvSpPr>
            <p:cNvPr id="19" name="מלבן 18"/>
            <p:cNvSpPr/>
            <p:nvPr/>
          </p:nvSpPr>
          <p:spPr>
            <a:xfrm>
              <a:off x="4500562" y="1714488"/>
              <a:ext cx="2000264" cy="500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BitonicSorter</a:t>
              </a:r>
              <a:r>
                <a:rPr lang="en-US" b="1" dirty="0" smtClean="0">
                  <a:solidFill>
                    <a:schemeClr val="tx1"/>
                  </a:solidFill>
                </a:rPr>
                <a:t>(n/2)</a:t>
              </a:r>
              <a:endParaRPr lang="en-US" b="1" dirty="0">
                <a:solidFill>
                  <a:schemeClr val="tx1"/>
                </a:solidFill>
              </a:endParaRPr>
            </a:p>
          </p:txBody>
        </p:sp>
      </p:grpSp>
    </p:spTree>
    <p:extLst>
      <p:ext uri="{BB962C8B-B14F-4D97-AF65-F5344CB8AC3E}">
        <p14:creationId xmlns="" xmlns:p14="http://schemas.microsoft.com/office/powerpoint/2010/main" val="27558908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24</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עומק של רשת מיון </a:t>
            </a:r>
            <a:r>
              <a:rPr lang="he-IL" sz="4400" dirty="0" err="1" smtClean="0">
                <a:latin typeface="+mj-lt"/>
                <a:ea typeface="+mj-ea"/>
                <a:cs typeface="+mj-cs"/>
              </a:rPr>
              <a:t>ביטוני</a:t>
            </a:r>
            <a:endParaRPr lang="en-US" sz="4400" dirty="0">
              <a:latin typeface="+mj-lt"/>
              <a:ea typeface="+mj-ea"/>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pic>
        <p:nvPicPr>
          <p:cNvPr id="7171" name="Picture 3"/>
          <p:cNvPicPr>
            <a:picLocks noChangeAspect="1" noChangeArrowheads="1"/>
          </p:cNvPicPr>
          <p:nvPr/>
        </p:nvPicPr>
        <p:blipFill>
          <a:blip r:embed="rId2" cstate="print"/>
          <a:srcRect/>
          <a:stretch>
            <a:fillRect/>
          </a:stretch>
        </p:blipFill>
        <p:spPr bwMode="auto">
          <a:xfrm>
            <a:off x="2214546" y="1428736"/>
            <a:ext cx="4835875" cy="1962160"/>
          </a:xfrm>
          <a:prstGeom prst="rect">
            <a:avLst/>
          </a:prstGeom>
          <a:noFill/>
          <a:ln w="9525">
            <a:noFill/>
            <a:miter lim="800000"/>
            <a:headEnd/>
            <a:tailEnd/>
          </a:ln>
          <a:effectLst/>
        </p:spPr>
      </p:pic>
      <p:grpSp>
        <p:nvGrpSpPr>
          <p:cNvPr id="22" name="קבוצה 21"/>
          <p:cNvGrpSpPr/>
          <p:nvPr/>
        </p:nvGrpSpPr>
        <p:grpSpPr>
          <a:xfrm>
            <a:off x="2071670" y="4071942"/>
            <a:ext cx="5143536" cy="1214446"/>
            <a:chOff x="1714480" y="1714488"/>
            <a:chExt cx="5143536" cy="1214446"/>
          </a:xfrm>
        </p:grpSpPr>
        <p:cxnSp>
          <p:nvCxnSpPr>
            <p:cNvPr id="23" name="מחבר ישר 22"/>
            <p:cNvCxnSpPr/>
            <p:nvPr/>
          </p:nvCxnSpPr>
          <p:spPr>
            <a:xfrm>
              <a:off x="1714480" y="1810640"/>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מחבר ישר 23"/>
            <p:cNvCxnSpPr/>
            <p:nvPr/>
          </p:nvCxnSpPr>
          <p:spPr>
            <a:xfrm>
              <a:off x="1714480" y="2035723"/>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מחבר ישר 24"/>
            <p:cNvCxnSpPr/>
            <p:nvPr/>
          </p:nvCxnSpPr>
          <p:spPr>
            <a:xfrm>
              <a:off x="1714480" y="2107161"/>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מחבר ישר 25"/>
            <p:cNvCxnSpPr/>
            <p:nvPr/>
          </p:nvCxnSpPr>
          <p:spPr>
            <a:xfrm>
              <a:off x="1714480" y="1894435"/>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מחבר ישר 26"/>
            <p:cNvCxnSpPr/>
            <p:nvPr/>
          </p:nvCxnSpPr>
          <p:spPr>
            <a:xfrm>
              <a:off x="1714480" y="2744188"/>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מחבר ישר 27"/>
            <p:cNvCxnSpPr/>
            <p:nvPr/>
          </p:nvCxnSpPr>
          <p:spPr>
            <a:xfrm>
              <a:off x="1714480" y="2815626"/>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מחבר ישר 28"/>
            <p:cNvCxnSpPr/>
            <p:nvPr/>
          </p:nvCxnSpPr>
          <p:spPr>
            <a:xfrm>
              <a:off x="1714480" y="2531462"/>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מחבר ישר 30"/>
            <p:cNvCxnSpPr/>
            <p:nvPr/>
          </p:nvCxnSpPr>
          <p:spPr>
            <a:xfrm>
              <a:off x="1714480" y="2602900"/>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מלבן 31"/>
            <p:cNvSpPr/>
            <p:nvPr/>
          </p:nvSpPr>
          <p:spPr>
            <a:xfrm>
              <a:off x="4500562" y="2428868"/>
              <a:ext cx="2000264" cy="500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BitonicSorter</a:t>
              </a:r>
              <a:r>
                <a:rPr lang="en-US" b="1" dirty="0" smtClean="0">
                  <a:solidFill>
                    <a:schemeClr val="tx1"/>
                  </a:solidFill>
                </a:rPr>
                <a:t>(n/2)</a:t>
              </a:r>
              <a:endParaRPr lang="en-US" b="1" dirty="0">
                <a:solidFill>
                  <a:schemeClr val="tx1"/>
                </a:solidFill>
              </a:endParaRPr>
            </a:p>
          </p:txBody>
        </p:sp>
        <p:sp>
          <p:nvSpPr>
            <p:cNvPr id="33" name="מלבן 32"/>
            <p:cNvSpPr/>
            <p:nvPr/>
          </p:nvSpPr>
          <p:spPr>
            <a:xfrm>
              <a:off x="2143108" y="1714488"/>
              <a:ext cx="2000264" cy="121444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Half Cleaner(n)</a:t>
              </a:r>
              <a:endParaRPr lang="en-US" b="1" dirty="0">
                <a:solidFill>
                  <a:schemeClr val="tx1"/>
                </a:solidFill>
              </a:endParaRPr>
            </a:p>
          </p:txBody>
        </p:sp>
        <p:sp>
          <p:nvSpPr>
            <p:cNvPr id="34" name="מלבן 33"/>
            <p:cNvSpPr/>
            <p:nvPr/>
          </p:nvSpPr>
          <p:spPr>
            <a:xfrm>
              <a:off x="4500562" y="1714488"/>
              <a:ext cx="2000264" cy="500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BitonicSorter</a:t>
              </a:r>
              <a:r>
                <a:rPr lang="en-US" b="1" dirty="0" smtClean="0">
                  <a:solidFill>
                    <a:schemeClr val="tx1"/>
                  </a:solidFill>
                </a:rPr>
                <a:t>(n/2)</a:t>
              </a:r>
              <a:endParaRPr lang="en-US" b="1" dirty="0">
                <a:solidFill>
                  <a:schemeClr val="tx1"/>
                </a:solidFill>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25</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רשת מיון</a:t>
            </a:r>
            <a:endParaRPr lang="en-US" sz="4400" dirty="0">
              <a:latin typeface="+mj-lt"/>
              <a:ea typeface="+mj-ea"/>
              <a:cs typeface="+mj-cs"/>
            </a:endParaRPr>
          </a:p>
        </p:txBody>
      </p:sp>
      <p:sp>
        <p:nvSpPr>
          <p:cNvPr id="9" name="מלבן 8"/>
          <p:cNvSpPr/>
          <p:nvPr/>
        </p:nvSpPr>
        <p:spPr>
          <a:xfrm>
            <a:off x="1071538" y="1285860"/>
            <a:ext cx="7286676" cy="1569660"/>
          </a:xfrm>
          <a:prstGeom prst="rect">
            <a:avLst/>
          </a:prstGeom>
        </p:spPr>
        <p:txBody>
          <a:bodyPr wrap="square">
            <a:spAutoFit/>
          </a:bodyPr>
          <a:lstStyle/>
          <a:p>
            <a:pPr algn="r" rtl="1"/>
            <a:r>
              <a:rPr lang="he-IL" sz="2400" dirty="0" smtClean="0">
                <a:cs typeface="+mj-cs"/>
              </a:rPr>
              <a:t>כעת, בעזרת רשת מיון </a:t>
            </a:r>
            <a:r>
              <a:rPr lang="he-IL" sz="2400" dirty="0" err="1" smtClean="0">
                <a:cs typeface="+mj-cs"/>
              </a:rPr>
              <a:t>ביטוני</a:t>
            </a:r>
            <a:r>
              <a:rPr lang="he-IL" sz="2400" dirty="0" smtClean="0">
                <a:cs typeface="+mj-cs"/>
              </a:rPr>
              <a:t>, נוכל להגדיר רשת מיון לסדרה כלשהי.</a:t>
            </a:r>
          </a:p>
          <a:p>
            <a:pPr algn="r" rtl="1"/>
            <a:r>
              <a:rPr lang="he-IL" sz="2400" dirty="0" smtClean="0">
                <a:cs typeface="+mj-cs"/>
              </a:rPr>
              <a:t>לצורך הגדרת הרשת, נכיר מושג:</a:t>
            </a:r>
          </a:p>
          <a:p>
            <a:pPr algn="r" rtl="1"/>
            <a:endParaRPr lang="he-IL" sz="2400" dirty="0" smtClean="0">
              <a:cs typeface="+mj-cs"/>
            </a:endParaRPr>
          </a:p>
          <a:p>
            <a:pPr algn="r" rtl="1">
              <a:buFont typeface="Arial" pitchFamily="34" charset="0"/>
              <a:buChar char="•"/>
            </a:pPr>
            <a:r>
              <a:rPr lang="he-IL" sz="2400" b="1" dirty="0" smtClean="0">
                <a:cs typeface="+mj-cs"/>
              </a:rPr>
              <a:t>רשת מיזוג- </a:t>
            </a:r>
            <a:r>
              <a:rPr lang="en-US" sz="2400" b="1" dirty="0" smtClean="0">
                <a:cs typeface="+mj-cs"/>
              </a:rPr>
              <a:t>Merger Network</a:t>
            </a:r>
            <a:endParaRPr lang="he-IL" sz="2400" b="1" dirty="0" smtClean="0">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26</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רשת מיזוג</a:t>
            </a:r>
            <a:endParaRPr lang="en-US" sz="4400" dirty="0">
              <a:latin typeface="+mj-lt"/>
              <a:ea typeface="+mj-ea"/>
              <a:cs typeface="+mj-cs"/>
            </a:endParaRPr>
          </a:p>
        </p:txBody>
      </p:sp>
      <p:sp>
        <p:nvSpPr>
          <p:cNvPr id="9" name="מלבן 8"/>
          <p:cNvSpPr/>
          <p:nvPr/>
        </p:nvSpPr>
        <p:spPr>
          <a:xfrm>
            <a:off x="1571604" y="1285860"/>
            <a:ext cx="6786610" cy="830997"/>
          </a:xfrm>
          <a:prstGeom prst="rect">
            <a:avLst/>
          </a:prstGeom>
        </p:spPr>
        <p:txBody>
          <a:bodyPr wrap="square">
            <a:spAutoFit/>
          </a:bodyPr>
          <a:lstStyle/>
          <a:p>
            <a:pPr algn="r" rtl="1"/>
            <a:r>
              <a:rPr lang="he-IL" sz="2400" dirty="0" smtClean="0">
                <a:cs typeface="+mj-cs"/>
              </a:rPr>
              <a:t>רשת מיזוג היא רשת הממזגת שתי סדרות </a:t>
            </a:r>
            <a:r>
              <a:rPr lang="he-IL" sz="2400" dirty="0" err="1" smtClean="0">
                <a:cs typeface="+mj-cs"/>
              </a:rPr>
              <a:t>ממויינות</a:t>
            </a:r>
            <a:r>
              <a:rPr lang="he-IL" sz="2400" dirty="0" smtClean="0">
                <a:cs typeface="+mj-cs"/>
              </a:rPr>
              <a:t>, לסדרה אחת </a:t>
            </a:r>
            <a:r>
              <a:rPr lang="he-IL" sz="2400" dirty="0" err="1" smtClean="0">
                <a:cs typeface="+mj-cs"/>
              </a:rPr>
              <a:t>ממויינת</a:t>
            </a:r>
            <a:r>
              <a:rPr lang="he-IL" sz="2400" dirty="0" smtClean="0">
                <a:cs typeface="+mj-cs"/>
              </a:rPr>
              <a:t>:</a:t>
            </a:r>
            <a:endParaRPr lang="he-IL" sz="2400" b="1" dirty="0" smtClean="0">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pic>
        <p:nvPicPr>
          <p:cNvPr id="8194" name="Picture 2"/>
          <p:cNvPicPr>
            <a:picLocks noChangeAspect="1" noChangeArrowheads="1"/>
          </p:cNvPicPr>
          <p:nvPr/>
        </p:nvPicPr>
        <p:blipFill>
          <a:blip r:embed="rId2" cstate="print"/>
          <a:srcRect/>
          <a:stretch>
            <a:fillRect/>
          </a:stretch>
        </p:blipFill>
        <p:spPr bwMode="auto">
          <a:xfrm>
            <a:off x="2419888" y="2428868"/>
            <a:ext cx="4706503" cy="28575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27</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הוכחה</a:t>
            </a:r>
            <a:endParaRPr lang="en-US" sz="4400" dirty="0">
              <a:latin typeface="+mj-lt"/>
              <a:ea typeface="+mj-ea"/>
              <a:cs typeface="+mj-cs"/>
            </a:endParaRPr>
          </a:p>
        </p:txBody>
      </p:sp>
      <p:sp>
        <p:nvSpPr>
          <p:cNvPr id="9" name="מלבן 8"/>
          <p:cNvSpPr/>
          <p:nvPr/>
        </p:nvSpPr>
        <p:spPr>
          <a:xfrm>
            <a:off x="1214414" y="1285860"/>
            <a:ext cx="7143800" cy="3416320"/>
          </a:xfrm>
          <a:prstGeom prst="rect">
            <a:avLst/>
          </a:prstGeom>
        </p:spPr>
        <p:txBody>
          <a:bodyPr wrap="square">
            <a:spAutoFit/>
          </a:bodyPr>
          <a:lstStyle/>
          <a:p>
            <a:pPr algn="r" rtl="1"/>
            <a:r>
              <a:rPr lang="he-IL" sz="2400" dirty="0" smtClean="0">
                <a:cs typeface="+mj-cs"/>
              </a:rPr>
              <a:t>גם כאן חל עיקרון 0-1, כלומר, מספיק להראות שהרשת ממזגת נכון שתי סדרות בינאריות </a:t>
            </a:r>
            <a:r>
              <a:rPr lang="he-IL" sz="2400" dirty="0" err="1" smtClean="0">
                <a:cs typeface="+mj-cs"/>
              </a:rPr>
              <a:t>ממויינות</a:t>
            </a:r>
            <a:r>
              <a:rPr lang="he-IL" sz="2400" dirty="0" smtClean="0">
                <a:cs typeface="+mj-cs"/>
              </a:rPr>
              <a:t>, לסדרה אחת </a:t>
            </a:r>
            <a:r>
              <a:rPr lang="he-IL" sz="2400" dirty="0" err="1" smtClean="0">
                <a:cs typeface="+mj-cs"/>
              </a:rPr>
              <a:t>ממויינת</a:t>
            </a:r>
            <a:r>
              <a:rPr lang="he-IL" sz="2400" dirty="0" smtClean="0">
                <a:cs typeface="+mj-cs"/>
              </a:rPr>
              <a:t>.</a:t>
            </a:r>
          </a:p>
          <a:p>
            <a:pPr algn="r" rtl="1"/>
            <a:endParaRPr lang="he-IL" sz="2400" dirty="0" smtClean="0">
              <a:cs typeface="+mj-cs"/>
            </a:endParaRPr>
          </a:p>
          <a:p>
            <a:pPr algn="r" rtl="1"/>
            <a:r>
              <a:rPr lang="he-IL" sz="2400" dirty="0" err="1" smtClean="0">
                <a:cs typeface="+mj-cs"/>
              </a:rPr>
              <a:t>בהנתן</a:t>
            </a:r>
            <a:r>
              <a:rPr lang="he-IL" sz="2400" dirty="0" smtClean="0">
                <a:cs typeface="+mj-cs"/>
              </a:rPr>
              <a:t> שתי סדרות בינאריות </a:t>
            </a:r>
            <a:r>
              <a:rPr lang="he-IL" sz="2400" dirty="0" err="1" smtClean="0">
                <a:cs typeface="+mj-cs"/>
              </a:rPr>
              <a:t>ממויינות</a:t>
            </a:r>
            <a:r>
              <a:rPr lang="he-IL" sz="2400" dirty="0" smtClean="0">
                <a:cs typeface="+mj-cs"/>
              </a:rPr>
              <a:t>, אם נהפוך את </a:t>
            </a:r>
            <a:r>
              <a:rPr lang="he-IL" sz="2400" dirty="0" err="1" smtClean="0">
                <a:cs typeface="+mj-cs"/>
              </a:rPr>
              <a:t>השניה</a:t>
            </a:r>
            <a:r>
              <a:rPr lang="he-IL" sz="2400" dirty="0" smtClean="0">
                <a:cs typeface="+mj-cs"/>
              </a:rPr>
              <a:t>, הרצף המתקבל הוא סדרה </a:t>
            </a:r>
            <a:r>
              <a:rPr lang="he-IL" sz="2400" dirty="0" err="1" smtClean="0">
                <a:cs typeface="+mj-cs"/>
              </a:rPr>
              <a:t>ביטונית</a:t>
            </a:r>
            <a:r>
              <a:rPr lang="he-IL" sz="2400" dirty="0" smtClean="0">
                <a:cs typeface="+mj-cs"/>
              </a:rPr>
              <a:t>.</a:t>
            </a:r>
          </a:p>
          <a:p>
            <a:pPr algn="r" rtl="1"/>
            <a:endParaRPr lang="he-IL" sz="2400" dirty="0" smtClean="0">
              <a:cs typeface="+mj-cs"/>
            </a:endParaRPr>
          </a:p>
          <a:p>
            <a:pPr algn="r" rtl="1"/>
            <a:r>
              <a:rPr lang="he-IL" sz="2400" dirty="0" smtClean="0">
                <a:cs typeface="+mj-cs"/>
              </a:rPr>
              <a:t>דוגמא:</a:t>
            </a:r>
          </a:p>
          <a:p>
            <a:pPr algn="r" rtl="1"/>
            <a:r>
              <a:rPr lang="he-IL" sz="2400" dirty="0" smtClean="0">
                <a:cs typeface="+mj-cs"/>
              </a:rPr>
              <a:t>00010111- שתי סדרות באורך 4, </a:t>
            </a:r>
            <a:r>
              <a:rPr lang="he-IL" sz="2400" dirty="0" err="1" smtClean="0">
                <a:cs typeface="+mj-cs"/>
              </a:rPr>
              <a:t>ממויינות</a:t>
            </a:r>
            <a:r>
              <a:rPr lang="he-IL" sz="2400" dirty="0" smtClean="0">
                <a:cs typeface="+mj-cs"/>
              </a:rPr>
              <a:t>.</a:t>
            </a:r>
          </a:p>
          <a:p>
            <a:pPr algn="r" rtl="1"/>
            <a:r>
              <a:rPr lang="he-IL" sz="2400" dirty="0" smtClean="0">
                <a:cs typeface="+mj-cs"/>
              </a:rPr>
              <a:t>00011110- סדרה </a:t>
            </a:r>
            <a:r>
              <a:rPr lang="he-IL" sz="2400" dirty="0" err="1" smtClean="0">
                <a:cs typeface="+mj-cs"/>
              </a:rPr>
              <a:t>ביטונית</a:t>
            </a:r>
            <a:r>
              <a:rPr lang="he-IL" sz="2400" dirty="0" smtClean="0">
                <a:cs typeface="+mj-cs"/>
              </a:rPr>
              <a:t>, שהתקבלה מהיפוך תת-הסדרה </a:t>
            </a:r>
            <a:r>
              <a:rPr lang="he-IL" sz="2400" dirty="0" err="1" smtClean="0">
                <a:cs typeface="+mj-cs"/>
              </a:rPr>
              <a:t>השניה</a:t>
            </a:r>
            <a:r>
              <a:rPr lang="he-IL" sz="2400" dirty="0" smtClean="0">
                <a:cs typeface="+mj-cs"/>
              </a:rPr>
              <a:t>.</a:t>
            </a: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28</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המשך הוכחה</a:t>
            </a:r>
            <a:endParaRPr lang="en-US" sz="4400" dirty="0">
              <a:latin typeface="+mj-lt"/>
              <a:ea typeface="+mj-ea"/>
              <a:cs typeface="+mj-cs"/>
            </a:endParaRPr>
          </a:p>
        </p:txBody>
      </p:sp>
      <p:sp>
        <p:nvSpPr>
          <p:cNvPr id="9" name="מלבן 8"/>
          <p:cNvSpPr/>
          <p:nvPr/>
        </p:nvSpPr>
        <p:spPr>
          <a:xfrm>
            <a:off x="1214414" y="1285860"/>
            <a:ext cx="7143800" cy="5262979"/>
          </a:xfrm>
          <a:prstGeom prst="rect">
            <a:avLst/>
          </a:prstGeom>
        </p:spPr>
        <p:txBody>
          <a:bodyPr wrap="square">
            <a:spAutoFit/>
          </a:bodyPr>
          <a:lstStyle/>
          <a:p>
            <a:pPr algn="r" rtl="1"/>
            <a:r>
              <a:rPr lang="he-IL" sz="2400" dirty="0" smtClean="0">
                <a:cs typeface="+mj-cs"/>
              </a:rPr>
              <a:t>לכן, היחידה הראשונה של</a:t>
            </a:r>
            <a:r>
              <a:rPr lang="en-US" sz="2400" dirty="0" smtClean="0">
                <a:cs typeface="+mj-cs"/>
              </a:rPr>
              <a:t>Merger </a:t>
            </a:r>
            <a:r>
              <a:rPr lang="he-IL" sz="2400" dirty="0" smtClean="0">
                <a:cs typeface="+mj-cs"/>
              </a:rPr>
              <a:t> על שתי סדרות </a:t>
            </a:r>
            <a:r>
              <a:rPr lang="he-IL" sz="2400" dirty="0" err="1" smtClean="0">
                <a:cs typeface="+mj-cs"/>
              </a:rPr>
              <a:t>ממויינות</a:t>
            </a:r>
            <a:r>
              <a:rPr lang="he-IL" sz="2400" dirty="0" smtClean="0">
                <a:cs typeface="+mj-cs"/>
              </a:rPr>
              <a:t>, פועלת כמו </a:t>
            </a:r>
            <a:r>
              <a:rPr lang="en-US" sz="2400" dirty="0" err="1" smtClean="0">
                <a:cs typeface="+mj-cs"/>
              </a:rPr>
              <a:t>HalfCleaner</a:t>
            </a:r>
            <a:r>
              <a:rPr lang="he-IL" sz="2400" dirty="0" smtClean="0">
                <a:cs typeface="+mj-cs"/>
              </a:rPr>
              <a:t> על סדרה אחת </a:t>
            </a:r>
            <a:r>
              <a:rPr lang="he-IL" sz="2400" dirty="0" err="1" smtClean="0">
                <a:cs typeface="+mj-cs"/>
              </a:rPr>
              <a:t>ביטונית</a:t>
            </a:r>
            <a:r>
              <a:rPr lang="he-IL" sz="2400" dirty="0" smtClean="0">
                <a:cs typeface="+mj-cs"/>
              </a:rPr>
              <a:t>:</a:t>
            </a: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a:p>
            <a:pPr algn="r" rtl="1"/>
            <a:r>
              <a:rPr lang="he-IL" sz="2400" dirty="0" smtClean="0">
                <a:cs typeface="+mj-cs"/>
              </a:rPr>
              <a:t>כלומר, קלט של שתי סדרות בינאריות </a:t>
            </a:r>
            <a:r>
              <a:rPr lang="he-IL" sz="2400" dirty="0" err="1" smtClean="0">
                <a:cs typeface="+mj-cs"/>
              </a:rPr>
              <a:t>ממויינות</a:t>
            </a:r>
            <a:r>
              <a:rPr lang="he-IL" sz="2400" dirty="0" smtClean="0">
                <a:cs typeface="+mj-cs"/>
              </a:rPr>
              <a:t> ל-</a:t>
            </a:r>
            <a:r>
              <a:rPr lang="en-US" sz="2400" dirty="0" smtClean="0">
                <a:cs typeface="+mj-cs"/>
              </a:rPr>
              <a:t>Merger</a:t>
            </a:r>
            <a:r>
              <a:rPr lang="he-IL" sz="2400" dirty="0" smtClean="0">
                <a:cs typeface="+mj-cs"/>
              </a:rPr>
              <a:t> הוא כמו קלט של סדרה אחת בינארית </a:t>
            </a:r>
            <a:r>
              <a:rPr lang="he-IL" sz="2400" dirty="0" err="1" smtClean="0">
                <a:cs typeface="+mj-cs"/>
              </a:rPr>
              <a:t>ביטונית</a:t>
            </a:r>
            <a:r>
              <a:rPr lang="he-IL" sz="2400" dirty="0" smtClean="0">
                <a:cs typeface="+mj-cs"/>
              </a:rPr>
              <a:t> ל-</a:t>
            </a:r>
            <a:r>
              <a:rPr lang="en-US" sz="2400" dirty="0" err="1" smtClean="0">
                <a:cs typeface="+mj-cs"/>
              </a:rPr>
              <a:t>HalfCleaner</a:t>
            </a:r>
            <a:r>
              <a:rPr lang="he-IL" sz="2400" dirty="0" smtClean="0">
                <a:cs typeface="+mj-cs"/>
              </a:rPr>
              <a:t>, ולכן התכונות מתקיימות בפלט:</a:t>
            </a:r>
          </a:p>
          <a:p>
            <a:pPr algn="r" rtl="1">
              <a:buFont typeface="Arial" pitchFamily="34" charset="0"/>
              <a:buChar char="•"/>
            </a:pPr>
            <a:r>
              <a:rPr lang="he-IL" sz="2400" dirty="0" smtClean="0"/>
              <a:t>גם החצי העליון וגם החצי התחתון הם </a:t>
            </a:r>
            <a:r>
              <a:rPr lang="he-IL" sz="2400" dirty="0" err="1" smtClean="0"/>
              <a:t>ביטוניים</a:t>
            </a:r>
            <a:endParaRPr lang="he-IL" sz="2400" dirty="0" smtClean="0"/>
          </a:p>
          <a:p>
            <a:pPr algn="r" rtl="1">
              <a:buFont typeface="Arial" pitchFamily="34" charset="0"/>
              <a:buChar char="•"/>
            </a:pPr>
            <a:r>
              <a:rPr lang="he-IL" sz="2400" dirty="0" smtClean="0"/>
              <a:t>כל ערך בחצי העליון קטן או שווה לכל ערך בחצי התחתון</a:t>
            </a:r>
          </a:p>
          <a:p>
            <a:pPr algn="r" rtl="1">
              <a:buFont typeface="Arial" pitchFamily="34" charset="0"/>
              <a:buChar char="•"/>
            </a:pPr>
            <a:r>
              <a:rPr lang="he-IL" sz="2400" dirty="0" smtClean="0"/>
              <a:t>לפחות חצי אחד הוא נקי</a:t>
            </a: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pic>
        <p:nvPicPr>
          <p:cNvPr id="8" name="Picture 2"/>
          <p:cNvPicPr>
            <a:picLocks noChangeAspect="1" noChangeArrowheads="1"/>
          </p:cNvPicPr>
          <p:nvPr/>
        </p:nvPicPr>
        <p:blipFill>
          <a:blip r:embed="rId2" cstate="print"/>
          <a:srcRect l="19923" t="25000" r="58827" b="15975"/>
          <a:stretch>
            <a:fillRect/>
          </a:stretch>
        </p:blipFill>
        <p:spPr bwMode="auto">
          <a:xfrm>
            <a:off x="4572000" y="2174388"/>
            <a:ext cx="1000132" cy="1686660"/>
          </a:xfrm>
          <a:prstGeom prst="rect">
            <a:avLst/>
          </a:prstGeom>
          <a:noFill/>
          <a:ln w="9525">
            <a:noFill/>
            <a:miter lim="800000"/>
            <a:headEnd/>
            <a:tailEnd/>
          </a:ln>
          <a:effectLst/>
        </p:spPr>
      </p:pic>
      <p:pic>
        <p:nvPicPr>
          <p:cNvPr id="10" name="Picture 2"/>
          <p:cNvPicPr>
            <a:picLocks noChangeAspect="1" noChangeArrowheads="1"/>
          </p:cNvPicPr>
          <p:nvPr/>
        </p:nvPicPr>
        <p:blipFill>
          <a:blip r:embed="rId3" cstate="print"/>
          <a:srcRect l="13636" t="14229" r="65152" b="14624"/>
          <a:stretch>
            <a:fillRect/>
          </a:stretch>
        </p:blipFill>
        <p:spPr bwMode="auto">
          <a:xfrm>
            <a:off x="2143108" y="2218544"/>
            <a:ext cx="960127" cy="1714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29</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המשך הוכחה</a:t>
            </a:r>
            <a:endParaRPr lang="en-US" sz="4400" dirty="0">
              <a:latin typeface="+mj-lt"/>
              <a:ea typeface="+mj-ea"/>
              <a:cs typeface="+mj-cs"/>
            </a:endParaRPr>
          </a:p>
        </p:txBody>
      </p:sp>
      <p:sp>
        <p:nvSpPr>
          <p:cNvPr id="9" name="מלבן 8"/>
          <p:cNvSpPr/>
          <p:nvPr/>
        </p:nvSpPr>
        <p:spPr>
          <a:xfrm>
            <a:off x="1214414" y="1285860"/>
            <a:ext cx="7143800" cy="1200329"/>
          </a:xfrm>
          <a:prstGeom prst="rect">
            <a:avLst/>
          </a:prstGeom>
        </p:spPr>
        <p:txBody>
          <a:bodyPr wrap="square">
            <a:spAutoFit/>
          </a:bodyPr>
          <a:lstStyle/>
          <a:p>
            <a:pPr algn="r" rtl="1"/>
            <a:r>
              <a:rPr lang="he-IL" sz="2400" dirty="0" smtClean="0">
                <a:cs typeface="+mj-cs"/>
              </a:rPr>
              <a:t>ולכן, את שתי סדרות הפלט מהיחידה הראשונה של </a:t>
            </a:r>
            <a:r>
              <a:rPr lang="en-US" sz="2400" dirty="0" smtClean="0">
                <a:cs typeface="+mj-cs"/>
              </a:rPr>
              <a:t>Merger</a:t>
            </a:r>
            <a:r>
              <a:rPr lang="he-IL" sz="2400" dirty="0" smtClean="0">
                <a:cs typeface="+mj-cs"/>
              </a:rPr>
              <a:t> מספיק למיין כל אחת בנפרד- ואפשר לעשות זאת על ידי </a:t>
            </a:r>
            <a:r>
              <a:rPr lang="en-US" sz="2400" dirty="0" err="1" smtClean="0">
                <a:cs typeface="+mj-cs"/>
              </a:rPr>
              <a:t>BitonicSorter</a:t>
            </a:r>
            <a:r>
              <a:rPr lang="he-IL" sz="2400" dirty="0" smtClean="0">
                <a:cs typeface="+mj-cs"/>
              </a:rPr>
              <a:t>- כדי לקבל כפלט את הסדרה המקורית כולה, </a:t>
            </a:r>
            <a:r>
              <a:rPr lang="he-IL" sz="2400" dirty="0" err="1" smtClean="0">
                <a:cs typeface="+mj-cs"/>
              </a:rPr>
              <a:t>ממויינת</a:t>
            </a:r>
            <a:r>
              <a:rPr lang="he-IL" sz="2400" dirty="0" smtClean="0">
                <a:cs typeface="+mj-cs"/>
              </a:rPr>
              <a:t>.</a:t>
            </a:r>
            <a:endParaRPr lang="he-IL" sz="2400" dirty="0" smtClean="0"/>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pic>
        <p:nvPicPr>
          <p:cNvPr id="11266" name="Picture 2"/>
          <p:cNvPicPr>
            <a:picLocks noChangeAspect="1" noChangeArrowheads="1"/>
          </p:cNvPicPr>
          <p:nvPr/>
        </p:nvPicPr>
        <p:blipFill>
          <a:blip r:embed="rId2" cstate="print"/>
          <a:srcRect/>
          <a:stretch>
            <a:fillRect/>
          </a:stretch>
        </p:blipFill>
        <p:spPr bwMode="auto">
          <a:xfrm>
            <a:off x="2655213" y="2714620"/>
            <a:ext cx="4235853"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3</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en-US" sz="4400" dirty="0" smtClean="0">
                <a:latin typeface="+mj-lt"/>
                <a:ea typeface="+mj-ea"/>
                <a:cs typeface="+mj-cs"/>
              </a:rPr>
              <a:t>Comparison Networks</a:t>
            </a:r>
            <a:endParaRPr lang="en-US" sz="4400" dirty="0">
              <a:latin typeface="+mj-lt"/>
              <a:ea typeface="+mj-ea"/>
              <a:cs typeface="+mj-cs"/>
            </a:endParaRPr>
          </a:p>
        </p:txBody>
      </p:sp>
      <p:sp>
        <p:nvSpPr>
          <p:cNvPr id="9" name="מלבן 8"/>
          <p:cNvSpPr/>
          <p:nvPr/>
        </p:nvSpPr>
        <p:spPr>
          <a:xfrm>
            <a:off x="500034" y="1285860"/>
            <a:ext cx="7858180" cy="4154984"/>
          </a:xfrm>
          <a:prstGeom prst="rect">
            <a:avLst/>
          </a:prstGeom>
        </p:spPr>
        <p:txBody>
          <a:bodyPr wrap="square">
            <a:spAutoFit/>
          </a:bodyPr>
          <a:lstStyle/>
          <a:p>
            <a:pPr algn="r" rtl="1"/>
            <a:r>
              <a:rPr lang="he-IL" sz="2400" dirty="0" smtClean="0">
                <a:cs typeface="+mj-cs"/>
              </a:rPr>
              <a:t>רשת משווה מורכבת </a:t>
            </a:r>
            <a:r>
              <a:rPr lang="he-IL" sz="2400" b="1" dirty="0" smtClean="0">
                <a:cs typeface="+mj-cs"/>
              </a:rPr>
              <a:t>מחוטים </a:t>
            </a:r>
            <a:r>
              <a:rPr lang="he-IL" sz="2400" dirty="0" smtClean="0">
                <a:cs typeface="+mj-cs"/>
              </a:rPr>
              <a:t>(</a:t>
            </a:r>
            <a:r>
              <a:rPr lang="en-US" sz="2400" dirty="0" smtClean="0">
                <a:cs typeface="+mj-cs"/>
              </a:rPr>
              <a:t>wires</a:t>
            </a:r>
            <a:r>
              <a:rPr lang="he-IL" sz="2400" dirty="0" smtClean="0">
                <a:cs typeface="+mj-cs"/>
              </a:rPr>
              <a:t>) </a:t>
            </a:r>
            <a:r>
              <a:rPr lang="he-IL" sz="2400" b="1" dirty="0" smtClean="0">
                <a:cs typeface="+mj-cs"/>
              </a:rPr>
              <a:t>ומשווים </a:t>
            </a:r>
            <a:r>
              <a:rPr lang="he-IL" sz="2400" dirty="0" smtClean="0">
                <a:cs typeface="+mj-cs"/>
              </a:rPr>
              <a:t>(</a:t>
            </a:r>
            <a:r>
              <a:rPr lang="en-US" sz="2400" dirty="0" smtClean="0">
                <a:cs typeface="+mj-cs"/>
              </a:rPr>
              <a:t>comparators</a:t>
            </a:r>
            <a:r>
              <a:rPr lang="he-IL" sz="2400" dirty="0" smtClean="0">
                <a:cs typeface="+mj-cs"/>
              </a:rPr>
              <a:t>).</a:t>
            </a:r>
          </a:p>
          <a:p>
            <a:pPr algn="r" rtl="1"/>
            <a:endParaRPr lang="he-IL" sz="2400" b="1" dirty="0" smtClean="0">
              <a:cs typeface="+mj-cs"/>
            </a:endParaRPr>
          </a:p>
          <a:p>
            <a:pPr algn="r" rtl="1"/>
            <a:r>
              <a:rPr lang="he-IL" sz="2400" b="1" dirty="0" smtClean="0">
                <a:cs typeface="+mj-cs"/>
              </a:rPr>
              <a:t>חוט</a:t>
            </a:r>
            <a:r>
              <a:rPr lang="he-IL" sz="2400" dirty="0" smtClean="0">
                <a:cs typeface="+mj-cs"/>
              </a:rPr>
              <a:t>- מעביר מידע ממקום אחד למקום שני</a:t>
            </a:r>
          </a:p>
          <a:p>
            <a:pPr lvl="1" algn="r" rtl="1">
              <a:buFont typeface="Arial" pitchFamily="34" charset="0"/>
              <a:buChar char="•"/>
            </a:pPr>
            <a:r>
              <a:rPr lang="he-IL" sz="2400" b="1" dirty="0" smtClean="0">
                <a:cs typeface="+mj-cs"/>
              </a:rPr>
              <a:t>חוט קלט</a:t>
            </a:r>
          </a:p>
          <a:p>
            <a:pPr lvl="1" algn="r" rtl="1">
              <a:buFont typeface="Arial" pitchFamily="34" charset="0"/>
              <a:buChar char="•"/>
            </a:pPr>
            <a:r>
              <a:rPr lang="he-IL" sz="2400" b="1" dirty="0" smtClean="0">
                <a:cs typeface="+mj-cs"/>
              </a:rPr>
              <a:t>חוט פלט</a:t>
            </a:r>
          </a:p>
          <a:p>
            <a:pPr lvl="1" algn="r" rtl="1">
              <a:buFont typeface="Arial" pitchFamily="34" charset="0"/>
              <a:buChar char="•"/>
            </a:pPr>
            <a:r>
              <a:rPr lang="he-IL" sz="2400" b="1" dirty="0" smtClean="0">
                <a:cs typeface="+mj-cs"/>
              </a:rPr>
              <a:t>חוט מחבר </a:t>
            </a:r>
            <a:r>
              <a:rPr lang="he-IL" sz="2400" dirty="0" smtClean="0">
                <a:cs typeface="+mj-cs"/>
              </a:rPr>
              <a:t>בין פלט של משווה אחד לקלט של משווה אחר</a:t>
            </a:r>
          </a:p>
          <a:p>
            <a:pPr algn="r" rtl="1"/>
            <a:endParaRPr lang="he-IL" sz="2400" b="1" dirty="0" smtClean="0">
              <a:cs typeface="+mj-cs"/>
            </a:endParaRPr>
          </a:p>
          <a:p>
            <a:pPr algn="r" rtl="1"/>
            <a:r>
              <a:rPr lang="he-IL" sz="2400" b="1" dirty="0" smtClean="0">
                <a:cs typeface="+mj-cs"/>
              </a:rPr>
              <a:t>משווה- </a:t>
            </a:r>
            <a:r>
              <a:rPr lang="he-IL" sz="2400" dirty="0" smtClean="0">
                <a:cs typeface="+mj-cs"/>
              </a:rPr>
              <a:t>התקן שיש לו שני קלטים </a:t>
            </a:r>
            <a:r>
              <a:rPr lang="en-US" sz="2400" dirty="0" smtClean="0">
                <a:cs typeface="+mj-cs"/>
              </a:rPr>
              <a:t>x, y</a:t>
            </a:r>
            <a:r>
              <a:rPr lang="he-IL" sz="2400" dirty="0" smtClean="0">
                <a:cs typeface="+mj-cs"/>
              </a:rPr>
              <a:t> ושני פלטים </a:t>
            </a:r>
            <a:r>
              <a:rPr lang="en-US" sz="2400" dirty="0" smtClean="0">
                <a:cs typeface="+mj-cs"/>
              </a:rPr>
              <a:t>x’, y’</a:t>
            </a:r>
            <a:r>
              <a:rPr lang="he-IL" sz="2400" dirty="0" smtClean="0">
                <a:cs typeface="+mj-cs"/>
              </a:rPr>
              <a:t>, המחשב את הפונקציה הבאה:              </a:t>
            </a:r>
            <a:r>
              <a:rPr lang="en-US" sz="2400" dirty="0" smtClean="0">
                <a:cs typeface="+mj-cs"/>
              </a:rPr>
              <a:t>x’=min(</a:t>
            </a:r>
            <a:r>
              <a:rPr lang="en-US" sz="2400" dirty="0" err="1" smtClean="0">
                <a:cs typeface="+mj-cs"/>
              </a:rPr>
              <a:t>x,y</a:t>
            </a:r>
            <a:r>
              <a:rPr lang="en-US" sz="2400" dirty="0" smtClean="0">
                <a:cs typeface="+mj-cs"/>
              </a:rPr>
              <a:t>)</a:t>
            </a:r>
          </a:p>
          <a:p>
            <a:pPr algn="r" rtl="1"/>
            <a:r>
              <a:rPr lang="en-US" sz="2400" dirty="0" smtClean="0">
                <a:cs typeface="+mj-cs"/>
              </a:rPr>
              <a:t>		</a:t>
            </a:r>
            <a:r>
              <a:rPr lang="he-IL" sz="2400" dirty="0" smtClean="0">
                <a:cs typeface="+mj-cs"/>
              </a:rPr>
              <a:t>	</a:t>
            </a:r>
            <a:r>
              <a:rPr lang="en-US" sz="2400" dirty="0" smtClean="0">
                <a:cs typeface="+mj-cs"/>
              </a:rPr>
              <a:t>y’=max(</a:t>
            </a:r>
            <a:r>
              <a:rPr lang="en-US" sz="2400" dirty="0" err="1" smtClean="0">
                <a:cs typeface="+mj-cs"/>
              </a:rPr>
              <a:t>x,y</a:t>
            </a:r>
            <a:r>
              <a:rPr lang="en-US" sz="2400" dirty="0" smtClean="0">
                <a:cs typeface="+mj-cs"/>
              </a:rPr>
              <a:t>)</a:t>
            </a:r>
          </a:p>
          <a:p>
            <a:pPr algn="r" rtl="1"/>
            <a:r>
              <a:rPr lang="he-IL" sz="2400" dirty="0" smtClean="0">
                <a:cs typeface="+mj-cs"/>
              </a:rPr>
              <a:t>כל משווה פועל בזמן </a:t>
            </a:r>
            <a:r>
              <a:rPr lang="en-US" sz="2400" dirty="0" smtClean="0">
                <a:cs typeface="+mj-cs"/>
              </a:rPr>
              <a:t>O(1)</a:t>
            </a:r>
            <a:r>
              <a:rPr lang="he-IL" sz="2400" dirty="0" smtClean="0">
                <a:cs typeface="+mj-cs"/>
              </a:rPr>
              <a:t>.</a:t>
            </a: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30</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בניית הרשת כולה</a:t>
            </a:r>
            <a:endParaRPr lang="en-US" sz="4400" dirty="0">
              <a:latin typeface="+mj-lt"/>
              <a:ea typeface="+mj-ea"/>
              <a:cs typeface="+mj-cs"/>
            </a:endParaRPr>
          </a:p>
        </p:txBody>
      </p:sp>
      <p:sp>
        <p:nvSpPr>
          <p:cNvPr id="9" name="מלבן 8"/>
          <p:cNvSpPr/>
          <p:nvPr/>
        </p:nvSpPr>
        <p:spPr>
          <a:xfrm>
            <a:off x="1214414" y="1285860"/>
            <a:ext cx="7143800" cy="3046988"/>
          </a:xfrm>
          <a:prstGeom prst="rect">
            <a:avLst/>
          </a:prstGeom>
        </p:spPr>
        <p:txBody>
          <a:bodyPr wrap="square">
            <a:spAutoFit/>
          </a:bodyPr>
          <a:lstStyle/>
          <a:p>
            <a:pPr algn="r" rtl="1"/>
            <a:r>
              <a:rPr lang="he-IL" sz="2400" dirty="0" smtClean="0"/>
              <a:t>רשת מיון </a:t>
            </a:r>
            <a:r>
              <a:rPr lang="en-US" sz="2400" b="1" dirty="0" smtClean="0"/>
              <a:t>Sorter(n)</a:t>
            </a:r>
            <a:r>
              <a:rPr lang="he-IL" sz="2400" dirty="0" smtClean="0"/>
              <a:t> מוגדרת בצורה רקורסיבית:</a:t>
            </a:r>
          </a:p>
          <a:p>
            <a:pPr algn="r" rtl="1"/>
            <a:endParaRPr lang="he-IL" sz="2400" dirty="0" smtClean="0"/>
          </a:p>
          <a:p>
            <a:pPr algn="r" rtl="1"/>
            <a:endParaRPr lang="he-IL" sz="2400" dirty="0" smtClean="0"/>
          </a:p>
          <a:p>
            <a:pPr algn="r" rtl="1"/>
            <a:endParaRPr lang="he-IL" sz="2400" dirty="0" smtClean="0"/>
          </a:p>
          <a:p>
            <a:pPr algn="r" rtl="1"/>
            <a:endParaRPr lang="he-IL" sz="2400" dirty="0" smtClean="0"/>
          </a:p>
          <a:p>
            <a:pPr algn="r" rtl="1"/>
            <a:endParaRPr lang="he-IL" sz="2400" dirty="0" smtClean="0"/>
          </a:p>
          <a:p>
            <a:pPr algn="r" rtl="1"/>
            <a:endParaRPr lang="he-IL" sz="2400" dirty="0" smtClean="0"/>
          </a:p>
          <a:p>
            <a:pPr algn="r" rtl="1"/>
            <a:r>
              <a:rPr lang="he-IL" sz="2400" dirty="0" smtClean="0"/>
              <a:t>דוגמא עבור </a:t>
            </a:r>
            <a:r>
              <a:rPr lang="en-US" sz="2400" dirty="0" smtClean="0"/>
              <a:t>n=8</a:t>
            </a:r>
            <a:r>
              <a:rPr lang="he-IL" sz="2400" dirty="0" smtClean="0"/>
              <a:t>:</a:t>
            </a: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grpSp>
        <p:nvGrpSpPr>
          <p:cNvPr id="8" name="קבוצה 7"/>
          <p:cNvGrpSpPr/>
          <p:nvPr/>
        </p:nvGrpSpPr>
        <p:grpSpPr>
          <a:xfrm>
            <a:off x="2000232" y="1928802"/>
            <a:ext cx="5143536" cy="1214446"/>
            <a:chOff x="1714480" y="3643314"/>
            <a:chExt cx="5143536" cy="1214446"/>
          </a:xfrm>
        </p:grpSpPr>
        <p:cxnSp>
          <p:nvCxnSpPr>
            <p:cNvPr id="10" name="מחבר ישר 9"/>
            <p:cNvCxnSpPr/>
            <p:nvPr/>
          </p:nvCxnSpPr>
          <p:spPr>
            <a:xfrm>
              <a:off x="1714480" y="3739466"/>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מחבר ישר 10"/>
            <p:cNvCxnSpPr/>
            <p:nvPr/>
          </p:nvCxnSpPr>
          <p:spPr>
            <a:xfrm>
              <a:off x="1714480" y="3964549"/>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מחבר ישר 11"/>
            <p:cNvCxnSpPr/>
            <p:nvPr/>
          </p:nvCxnSpPr>
          <p:spPr>
            <a:xfrm>
              <a:off x="1714480" y="4035987"/>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מחבר ישר 12"/>
            <p:cNvCxnSpPr/>
            <p:nvPr/>
          </p:nvCxnSpPr>
          <p:spPr>
            <a:xfrm>
              <a:off x="1714480" y="3823261"/>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מחבר ישר 13"/>
            <p:cNvCxnSpPr/>
            <p:nvPr/>
          </p:nvCxnSpPr>
          <p:spPr>
            <a:xfrm>
              <a:off x="1714480" y="4673014"/>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מחבר ישר 14"/>
            <p:cNvCxnSpPr/>
            <p:nvPr/>
          </p:nvCxnSpPr>
          <p:spPr>
            <a:xfrm>
              <a:off x="1714480" y="4744452"/>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מחבר ישר 15"/>
            <p:cNvCxnSpPr/>
            <p:nvPr/>
          </p:nvCxnSpPr>
          <p:spPr>
            <a:xfrm>
              <a:off x="1714480" y="4460288"/>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מחבר ישר 16"/>
            <p:cNvCxnSpPr/>
            <p:nvPr/>
          </p:nvCxnSpPr>
          <p:spPr>
            <a:xfrm>
              <a:off x="1714480" y="4531726"/>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מלבן 17"/>
            <p:cNvSpPr/>
            <p:nvPr/>
          </p:nvSpPr>
          <p:spPr>
            <a:xfrm>
              <a:off x="2143108" y="4357694"/>
              <a:ext cx="2000264" cy="500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Sorter(n/2)</a:t>
              </a:r>
              <a:endParaRPr lang="en-US" b="1" dirty="0">
                <a:solidFill>
                  <a:schemeClr val="tx1"/>
                </a:solidFill>
              </a:endParaRPr>
            </a:p>
          </p:txBody>
        </p:sp>
        <p:sp>
          <p:nvSpPr>
            <p:cNvPr id="19" name="מלבן 18"/>
            <p:cNvSpPr/>
            <p:nvPr/>
          </p:nvSpPr>
          <p:spPr>
            <a:xfrm>
              <a:off x="4500562" y="3643314"/>
              <a:ext cx="2000264" cy="121444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Merger(n)</a:t>
              </a:r>
              <a:endParaRPr lang="en-US" b="1" dirty="0">
                <a:solidFill>
                  <a:schemeClr val="tx1"/>
                </a:solidFill>
              </a:endParaRPr>
            </a:p>
          </p:txBody>
        </p:sp>
        <p:sp>
          <p:nvSpPr>
            <p:cNvPr id="20" name="מלבן 19"/>
            <p:cNvSpPr/>
            <p:nvPr/>
          </p:nvSpPr>
          <p:spPr>
            <a:xfrm>
              <a:off x="2143108" y="3643314"/>
              <a:ext cx="2000264" cy="500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Sorter(n/2)</a:t>
              </a:r>
              <a:endParaRPr lang="en-US" b="1" dirty="0">
                <a:solidFill>
                  <a:schemeClr val="tx1"/>
                </a:solidFill>
              </a:endParaRPr>
            </a:p>
          </p:txBody>
        </p:sp>
      </p:grpSp>
      <p:pic>
        <p:nvPicPr>
          <p:cNvPr id="12290" name="Picture 2"/>
          <p:cNvPicPr>
            <a:picLocks noChangeAspect="1" noChangeArrowheads="1"/>
          </p:cNvPicPr>
          <p:nvPr/>
        </p:nvPicPr>
        <p:blipFill>
          <a:blip r:embed="rId2" cstate="print"/>
          <a:srcRect b="15000"/>
          <a:stretch>
            <a:fillRect/>
          </a:stretch>
        </p:blipFill>
        <p:spPr bwMode="auto">
          <a:xfrm>
            <a:off x="1357290" y="3786190"/>
            <a:ext cx="4866067" cy="24288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31</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עומק של רשת </a:t>
            </a:r>
            <a:r>
              <a:rPr lang="he-IL" sz="4400" dirty="0">
                <a:latin typeface="+mj-lt"/>
                <a:ea typeface="+mj-ea"/>
                <a:cs typeface="+mj-cs"/>
              </a:rPr>
              <a:t>ה</a:t>
            </a:r>
            <a:r>
              <a:rPr lang="he-IL" sz="4400" dirty="0" smtClean="0">
                <a:latin typeface="+mj-lt"/>
                <a:ea typeface="+mj-ea"/>
                <a:cs typeface="+mj-cs"/>
              </a:rPr>
              <a:t>מיון </a:t>
            </a:r>
            <a:endParaRPr lang="en-US" sz="4400" dirty="0">
              <a:latin typeface="+mj-lt"/>
              <a:ea typeface="+mj-ea"/>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pic>
        <p:nvPicPr>
          <p:cNvPr id="13314" name="Picture 2"/>
          <p:cNvPicPr>
            <a:picLocks noChangeAspect="1" noChangeArrowheads="1"/>
          </p:cNvPicPr>
          <p:nvPr/>
        </p:nvPicPr>
        <p:blipFill>
          <a:blip r:embed="rId2" cstate="print"/>
          <a:srcRect/>
          <a:stretch>
            <a:fillRect/>
          </a:stretch>
        </p:blipFill>
        <p:spPr bwMode="auto">
          <a:xfrm>
            <a:off x="2264268" y="1500174"/>
            <a:ext cx="4663464" cy="2024073"/>
          </a:xfrm>
          <a:prstGeom prst="rect">
            <a:avLst/>
          </a:prstGeom>
          <a:noFill/>
          <a:ln w="9525">
            <a:noFill/>
            <a:miter lim="800000"/>
            <a:headEnd/>
            <a:tailEnd/>
          </a:ln>
          <a:effectLst/>
        </p:spPr>
      </p:pic>
      <p:grpSp>
        <p:nvGrpSpPr>
          <p:cNvPr id="19" name="קבוצה 18"/>
          <p:cNvGrpSpPr/>
          <p:nvPr/>
        </p:nvGrpSpPr>
        <p:grpSpPr>
          <a:xfrm>
            <a:off x="2071670" y="4071942"/>
            <a:ext cx="5143536" cy="1214446"/>
            <a:chOff x="1714480" y="3643314"/>
            <a:chExt cx="5143536" cy="1214446"/>
          </a:xfrm>
        </p:grpSpPr>
        <p:cxnSp>
          <p:nvCxnSpPr>
            <p:cNvPr id="20" name="מחבר ישר 19"/>
            <p:cNvCxnSpPr/>
            <p:nvPr/>
          </p:nvCxnSpPr>
          <p:spPr>
            <a:xfrm>
              <a:off x="1714480" y="3739466"/>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מחבר ישר 20"/>
            <p:cNvCxnSpPr/>
            <p:nvPr/>
          </p:nvCxnSpPr>
          <p:spPr>
            <a:xfrm>
              <a:off x="1714480" y="3964549"/>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מחבר ישר 21"/>
            <p:cNvCxnSpPr/>
            <p:nvPr/>
          </p:nvCxnSpPr>
          <p:spPr>
            <a:xfrm>
              <a:off x="1714480" y="4035987"/>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מחבר ישר 29"/>
            <p:cNvCxnSpPr/>
            <p:nvPr/>
          </p:nvCxnSpPr>
          <p:spPr>
            <a:xfrm>
              <a:off x="1714480" y="3823261"/>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מחבר ישר 34"/>
            <p:cNvCxnSpPr/>
            <p:nvPr/>
          </p:nvCxnSpPr>
          <p:spPr>
            <a:xfrm>
              <a:off x="1714480" y="4673014"/>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מחבר ישר 35"/>
            <p:cNvCxnSpPr/>
            <p:nvPr/>
          </p:nvCxnSpPr>
          <p:spPr>
            <a:xfrm>
              <a:off x="1714480" y="4744452"/>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מחבר ישר 36"/>
            <p:cNvCxnSpPr/>
            <p:nvPr/>
          </p:nvCxnSpPr>
          <p:spPr>
            <a:xfrm>
              <a:off x="1714480" y="4460288"/>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מחבר ישר 37"/>
            <p:cNvCxnSpPr/>
            <p:nvPr/>
          </p:nvCxnSpPr>
          <p:spPr>
            <a:xfrm>
              <a:off x="1714480" y="4531726"/>
              <a:ext cx="5143536"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מלבן 38"/>
            <p:cNvSpPr/>
            <p:nvPr/>
          </p:nvSpPr>
          <p:spPr>
            <a:xfrm>
              <a:off x="2143108" y="4357694"/>
              <a:ext cx="2000264" cy="500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Sorter(n/2)</a:t>
              </a:r>
              <a:endParaRPr lang="en-US" b="1" dirty="0">
                <a:solidFill>
                  <a:schemeClr val="tx1"/>
                </a:solidFill>
              </a:endParaRPr>
            </a:p>
          </p:txBody>
        </p:sp>
        <p:sp>
          <p:nvSpPr>
            <p:cNvPr id="40" name="מלבן 39"/>
            <p:cNvSpPr/>
            <p:nvPr/>
          </p:nvSpPr>
          <p:spPr>
            <a:xfrm>
              <a:off x="4500562" y="3643314"/>
              <a:ext cx="2000264" cy="121444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Merger(n)</a:t>
              </a:r>
              <a:endParaRPr lang="en-US" b="1" dirty="0">
                <a:solidFill>
                  <a:schemeClr val="tx1"/>
                </a:solidFill>
              </a:endParaRPr>
            </a:p>
          </p:txBody>
        </p:sp>
        <p:sp>
          <p:nvSpPr>
            <p:cNvPr id="41" name="מלבן 40"/>
            <p:cNvSpPr/>
            <p:nvPr/>
          </p:nvSpPr>
          <p:spPr>
            <a:xfrm>
              <a:off x="2143108" y="3643314"/>
              <a:ext cx="2000264" cy="50006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Sorter(n/2)</a:t>
              </a:r>
              <a:endParaRPr lang="en-US" b="1" dirty="0">
                <a:solidFill>
                  <a:schemeClr val="tx1"/>
                </a:solidFill>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4</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תרשים למשווה</a:t>
            </a:r>
            <a:endParaRPr lang="en-US" sz="4400" dirty="0">
              <a:latin typeface="+mj-lt"/>
              <a:ea typeface="+mj-ea"/>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grpSp>
        <p:nvGrpSpPr>
          <p:cNvPr id="9" name="קבוצה 8"/>
          <p:cNvGrpSpPr/>
          <p:nvPr/>
        </p:nvGrpSpPr>
        <p:grpSpPr>
          <a:xfrm>
            <a:off x="1456761" y="3047765"/>
            <a:ext cx="6914603" cy="1109736"/>
            <a:chOff x="3347864" y="2926799"/>
            <a:chExt cx="4464496" cy="716515"/>
          </a:xfrm>
        </p:grpSpPr>
        <p:sp>
          <p:nvSpPr>
            <p:cNvPr id="2" name="מלבן 1"/>
            <p:cNvSpPr/>
            <p:nvPr/>
          </p:nvSpPr>
          <p:spPr>
            <a:xfrm>
              <a:off x="4067944" y="2928934"/>
              <a:ext cx="1512168" cy="714380"/>
            </a:xfrm>
            <a:prstGeom prst="rect">
              <a:avLst/>
            </a:prstGeom>
            <a:solidFill>
              <a:srgbClr val="D7E4B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ysClr val="windowText" lastClr="000000"/>
                  </a:solidFill>
                </a:rPr>
                <a:t>comparator</a:t>
              </a:r>
              <a:endParaRPr lang="en-US" sz="2400" dirty="0">
                <a:solidFill>
                  <a:sysClr val="windowText" lastClr="000000"/>
                </a:solidFill>
              </a:endParaRPr>
            </a:p>
          </p:txBody>
        </p:sp>
        <p:cxnSp>
          <p:nvCxnSpPr>
            <p:cNvPr id="4" name="מחבר חץ ישר 3"/>
            <p:cNvCxnSpPr/>
            <p:nvPr/>
          </p:nvCxnSpPr>
          <p:spPr>
            <a:xfrm>
              <a:off x="5580112" y="3140968"/>
              <a:ext cx="50369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מחבר חץ ישר 9"/>
            <p:cNvCxnSpPr/>
            <p:nvPr/>
          </p:nvCxnSpPr>
          <p:spPr>
            <a:xfrm>
              <a:off x="5580473" y="3429000"/>
              <a:ext cx="50369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מחבר חץ ישר 10"/>
            <p:cNvCxnSpPr/>
            <p:nvPr/>
          </p:nvCxnSpPr>
          <p:spPr>
            <a:xfrm>
              <a:off x="3564249" y="3123100"/>
              <a:ext cx="50369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מחבר חץ ישר 11"/>
            <p:cNvCxnSpPr/>
            <p:nvPr/>
          </p:nvCxnSpPr>
          <p:spPr>
            <a:xfrm>
              <a:off x="3564610" y="3411132"/>
              <a:ext cx="50369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47864" y="2926799"/>
              <a:ext cx="432048" cy="298080"/>
            </a:xfrm>
            <a:prstGeom prst="rect">
              <a:avLst/>
            </a:prstGeom>
            <a:noFill/>
          </p:spPr>
          <p:txBody>
            <a:bodyPr wrap="square" rtlCol="0">
              <a:spAutoFit/>
            </a:bodyPr>
            <a:lstStyle/>
            <a:p>
              <a:r>
                <a:rPr lang="en-US" sz="2400" dirty="0" smtClean="0"/>
                <a:t>x</a:t>
              </a:r>
              <a:endParaRPr lang="en-US" sz="2400" dirty="0"/>
            </a:p>
          </p:txBody>
        </p:sp>
        <p:sp>
          <p:nvSpPr>
            <p:cNvPr id="14" name="TextBox 13"/>
            <p:cNvSpPr txBox="1"/>
            <p:nvPr/>
          </p:nvSpPr>
          <p:spPr>
            <a:xfrm>
              <a:off x="3347864" y="3205758"/>
              <a:ext cx="432048" cy="298080"/>
            </a:xfrm>
            <a:prstGeom prst="rect">
              <a:avLst/>
            </a:prstGeom>
            <a:noFill/>
          </p:spPr>
          <p:txBody>
            <a:bodyPr wrap="square" rtlCol="0">
              <a:spAutoFit/>
            </a:bodyPr>
            <a:lstStyle/>
            <a:p>
              <a:r>
                <a:rPr lang="en-US" sz="2400" dirty="0" smtClean="0"/>
                <a:t>y</a:t>
              </a:r>
              <a:endParaRPr lang="en-US" sz="2400" dirty="0"/>
            </a:p>
          </p:txBody>
        </p:sp>
        <p:sp>
          <p:nvSpPr>
            <p:cNvPr id="15" name="TextBox 14"/>
            <p:cNvSpPr txBox="1"/>
            <p:nvPr/>
          </p:nvSpPr>
          <p:spPr>
            <a:xfrm>
              <a:off x="6028206" y="2945925"/>
              <a:ext cx="1784154" cy="298080"/>
            </a:xfrm>
            <a:prstGeom prst="rect">
              <a:avLst/>
            </a:prstGeom>
            <a:noFill/>
          </p:spPr>
          <p:txBody>
            <a:bodyPr wrap="square" rtlCol="0">
              <a:spAutoFit/>
            </a:bodyPr>
            <a:lstStyle/>
            <a:p>
              <a:r>
                <a:rPr lang="en-US" sz="2400" dirty="0" smtClean="0"/>
                <a:t>x</a:t>
              </a:r>
              <a:r>
                <a:rPr lang="en-US" sz="2400" dirty="0"/>
                <a:t>'</a:t>
              </a:r>
              <a:r>
                <a:rPr lang="en-US" sz="2400" dirty="0" smtClean="0"/>
                <a:t>=min(</a:t>
              </a:r>
              <a:r>
                <a:rPr lang="en-US" sz="2400" dirty="0" err="1" smtClean="0"/>
                <a:t>x,y</a:t>
              </a:r>
              <a:r>
                <a:rPr lang="en-US" sz="2400" dirty="0" smtClean="0"/>
                <a:t>)</a:t>
              </a:r>
              <a:endParaRPr lang="en-US" sz="2400" dirty="0"/>
            </a:p>
          </p:txBody>
        </p:sp>
        <p:sp>
          <p:nvSpPr>
            <p:cNvPr id="16" name="TextBox 15"/>
            <p:cNvSpPr txBox="1"/>
            <p:nvPr/>
          </p:nvSpPr>
          <p:spPr>
            <a:xfrm>
              <a:off x="6012160" y="3205759"/>
              <a:ext cx="1784154" cy="298080"/>
            </a:xfrm>
            <a:prstGeom prst="rect">
              <a:avLst/>
            </a:prstGeom>
            <a:noFill/>
          </p:spPr>
          <p:txBody>
            <a:bodyPr wrap="square" rtlCol="0">
              <a:spAutoFit/>
            </a:bodyPr>
            <a:lstStyle/>
            <a:p>
              <a:r>
                <a:rPr lang="en-US" sz="2400" dirty="0" smtClean="0"/>
                <a:t>y'=max(</a:t>
              </a:r>
              <a:r>
                <a:rPr lang="en-US" sz="2400" dirty="0" err="1" smtClean="0"/>
                <a:t>x,y</a:t>
              </a:r>
              <a:r>
                <a:rPr lang="en-US" sz="2400" dirty="0" smtClean="0"/>
                <a:t>)</a:t>
              </a:r>
              <a:endParaRPr lang="en-US" sz="2400" dirty="0"/>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5</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תרשים </a:t>
            </a:r>
            <a:r>
              <a:rPr lang="he-IL" sz="4400" dirty="0" err="1" smtClean="0">
                <a:latin typeface="+mj-lt"/>
                <a:ea typeface="+mj-ea"/>
                <a:cs typeface="+mj-cs"/>
              </a:rPr>
              <a:t>סכמטי</a:t>
            </a:r>
            <a:r>
              <a:rPr lang="he-IL" sz="4400" dirty="0" smtClean="0">
                <a:latin typeface="+mj-lt"/>
                <a:ea typeface="+mj-ea"/>
                <a:cs typeface="+mj-cs"/>
              </a:rPr>
              <a:t> למשווה</a:t>
            </a:r>
            <a:endParaRPr lang="en-US" sz="4400" dirty="0">
              <a:latin typeface="+mj-lt"/>
              <a:ea typeface="+mj-ea"/>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grpSp>
        <p:nvGrpSpPr>
          <p:cNvPr id="9" name="קבוצה 8"/>
          <p:cNvGrpSpPr/>
          <p:nvPr/>
        </p:nvGrpSpPr>
        <p:grpSpPr>
          <a:xfrm>
            <a:off x="1456761" y="3047767"/>
            <a:ext cx="6914603" cy="893718"/>
            <a:chOff x="3347864" y="2926799"/>
            <a:chExt cx="4464496" cy="577040"/>
          </a:xfrm>
        </p:grpSpPr>
        <p:cxnSp>
          <p:nvCxnSpPr>
            <p:cNvPr id="12" name="מחבר חץ ישר 11"/>
            <p:cNvCxnSpPr/>
            <p:nvPr/>
          </p:nvCxnSpPr>
          <p:spPr>
            <a:xfrm>
              <a:off x="3564610" y="3411132"/>
              <a:ext cx="24475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47864" y="2926799"/>
              <a:ext cx="432048" cy="298080"/>
            </a:xfrm>
            <a:prstGeom prst="rect">
              <a:avLst/>
            </a:prstGeom>
            <a:noFill/>
          </p:spPr>
          <p:txBody>
            <a:bodyPr wrap="square" rtlCol="0">
              <a:spAutoFit/>
            </a:bodyPr>
            <a:lstStyle/>
            <a:p>
              <a:r>
                <a:rPr lang="en-US" sz="2400" dirty="0" smtClean="0"/>
                <a:t>x</a:t>
              </a:r>
              <a:endParaRPr lang="en-US" sz="2400" dirty="0"/>
            </a:p>
          </p:txBody>
        </p:sp>
        <p:sp>
          <p:nvSpPr>
            <p:cNvPr id="14" name="TextBox 13"/>
            <p:cNvSpPr txBox="1"/>
            <p:nvPr/>
          </p:nvSpPr>
          <p:spPr>
            <a:xfrm>
              <a:off x="3347864" y="3205758"/>
              <a:ext cx="432048" cy="298080"/>
            </a:xfrm>
            <a:prstGeom prst="rect">
              <a:avLst/>
            </a:prstGeom>
            <a:noFill/>
          </p:spPr>
          <p:txBody>
            <a:bodyPr wrap="square" rtlCol="0">
              <a:spAutoFit/>
            </a:bodyPr>
            <a:lstStyle/>
            <a:p>
              <a:r>
                <a:rPr lang="en-US" sz="2400" dirty="0" smtClean="0"/>
                <a:t>y</a:t>
              </a:r>
              <a:endParaRPr lang="en-US" sz="2400" dirty="0"/>
            </a:p>
          </p:txBody>
        </p:sp>
        <p:sp>
          <p:nvSpPr>
            <p:cNvPr id="15" name="TextBox 14"/>
            <p:cNvSpPr txBox="1"/>
            <p:nvPr/>
          </p:nvSpPr>
          <p:spPr>
            <a:xfrm>
              <a:off x="6028206" y="2945925"/>
              <a:ext cx="1784154" cy="298080"/>
            </a:xfrm>
            <a:prstGeom prst="rect">
              <a:avLst/>
            </a:prstGeom>
            <a:noFill/>
          </p:spPr>
          <p:txBody>
            <a:bodyPr wrap="square" rtlCol="0">
              <a:spAutoFit/>
            </a:bodyPr>
            <a:lstStyle/>
            <a:p>
              <a:r>
                <a:rPr lang="en-US" sz="2400" dirty="0" smtClean="0"/>
                <a:t>x</a:t>
              </a:r>
              <a:r>
                <a:rPr lang="en-US" sz="2400" dirty="0"/>
                <a:t>'</a:t>
              </a:r>
              <a:r>
                <a:rPr lang="en-US" sz="2400" dirty="0" smtClean="0"/>
                <a:t>=min(</a:t>
              </a:r>
              <a:r>
                <a:rPr lang="en-US" sz="2400" dirty="0" err="1" smtClean="0"/>
                <a:t>x,y</a:t>
              </a:r>
              <a:r>
                <a:rPr lang="en-US" sz="2400" dirty="0" smtClean="0"/>
                <a:t>)</a:t>
              </a:r>
              <a:endParaRPr lang="en-US" sz="2400" dirty="0"/>
            </a:p>
          </p:txBody>
        </p:sp>
        <p:sp>
          <p:nvSpPr>
            <p:cNvPr id="16" name="TextBox 15"/>
            <p:cNvSpPr txBox="1"/>
            <p:nvPr/>
          </p:nvSpPr>
          <p:spPr>
            <a:xfrm>
              <a:off x="6012160" y="3205759"/>
              <a:ext cx="1784154" cy="298080"/>
            </a:xfrm>
            <a:prstGeom prst="rect">
              <a:avLst/>
            </a:prstGeom>
            <a:noFill/>
          </p:spPr>
          <p:txBody>
            <a:bodyPr wrap="square" rtlCol="0">
              <a:spAutoFit/>
            </a:bodyPr>
            <a:lstStyle/>
            <a:p>
              <a:r>
                <a:rPr lang="en-US" sz="2400" dirty="0" smtClean="0"/>
                <a:t>y'=max(</a:t>
              </a:r>
              <a:r>
                <a:rPr lang="en-US" sz="2400" dirty="0" err="1" smtClean="0"/>
                <a:t>x,y</a:t>
              </a:r>
              <a:r>
                <a:rPr lang="en-US" sz="2400" dirty="0" smtClean="0"/>
                <a:t>)</a:t>
              </a:r>
              <a:endParaRPr lang="en-US" sz="2400" dirty="0"/>
            </a:p>
          </p:txBody>
        </p:sp>
      </p:grpSp>
      <p:cxnSp>
        <p:nvCxnSpPr>
          <p:cNvPr id="19" name="מחבר חץ ישר 18"/>
          <p:cNvCxnSpPr/>
          <p:nvPr/>
        </p:nvCxnSpPr>
        <p:spPr>
          <a:xfrm>
            <a:off x="1789351" y="3356992"/>
            <a:ext cx="379076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a:xfrm>
            <a:off x="3684731" y="3356992"/>
            <a:ext cx="3106" cy="440909"/>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15676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6</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דוגמא לפעולה של משווה</a:t>
            </a:r>
            <a:endParaRPr lang="en-US" sz="4400" dirty="0">
              <a:latin typeface="+mj-lt"/>
              <a:ea typeface="+mj-ea"/>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grpSp>
        <p:nvGrpSpPr>
          <p:cNvPr id="9" name="קבוצה 8"/>
          <p:cNvGrpSpPr/>
          <p:nvPr/>
        </p:nvGrpSpPr>
        <p:grpSpPr>
          <a:xfrm>
            <a:off x="1456761" y="3047767"/>
            <a:ext cx="6914603" cy="893718"/>
            <a:chOff x="3347864" y="2926799"/>
            <a:chExt cx="4464496" cy="577040"/>
          </a:xfrm>
        </p:grpSpPr>
        <p:cxnSp>
          <p:nvCxnSpPr>
            <p:cNvPr id="12" name="מחבר חץ ישר 11"/>
            <p:cNvCxnSpPr/>
            <p:nvPr/>
          </p:nvCxnSpPr>
          <p:spPr>
            <a:xfrm>
              <a:off x="3564610" y="3411132"/>
              <a:ext cx="244755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47864" y="2926799"/>
              <a:ext cx="432048" cy="298080"/>
            </a:xfrm>
            <a:prstGeom prst="rect">
              <a:avLst/>
            </a:prstGeom>
            <a:noFill/>
          </p:spPr>
          <p:txBody>
            <a:bodyPr wrap="square" rtlCol="0">
              <a:spAutoFit/>
            </a:bodyPr>
            <a:lstStyle/>
            <a:p>
              <a:r>
                <a:rPr lang="he-IL" sz="2400" dirty="0" smtClean="0"/>
                <a:t>7</a:t>
              </a:r>
              <a:endParaRPr lang="en-US" sz="2400" dirty="0"/>
            </a:p>
          </p:txBody>
        </p:sp>
        <p:sp>
          <p:nvSpPr>
            <p:cNvPr id="14" name="TextBox 13"/>
            <p:cNvSpPr txBox="1"/>
            <p:nvPr/>
          </p:nvSpPr>
          <p:spPr>
            <a:xfrm>
              <a:off x="3347864" y="3205758"/>
              <a:ext cx="432048" cy="298080"/>
            </a:xfrm>
            <a:prstGeom prst="rect">
              <a:avLst/>
            </a:prstGeom>
            <a:noFill/>
          </p:spPr>
          <p:txBody>
            <a:bodyPr wrap="square" rtlCol="0">
              <a:spAutoFit/>
            </a:bodyPr>
            <a:lstStyle/>
            <a:p>
              <a:r>
                <a:rPr lang="he-IL" sz="2400" dirty="0" smtClean="0"/>
                <a:t>3</a:t>
              </a:r>
              <a:endParaRPr lang="en-US" sz="2400" dirty="0"/>
            </a:p>
          </p:txBody>
        </p:sp>
        <p:sp>
          <p:nvSpPr>
            <p:cNvPr id="15" name="TextBox 14"/>
            <p:cNvSpPr txBox="1"/>
            <p:nvPr/>
          </p:nvSpPr>
          <p:spPr>
            <a:xfrm>
              <a:off x="6028206" y="2945925"/>
              <a:ext cx="1784154" cy="298080"/>
            </a:xfrm>
            <a:prstGeom prst="rect">
              <a:avLst/>
            </a:prstGeom>
            <a:noFill/>
          </p:spPr>
          <p:txBody>
            <a:bodyPr wrap="square" rtlCol="0">
              <a:spAutoFit/>
            </a:bodyPr>
            <a:lstStyle/>
            <a:p>
              <a:r>
                <a:rPr lang="he-IL" sz="2400" dirty="0" smtClean="0"/>
                <a:t>3</a:t>
              </a:r>
              <a:endParaRPr lang="en-US" sz="2400" dirty="0"/>
            </a:p>
          </p:txBody>
        </p:sp>
        <p:sp>
          <p:nvSpPr>
            <p:cNvPr id="16" name="TextBox 15"/>
            <p:cNvSpPr txBox="1"/>
            <p:nvPr/>
          </p:nvSpPr>
          <p:spPr>
            <a:xfrm>
              <a:off x="6012160" y="3205759"/>
              <a:ext cx="1784154" cy="298080"/>
            </a:xfrm>
            <a:prstGeom prst="rect">
              <a:avLst/>
            </a:prstGeom>
            <a:noFill/>
          </p:spPr>
          <p:txBody>
            <a:bodyPr wrap="square" rtlCol="0">
              <a:spAutoFit/>
            </a:bodyPr>
            <a:lstStyle/>
            <a:p>
              <a:r>
                <a:rPr lang="he-IL" sz="2400" dirty="0" smtClean="0"/>
                <a:t>7</a:t>
              </a:r>
              <a:endParaRPr lang="en-US" sz="2400" dirty="0"/>
            </a:p>
          </p:txBody>
        </p:sp>
      </p:grpSp>
      <p:cxnSp>
        <p:nvCxnSpPr>
          <p:cNvPr id="19" name="מחבר חץ ישר 18"/>
          <p:cNvCxnSpPr/>
          <p:nvPr/>
        </p:nvCxnSpPr>
        <p:spPr>
          <a:xfrm>
            <a:off x="1789351" y="3356992"/>
            <a:ext cx="3790761"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מחבר ישר 19"/>
          <p:cNvCxnSpPr/>
          <p:nvPr/>
        </p:nvCxnSpPr>
        <p:spPr>
          <a:xfrm>
            <a:off x="3684731" y="3356992"/>
            <a:ext cx="3106" cy="440909"/>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80038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7</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עומק</a:t>
            </a:r>
            <a:endParaRPr lang="en-US" sz="4400" dirty="0">
              <a:latin typeface="+mj-lt"/>
              <a:ea typeface="+mj-ea"/>
              <a:cs typeface="+mj-cs"/>
            </a:endParaRPr>
          </a:p>
        </p:txBody>
      </p:sp>
      <p:sp>
        <p:nvSpPr>
          <p:cNvPr id="9" name="מלבן 8"/>
          <p:cNvSpPr/>
          <p:nvPr/>
        </p:nvSpPr>
        <p:spPr>
          <a:xfrm>
            <a:off x="500034" y="1285860"/>
            <a:ext cx="7858180" cy="4893647"/>
          </a:xfrm>
          <a:prstGeom prst="rect">
            <a:avLst/>
          </a:prstGeom>
        </p:spPr>
        <p:txBody>
          <a:bodyPr wrap="square">
            <a:spAutoFit/>
          </a:bodyPr>
          <a:lstStyle/>
          <a:p>
            <a:pPr algn="r" rtl="1"/>
            <a:r>
              <a:rPr lang="he-IL" sz="2400" dirty="0" smtClean="0">
                <a:cs typeface="+mj-cs"/>
              </a:rPr>
              <a:t>לחוט קלט יש עומק 0.</a:t>
            </a:r>
          </a:p>
          <a:p>
            <a:pPr algn="r" rtl="1"/>
            <a:r>
              <a:rPr lang="he-IL" sz="2400" dirty="0" smtClean="0">
                <a:cs typeface="+mj-cs"/>
              </a:rPr>
              <a:t>אם למשווה יש שני חוטי קלט, עם עומק </a:t>
            </a:r>
            <a:r>
              <a:rPr lang="en-US" sz="2400" dirty="0" err="1" smtClean="0">
                <a:cs typeface="+mj-cs"/>
              </a:rPr>
              <a:t>d</a:t>
            </a:r>
            <a:r>
              <a:rPr lang="en-US" sz="2400" baseline="-25000" dirty="0" err="1" smtClean="0">
                <a:cs typeface="+mj-cs"/>
              </a:rPr>
              <a:t>x</a:t>
            </a:r>
            <a:r>
              <a:rPr lang="en-US" sz="2400" dirty="0" smtClean="0">
                <a:cs typeface="+mj-cs"/>
              </a:rPr>
              <a:t>, </a:t>
            </a:r>
            <a:r>
              <a:rPr lang="en-US" sz="2400" dirty="0" err="1" smtClean="0">
                <a:cs typeface="+mj-cs"/>
              </a:rPr>
              <a:t>d</a:t>
            </a:r>
            <a:r>
              <a:rPr lang="en-US" sz="2400" baseline="-25000" dirty="0" err="1" smtClean="0">
                <a:cs typeface="+mj-cs"/>
              </a:rPr>
              <a:t>y</a:t>
            </a:r>
            <a:r>
              <a:rPr lang="he-IL" sz="2400" dirty="0" smtClean="0">
                <a:cs typeface="+mj-cs"/>
              </a:rPr>
              <a:t>, אז העומק של חוטי הפלט שלו הוא </a:t>
            </a:r>
            <a:r>
              <a:rPr lang="en-US" sz="2400" dirty="0" smtClean="0">
                <a:cs typeface="+mj-cs"/>
              </a:rPr>
              <a:t>max(</a:t>
            </a:r>
            <a:r>
              <a:rPr lang="en-US" sz="2400" dirty="0" err="1" smtClean="0">
                <a:cs typeface="+mj-cs"/>
              </a:rPr>
              <a:t>d</a:t>
            </a:r>
            <a:r>
              <a:rPr lang="en-US" sz="2400" baseline="-25000" dirty="0" err="1" smtClean="0">
                <a:cs typeface="+mj-cs"/>
              </a:rPr>
              <a:t>x</a:t>
            </a:r>
            <a:r>
              <a:rPr lang="en-US" sz="2400" dirty="0" smtClean="0">
                <a:cs typeface="+mj-cs"/>
              </a:rPr>
              <a:t>, </a:t>
            </a:r>
            <a:r>
              <a:rPr lang="en-US" sz="2400" dirty="0" err="1" smtClean="0">
                <a:cs typeface="+mj-cs"/>
              </a:rPr>
              <a:t>d</a:t>
            </a:r>
            <a:r>
              <a:rPr lang="en-US" sz="2400" baseline="-25000" dirty="0" err="1" smtClean="0">
                <a:cs typeface="+mj-cs"/>
              </a:rPr>
              <a:t>y</a:t>
            </a:r>
            <a:r>
              <a:rPr lang="en-US" sz="2400" dirty="0" smtClean="0">
                <a:cs typeface="+mj-cs"/>
              </a:rPr>
              <a:t>)+1</a:t>
            </a:r>
            <a:r>
              <a:rPr lang="he-IL" sz="2400" dirty="0" smtClean="0">
                <a:cs typeface="+mj-cs"/>
              </a:rPr>
              <a:t>.</a:t>
            </a:r>
          </a:p>
          <a:p>
            <a:pPr algn="r" rtl="1"/>
            <a:endParaRPr lang="he-IL" sz="2400" dirty="0" smtClean="0">
              <a:cs typeface="+mj-cs"/>
            </a:endParaRPr>
          </a:p>
          <a:p>
            <a:pPr algn="r" rtl="1"/>
            <a:r>
              <a:rPr lang="he-IL" sz="2400" dirty="0" smtClean="0">
                <a:cs typeface="+mj-cs"/>
              </a:rPr>
              <a:t>עומק של רשת הוא העומק </a:t>
            </a:r>
            <a:r>
              <a:rPr lang="he-IL" sz="2400" dirty="0" err="1" smtClean="0">
                <a:cs typeface="+mj-cs"/>
              </a:rPr>
              <a:t>המקסימלי</a:t>
            </a:r>
            <a:r>
              <a:rPr lang="he-IL" sz="2400" dirty="0" smtClean="0">
                <a:cs typeface="+mj-cs"/>
              </a:rPr>
              <a:t> של חוטי הפלט ברשת.</a:t>
            </a: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a:p>
            <a:pPr algn="r" rtl="1"/>
            <a:r>
              <a:rPr lang="he-IL" sz="2400" dirty="0" smtClean="0">
                <a:cs typeface="+mj-cs"/>
              </a:rPr>
              <a:t>הזמן של הרשת בא לידי ביטוי באמצעות העומק.</a:t>
            </a: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pic>
        <p:nvPicPr>
          <p:cNvPr id="3075" name="Picture 3"/>
          <p:cNvPicPr>
            <a:picLocks noChangeAspect="1" noChangeArrowheads="1"/>
          </p:cNvPicPr>
          <p:nvPr/>
        </p:nvPicPr>
        <p:blipFill>
          <a:blip r:embed="rId2" cstate="print"/>
          <a:srcRect/>
          <a:stretch>
            <a:fillRect/>
          </a:stretch>
        </p:blipFill>
        <p:spPr bwMode="auto">
          <a:xfrm>
            <a:off x="2428860" y="3274653"/>
            <a:ext cx="4592435" cy="23145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8</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en-US" sz="4400" dirty="0" smtClean="0">
                <a:latin typeface="+mj-lt"/>
                <a:ea typeface="+mj-ea"/>
                <a:cs typeface="+mj-cs"/>
              </a:rPr>
              <a:t>Sorting Networks</a:t>
            </a:r>
            <a:endParaRPr lang="en-US" sz="4400" dirty="0">
              <a:latin typeface="+mj-lt"/>
              <a:ea typeface="+mj-ea"/>
              <a:cs typeface="+mj-cs"/>
            </a:endParaRPr>
          </a:p>
        </p:txBody>
      </p:sp>
      <p:sp>
        <p:nvSpPr>
          <p:cNvPr id="9" name="מלבן 8"/>
          <p:cNvSpPr/>
          <p:nvPr/>
        </p:nvSpPr>
        <p:spPr>
          <a:xfrm>
            <a:off x="500034" y="1285860"/>
            <a:ext cx="7858180" cy="4154984"/>
          </a:xfrm>
          <a:prstGeom prst="rect">
            <a:avLst/>
          </a:prstGeom>
        </p:spPr>
        <p:txBody>
          <a:bodyPr wrap="square">
            <a:spAutoFit/>
          </a:bodyPr>
          <a:lstStyle/>
          <a:p>
            <a:pPr algn="r" rtl="1"/>
            <a:r>
              <a:rPr lang="he-IL" sz="2400" dirty="0" smtClean="0">
                <a:cs typeface="+mj-cs"/>
              </a:rPr>
              <a:t>רשת ממיינת היא רשת משווה הממיינת את הקלט שלה.</a:t>
            </a:r>
          </a:p>
          <a:p>
            <a:pPr algn="r" rtl="1"/>
            <a:endParaRPr lang="he-IL" sz="2400" dirty="0" smtClean="0">
              <a:cs typeface="+mj-cs"/>
            </a:endParaRPr>
          </a:p>
          <a:p>
            <a:pPr algn="r" rtl="1"/>
            <a:r>
              <a:rPr lang="he-IL" sz="2400" dirty="0" smtClean="0">
                <a:cs typeface="+mj-cs"/>
              </a:rPr>
              <a:t>יש </a:t>
            </a:r>
            <a:r>
              <a:rPr lang="en-US" sz="2400" dirty="0" smtClean="0">
                <a:cs typeface="+mj-cs"/>
              </a:rPr>
              <a:t>n</a:t>
            </a:r>
            <a:r>
              <a:rPr lang="he-IL" sz="2400" dirty="0" smtClean="0">
                <a:cs typeface="+mj-cs"/>
              </a:rPr>
              <a:t> חוטים, אחד לכל קלט.</a:t>
            </a:r>
          </a:p>
          <a:p>
            <a:pPr algn="r" rtl="1"/>
            <a:endParaRPr lang="he-IL" sz="2400" dirty="0" smtClean="0">
              <a:cs typeface="+mj-cs"/>
            </a:endParaRPr>
          </a:p>
          <a:p>
            <a:pPr algn="r" rtl="1"/>
            <a:r>
              <a:rPr lang="he-IL" sz="2400" dirty="0" smtClean="0">
                <a:cs typeface="+mj-cs"/>
              </a:rPr>
              <a:t>דוגמא:</a:t>
            </a: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a:p>
            <a:pPr algn="r" rtl="1"/>
            <a:r>
              <a:rPr lang="he-IL" sz="2400" dirty="0" smtClean="0">
                <a:cs typeface="+mj-cs"/>
              </a:rPr>
              <a:t>איך נוכיח שרשת נתונה היא אכן רשת ממיינת?</a:t>
            </a: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pic>
        <p:nvPicPr>
          <p:cNvPr id="2051" name="Picture 3"/>
          <p:cNvPicPr>
            <a:picLocks noChangeAspect="1" noChangeArrowheads="1"/>
          </p:cNvPicPr>
          <p:nvPr/>
        </p:nvPicPr>
        <p:blipFill>
          <a:blip r:embed="rId2" cstate="print"/>
          <a:srcRect/>
          <a:stretch>
            <a:fillRect/>
          </a:stretch>
        </p:blipFill>
        <p:spPr bwMode="auto">
          <a:xfrm>
            <a:off x="3676650" y="2909888"/>
            <a:ext cx="2989990" cy="17335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של מספר שקופית 4"/>
          <p:cNvSpPr>
            <a:spLocks noGrp="1"/>
          </p:cNvSpPr>
          <p:nvPr>
            <p:ph type="sldNum" sz="quarter" idx="12"/>
          </p:nvPr>
        </p:nvSpPr>
        <p:spPr/>
        <p:txBody>
          <a:bodyPr/>
          <a:lstStyle/>
          <a:p>
            <a:fld id="{2EEF023C-487C-4FDD-A5C6-3E51DF829693}" type="slidenum">
              <a:rPr lang="en-US" smtClean="0">
                <a:solidFill>
                  <a:schemeClr val="tx1"/>
                </a:solidFill>
                <a:cs typeface="+mj-cs"/>
              </a:rPr>
              <a:pPr/>
              <a:t>9</a:t>
            </a:fld>
            <a:endParaRPr lang="en-US" dirty="0">
              <a:solidFill>
                <a:schemeClr val="tx1"/>
              </a:solidFill>
              <a:cs typeface="+mj-cs"/>
            </a:endParaRPr>
          </a:p>
        </p:txBody>
      </p:sp>
      <p:sp>
        <p:nvSpPr>
          <p:cNvPr id="6" name="כותרת 1"/>
          <p:cNvSpPr txBox="1">
            <a:spLocks/>
          </p:cNvSpPr>
          <p:nvPr/>
        </p:nvSpPr>
        <p:spPr bwMode="auto">
          <a:xfrm>
            <a:off x="357158" y="285728"/>
            <a:ext cx="8358246"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1" eaLnBrk="1" fontAlgn="base" latinLnBrk="0" hangingPunct="1">
              <a:lnSpc>
                <a:spcPct val="100000"/>
              </a:lnSpc>
              <a:spcBef>
                <a:spcPct val="0"/>
              </a:spcBef>
              <a:spcAft>
                <a:spcPct val="0"/>
              </a:spcAft>
              <a:buClrTx/>
              <a:buSzTx/>
              <a:buFontTx/>
              <a:buNone/>
              <a:tabLst/>
              <a:defRPr/>
            </a:pPr>
            <a:r>
              <a:rPr lang="he-IL" sz="4400" dirty="0" smtClean="0">
                <a:latin typeface="+mj-lt"/>
                <a:ea typeface="+mj-ea"/>
                <a:cs typeface="+mj-cs"/>
              </a:rPr>
              <a:t>עקרון 0-1</a:t>
            </a:r>
            <a:endParaRPr lang="en-US" sz="4400" dirty="0">
              <a:latin typeface="+mj-lt"/>
              <a:ea typeface="+mj-ea"/>
              <a:cs typeface="+mj-cs"/>
            </a:endParaRPr>
          </a:p>
        </p:txBody>
      </p:sp>
      <p:sp>
        <p:nvSpPr>
          <p:cNvPr id="9" name="מלבן 8"/>
          <p:cNvSpPr/>
          <p:nvPr/>
        </p:nvSpPr>
        <p:spPr>
          <a:xfrm>
            <a:off x="1571604" y="1285860"/>
            <a:ext cx="6786610" cy="3785652"/>
          </a:xfrm>
          <a:prstGeom prst="rect">
            <a:avLst/>
          </a:prstGeom>
        </p:spPr>
        <p:txBody>
          <a:bodyPr wrap="square">
            <a:spAutoFit/>
          </a:bodyPr>
          <a:lstStyle/>
          <a:p>
            <a:pPr algn="r" rtl="1"/>
            <a:endParaRPr lang="he-IL" sz="2400" dirty="0" smtClean="0">
              <a:cs typeface="+mj-cs"/>
            </a:endParaRPr>
          </a:p>
          <a:p>
            <a:pPr algn="r" rtl="1"/>
            <a:endParaRPr lang="he-IL" sz="2400" dirty="0" smtClean="0">
              <a:cs typeface="+mj-cs"/>
            </a:endParaRPr>
          </a:p>
          <a:p>
            <a:pPr algn="r" rtl="1"/>
            <a:r>
              <a:rPr lang="he-IL" sz="2400" b="1" dirty="0" smtClean="0">
                <a:cs typeface="+mj-cs"/>
              </a:rPr>
              <a:t>טענה:</a:t>
            </a:r>
          </a:p>
          <a:p>
            <a:pPr algn="r" rtl="1"/>
            <a:endParaRPr lang="he-IL" sz="2400" dirty="0" smtClean="0">
              <a:cs typeface="+mj-cs"/>
            </a:endParaRPr>
          </a:p>
          <a:p>
            <a:pPr algn="r" rtl="1"/>
            <a:r>
              <a:rPr lang="he-IL" sz="2400" dirty="0" smtClean="0">
                <a:cs typeface="+mj-cs"/>
              </a:rPr>
              <a:t>אם רשת משווה, עם</a:t>
            </a:r>
            <a:r>
              <a:rPr lang="en-US" sz="2400" dirty="0" smtClean="0">
                <a:cs typeface="+mj-cs"/>
              </a:rPr>
              <a:t>n </a:t>
            </a:r>
            <a:r>
              <a:rPr lang="he-IL" sz="2400" dirty="0" smtClean="0">
                <a:cs typeface="+mj-cs"/>
              </a:rPr>
              <a:t> חוטי קלט, ממיינת נכון את כל </a:t>
            </a:r>
            <a:r>
              <a:rPr lang="en-US" sz="2400" dirty="0" smtClean="0">
                <a:cs typeface="+mj-cs"/>
              </a:rPr>
              <a:t>2</a:t>
            </a:r>
            <a:r>
              <a:rPr lang="en-US" sz="2400" baseline="30000" dirty="0" smtClean="0">
                <a:cs typeface="+mj-cs"/>
              </a:rPr>
              <a:t>n</a:t>
            </a:r>
            <a:r>
              <a:rPr lang="he-IL" sz="2400" dirty="0" smtClean="0">
                <a:cs typeface="+mj-cs"/>
              </a:rPr>
              <a:t> הסדרות האפשריות של אפסים ואחדים, אזי היא ממיינת נכון כל סדרה של </a:t>
            </a:r>
            <a:r>
              <a:rPr lang="en-US" sz="2400" dirty="0" smtClean="0">
                <a:cs typeface="+mj-cs"/>
              </a:rPr>
              <a:t>n</a:t>
            </a:r>
            <a:r>
              <a:rPr lang="he-IL" sz="2400" dirty="0" smtClean="0">
                <a:cs typeface="+mj-cs"/>
              </a:rPr>
              <a:t> מספרים כלשהם.</a:t>
            </a:r>
          </a:p>
          <a:p>
            <a:pPr algn="r" rtl="1"/>
            <a:endParaRPr lang="he-IL" sz="2400" dirty="0" smtClean="0">
              <a:cs typeface="+mj-cs"/>
            </a:endParaRPr>
          </a:p>
          <a:p>
            <a:pPr algn="r" rtl="1"/>
            <a:endParaRPr lang="he-IL" sz="2400" dirty="0" smtClean="0">
              <a:cs typeface="+mj-cs"/>
            </a:endParaRPr>
          </a:p>
          <a:p>
            <a:pPr algn="r" rtl="1"/>
            <a:endParaRPr lang="he-IL" sz="2400" dirty="0" smtClean="0">
              <a:cs typeface="+mj-cs"/>
            </a:endParaRPr>
          </a:p>
        </p:txBody>
      </p:sp>
      <p:sp>
        <p:nvSpPr>
          <p:cNvPr id="7" name="מציין מיקום של כותרת תחתונה 4"/>
          <p:cNvSpPr>
            <a:spLocks noGrp="1"/>
          </p:cNvSpPr>
          <p:nvPr>
            <p:ph type="ftr" sz="quarter" idx="11"/>
          </p:nvPr>
        </p:nvSpPr>
        <p:spPr>
          <a:xfrm>
            <a:off x="1857356" y="6356350"/>
            <a:ext cx="5500726" cy="365125"/>
          </a:xfrm>
        </p:spPr>
        <p:txBody>
          <a:bodyPr/>
          <a:lstStyle/>
          <a:p>
            <a:pPr rtl="1"/>
            <a:r>
              <a:rPr lang="he-IL" dirty="0" smtClean="0">
                <a:solidFill>
                  <a:schemeClr val="tx1"/>
                </a:solidFill>
                <a:cs typeface="+mj-cs"/>
              </a:rPr>
              <a:t>אלגוריתמים </a:t>
            </a:r>
            <a:r>
              <a:rPr lang="en-US" dirty="0" smtClean="0">
                <a:solidFill>
                  <a:schemeClr val="tx1"/>
                </a:solidFill>
                <a:cs typeface="+mj-cs"/>
              </a:rPr>
              <a:t>2</a:t>
            </a:r>
            <a:r>
              <a:rPr lang="he-IL" dirty="0" smtClean="0">
                <a:solidFill>
                  <a:schemeClr val="tx1"/>
                </a:solidFill>
                <a:cs typeface="+mj-cs"/>
              </a:rPr>
              <a:t>- ד"ר אלישבע בנש"ק דוקוב- מכללה אקדמית אשקלון- </a:t>
            </a:r>
            <a:r>
              <a:rPr lang="he-IL" dirty="0" smtClean="0">
                <a:solidFill>
                  <a:schemeClr val="tx1"/>
                </a:solidFill>
                <a:cs typeface="+mj-cs"/>
              </a:rPr>
              <a:t>תשע"ח- </a:t>
            </a:r>
            <a:r>
              <a:rPr lang="he-IL" dirty="0" smtClean="0">
                <a:solidFill>
                  <a:schemeClr val="tx1"/>
                </a:solidFill>
                <a:cs typeface="+mj-cs"/>
              </a:rPr>
              <a:t>סמסטר ב'</a:t>
            </a:r>
            <a:endParaRPr lang="en-US" dirty="0">
              <a:solidFill>
                <a:schemeClr val="tx1"/>
              </a:solidFill>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התאמה אישית 1">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10036</TotalTime>
  <Words>1620</Words>
  <Application>Microsoft Office PowerPoint</Application>
  <PresentationFormat>‫הצגה על המסך (4:3)</PresentationFormat>
  <Paragraphs>285</Paragraphs>
  <Slides>31</Slides>
  <Notes>1</Notes>
  <HiddenSlides>2</HiddenSlides>
  <MMClips>0</MMClips>
  <ScaleCrop>false</ScaleCrop>
  <HeadingPairs>
    <vt:vector size="4" baseType="variant">
      <vt:variant>
        <vt:lpstr>ערכת נושא</vt:lpstr>
      </vt:variant>
      <vt:variant>
        <vt:i4>1</vt:i4>
      </vt:variant>
      <vt:variant>
        <vt:lpstr>כותרות שקופיות</vt:lpstr>
      </vt:variant>
      <vt:variant>
        <vt:i4>31</vt:i4>
      </vt:variant>
    </vt:vector>
  </HeadingPairs>
  <TitlesOfParts>
    <vt:vector size="32" baseType="lpstr">
      <vt:lpstr>ערכת נושא Office</vt:lpstr>
      <vt:lpstr>Parallel Algorithms Sorting Networks</vt:lpstr>
      <vt:lpstr>שקופית 2</vt:lpstr>
      <vt:lpstr>שקופית 3</vt:lpstr>
      <vt:lpstr>שקופית 4</vt:lpstr>
      <vt:lpstr>שקופית 5</vt:lpstr>
      <vt:lpstr>שקופית 6</vt:lpstr>
      <vt:lpstr>שקופית 7</vt:lpstr>
      <vt:lpstr>שקופית 8</vt:lpstr>
      <vt:lpstr>שקופית 9</vt:lpstr>
      <vt:lpstr>שקופית 10</vt:lpstr>
      <vt:lpstr>שקופית 11</vt:lpstr>
      <vt:lpstr>שקופית 12</vt:lpstr>
      <vt:lpstr>שקופית 13</vt:lpstr>
      <vt:lpstr>שקופית 14</vt:lpstr>
      <vt:lpstr>שקופית 15</vt:lpstr>
      <vt:lpstr>שקופית 16</vt:lpstr>
      <vt:lpstr>שקופית 17</vt:lpstr>
      <vt:lpstr>שקופית 18</vt:lpstr>
      <vt:lpstr>שקופית 19</vt:lpstr>
      <vt:lpstr>שקופית 20</vt:lpstr>
      <vt:lpstr>שקופית 21</vt:lpstr>
      <vt:lpstr>שקופית 22</vt:lpstr>
      <vt:lpstr>שקופית 23</vt:lpstr>
      <vt:lpstr>שקופית 24</vt:lpstr>
      <vt:lpstr>שקופית 25</vt:lpstr>
      <vt:lpstr>שקופית 26</vt:lpstr>
      <vt:lpstr>שקופית 27</vt:lpstr>
      <vt:lpstr>שקופית 28</vt:lpstr>
      <vt:lpstr>שקופית 29</vt:lpstr>
      <vt:lpstr>שקופית 30</vt:lpstr>
      <vt:lpstr>שקופית 31</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אלגוריתמים 1</dc:title>
  <dc:creator>User</dc:creator>
  <cp:lastModifiedBy>User</cp:lastModifiedBy>
  <cp:revision>976</cp:revision>
  <dcterms:created xsi:type="dcterms:W3CDTF">2014-10-06T00:43:48Z</dcterms:created>
  <dcterms:modified xsi:type="dcterms:W3CDTF">2018-03-13T11:33:41Z</dcterms:modified>
</cp:coreProperties>
</file>