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64" r:id="rId2"/>
    <p:sldId id="351" r:id="rId3"/>
    <p:sldId id="336" r:id="rId4"/>
    <p:sldId id="337" r:id="rId5"/>
    <p:sldId id="317" r:id="rId6"/>
    <p:sldId id="339" r:id="rId7"/>
    <p:sldId id="338" r:id="rId8"/>
    <p:sldId id="333" r:id="rId9"/>
    <p:sldId id="325" r:id="rId10"/>
    <p:sldId id="326" r:id="rId11"/>
    <p:sldId id="321" r:id="rId12"/>
    <p:sldId id="344" r:id="rId13"/>
    <p:sldId id="345" r:id="rId14"/>
    <p:sldId id="346" r:id="rId15"/>
    <p:sldId id="347" r:id="rId16"/>
    <p:sldId id="340" r:id="rId17"/>
    <p:sldId id="328" r:id="rId18"/>
    <p:sldId id="348" r:id="rId19"/>
    <p:sldId id="341" r:id="rId20"/>
    <p:sldId id="342" r:id="rId21"/>
    <p:sldId id="349" r:id="rId22"/>
    <p:sldId id="350"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276" autoAdjust="0"/>
  </p:normalViewPr>
  <p:slideViewPr>
    <p:cSldViewPr showGuides="1">
      <p:cViewPr>
        <p:scale>
          <a:sx n="66" d="100"/>
          <a:sy n="66" d="100"/>
        </p:scale>
        <p:origin x="1282" y="110"/>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11/11/2022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11/11/2022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toldot.com/torainauka.html#ref14" TargetMode="External"/><Relationship Id="rId3" Type="http://schemas.openxmlformats.org/officeDocument/2006/relationships/hyperlink" Target="https://toldot.com/torainauka.html#ref11" TargetMode="External"/><Relationship Id="rId7" Type="http://schemas.openxmlformats.org/officeDocument/2006/relationships/hyperlink" Target="https://toldot.com/torainauka.html#ref13"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ldot.com/DaatTvunot.html" TargetMode="External"/><Relationship Id="rId5" Type="http://schemas.openxmlformats.org/officeDocument/2006/relationships/hyperlink" Target="https://toldot.com/Ramkhal.html" TargetMode="External"/><Relationship Id="rId4" Type="http://schemas.openxmlformats.org/officeDocument/2006/relationships/hyperlink" Target="https://toldot.com/torainauka.html#ref12"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oldot.com/torainauka.html#ref19"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toldot.com/torainauka.html#ref21" TargetMode="External"/><Relationship Id="rId5" Type="http://schemas.openxmlformats.org/officeDocument/2006/relationships/hyperlink" Target="https://toldot.com/torainauka.html#ref20" TargetMode="External"/><Relationship Id="rId4" Type="http://schemas.openxmlformats.org/officeDocument/2006/relationships/hyperlink" Target="https://toldot.com/pervorodnyiGreh.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oldot.com/torainauka.html#ref9"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ru-RU" b="0" dirty="0">
                <a:solidFill>
                  <a:srgbClr val="444444"/>
                </a:solidFill>
                <a:effectLst/>
                <a:latin typeface="PTSerif"/>
              </a:rPr>
              <a:t>В Торе содержится однозначное требование к человечеству: «…НАПОЛНЯЙТЕ ЗЕМЛЮ И </a:t>
            </a:r>
            <a:r>
              <a:rPr lang="ru-RU" b="1" dirty="0">
                <a:solidFill>
                  <a:srgbClr val="444444"/>
                </a:solidFill>
                <a:effectLst/>
                <a:latin typeface="inherit"/>
              </a:rPr>
              <a:t>ОВЛАДЕЙТЕ</a:t>
            </a:r>
            <a:r>
              <a:rPr lang="ru-RU" b="0" dirty="0">
                <a:solidFill>
                  <a:srgbClr val="444444"/>
                </a:solidFill>
                <a:effectLst/>
                <a:latin typeface="PTSerif"/>
              </a:rPr>
              <a:t> ЕЮ»</a:t>
            </a:r>
            <a:r>
              <a:rPr lang="ru-RU" b="0" u="sng" baseline="30000" dirty="0">
                <a:solidFill>
                  <a:srgbClr val="0E53B2"/>
                </a:solidFill>
                <a:effectLst/>
                <a:latin typeface="PTSerif"/>
                <a:hlinkClick r:id="rId3"/>
              </a:rPr>
              <a:t>[11]</a:t>
            </a:r>
            <a:r>
              <a:rPr lang="ru-RU" b="0" dirty="0">
                <a:solidFill>
                  <a:srgbClr val="444444"/>
                </a:solidFill>
                <a:effectLst/>
                <a:latin typeface="PTSerif"/>
              </a:rPr>
              <a:t>.</a:t>
            </a:r>
          </a:p>
          <a:p>
            <a:pPr algn="l" fontAlgn="base"/>
            <a:r>
              <a:rPr lang="ru-RU" b="0" dirty="0">
                <a:solidFill>
                  <a:srgbClr val="444444"/>
                </a:solidFill>
                <a:effectLst/>
                <a:latin typeface="PTSerif"/>
              </a:rPr>
              <a:t>Как это понять? Если Мир сотворён со всем, что необходимо для существования человека, то почему употребляется словом «овладейте?» Ведь более точным выражением было бы «пользуйтесь». Но если Тора использует именно это слово и повелевает «овладеть», значит, Природа помимо того, что открыто для пользования, содержит и то, чем надо овладеть.</a:t>
            </a:r>
          </a:p>
          <a:p>
            <a:endParaRPr lang="ru-RU" dirty="0"/>
          </a:p>
          <a:p>
            <a:pPr algn="l" fontAlgn="base"/>
            <a:r>
              <a:rPr lang="ru-RU" b="0" dirty="0">
                <a:solidFill>
                  <a:srgbClr val="444444"/>
                </a:solidFill>
                <a:effectLst/>
                <a:latin typeface="PTSerif"/>
              </a:rPr>
              <a:t>Человек исследует природу и находит в ней необходимые и полезные для себя ресурсы. В силу привычки людям кажется естественным, что в природе есть вода с её исключительными качествами, воздух, содержащий кислород в необходимой пропорции, вещества, обладающие уникальными свойствами, электричество, магнетизм и так далее.</a:t>
            </a:r>
          </a:p>
          <a:p>
            <a:pPr algn="l" fontAlgn="base"/>
            <a:r>
              <a:rPr lang="ru-RU" b="0" dirty="0">
                <a:solidFill>
                  <a:srgbClr val="444444"/>
                </a:solidFill>
                <a:effectLst/>
                <a:latin typeface="PTSerif"/>
              </a:rPr>
              <a:t>Но так ли это естественно? Обязательно ли присутствие в природе таких материалов, элементов и сил? Должны ли они обладать свойствами, приносящими пользу человеку?</a:t>
            </a:r>
          </a:p>
          <a:p>
            <a:pPr algn="l" fontAlgn="base"/>
            <a:r>
              <a:rPr lang="ru-RU" b="0" dirty="0">
                <a:solidFill>
                  <a:srgbClr val="444444"/>
                </a:solidFill>
                <a:effectLst/>
                <a:latin typeface="PTSerif"/>
              </a:rPr>
              <a:t>В природе могло бы не быть источников энергии и тепла (нефти, угля, газа), строительных материалов (глины, цемента, древесины), сырья для одежды (льна, хлопка) и многого другого, что удовлетворяет другие потребности человека, и их отсутствие ничего бы в природе принципиально не изменило.</a:t>
            </a:r>
          </a:p>
          <a:p>
            <a:endParaRPr lang="ru-RU" dirty="0"/>
          </a:p>
          <a:p>
            <a:pPr algn="l" fontAlgn="base"/>
            <a:r>
              <a:rPr lang="ru-RU" b="0" dirty="0">
                <a:solidFill>
                  <a:srgbClr val="444444"/>
                </a:solidFill>
                <a:effectLst/>
                <a:latin typeface="PTSerif"/>
              </a:rPr>
              <a:t>Научная методика позволяет человеку исследовать и осваивать окружающую его природу. Тот факт, что природные процессы поддаются математическому описанию, кажется учёным совершенно естественным. Но так ли это? Ведь нет никаких причин, в соответствии с которыми это было бы необходимо. И в последнее время исследователи стали обращать внимание на этот неестественный феномен</a:t>
            </a:r>
            <a:r>
              <a:rPr lang="ru-RU" b="0" u="sng" baseline="30000" dirty="0">
                <a:solidFill>
                  <a:srgbClr val="0E53B2"/>
                </a:solidFill>
                <a:effectLst/>
                <a:latin typeface="PTSerif"/>
                <a:hlinkClick r:id="rId4"/>
              </a:rPr>
              <a:t>[12]</a:t>
            </a:r>
            <a:r>
              <a:rPr lang="ru-RU" b="0" dirty="0">
                <a:solidFill>
                  <a:srgbClr val="444444"/>
                </a:solidFill>
                <a:effectLst/>
                <a:latin typeface="PTSerif"/>
              </a:rPr>
              <a:t>.</a:t>
            </a:r>
          </a:p>
          <a:p>
            <a:pPr algn="l" fontAlgn="base"/>
            <a:r>
              <a:rPr lang="ru-RU" b="0" dirty="0">
                <a:solidFill>
                  <a:srgbClr val="444444"/>
                </a:solidFill>
                <a:effectLst/>
                <a:latin typeface="PTSerif"/>
              </a:rPr>
              <a:t>А вот что об этом пишет великий мудрец </a:t>
            </a:r>
            <a:r>
              <a:rPr lang="ru-RU" b="0" u="sng" dirty="0">
                <a:solidFill>
                  <a:srgbClr val="0E53B2"/>
                </a:solidFill>
                <a:effectLst/>
                <a:latin typeface="PTSerif"/>
                <a:hlinkClick r:id="rId5"/>
              </a:rPr>
              <a:t>РАМХАЛЬ</a:t>
            </a:r>
            <a:r>
              <a:rPr lang="ru-RU" b="0" dirty="0">
                <a:solidFill>
                  <a:srgbClr val="444444"/>
                </a:solidFill>
                <a:effectLst/>
                <a:latin typeface="PTSerif"/>
              </a:rPr>
              <a:t> в книге </a:t>
            </a:r>
            <a:r>
              <a:rPr lang="ru-RU" b="0" u="sng" dirty="0">
                <a:solidFill>
                  <a:srgbClr val="0E53B2"/>
                </a:solidFill>
                <a:effectLst/>
                <a:latin typeface="PTSerif"/>
                <a:hlinkClick r:id="rId6"/>
              </a:rPr>
              <a:t>«Даат Твунот»</a:t>
            </a:r>
            <a:r>
              <a:rPr lang="ru-RU" b="0" dirty="0">
                <a:solidFill>
                  <a:srgbClr val="444444"/>
                </a:solidFill>
                <a:effectLst/>
                <a:latin typeface="PTSerif"/>
              </a:rPr>
              <a:t>:</a:t>
            </a:r>
          </a:p>
          <a:p>
            <a:pPr algn="l" fontAlgn="base"/>
            <a:r>
              <a:rPr lang="ru-RU" b="0" dirty="0">
                <a:solidFill>
                  <a:srgbClr val="444444"/>
                </a:solidFill>
                <a:effectLst/>
                <a:latin typeface="PTSerif"/>
              </a:rPr>
              <a:t>«</a:t>
            </a:r>
            <a:r>
              <a:rPr lang="ru-RU" b="0" i="1" dirty="0">
                <a:solidFill>
                  <a:srgbClr val="444444"/>
                </a:solidFill>
                <a:effectLst/>
                <a:latin typeface="inherit"/>
              </a:rPr>
              <a:t>Всевышний желал, чтобы человек мог понять нечто в Его путях и деяниях. Более того — чтобы он старался понять как можно больше и стремился к этому всеми силами. Поэтому Творец избрал образ действия, соответствующий путям человеческим, т.е. в постижимом и понятном порядке… Доказательство этому — описание сотворения мира в Торе. Творец свидетельствует, что создал мир последовательными действиями, разграниченными во времени и разделенными на “речения”, а не одним “речением”, как мог бы. Именно из этого следует возможность и необходимость проводить анализ Его действий, их причин и тем более следствий, различать все категории, виды и их аспекты, всё согласно образу мышления человека</a:t>
            </a:r>
            <a:r>
              <a:rPr lang="ru-RU" b="0" dirty="0">
                <a:solidFill>
                  <a:srgbClr val="444444"/>
                </a:solidFill>
                <a:effectLst/>
                <a:latin typeface="PTSerif"/>
              </a:rPr>
              <a:t>».</a:t>
            </a:r>
          </a:p>
          <a:p>
            <a:endParaRPr lang="ru-RU" dirty="0"/>
          </a:p>
          <a:p>
            <a:pPr algn="l" fontAlgn="base"/>
            <a:r>
              <a:rPr lang="ru-RU" b="0" dirty="0">
                <a:solidFill>
                  <a:srgbClr val="444444"/>
                </a:solidFill>
                <a:effectLst/>
                <a:latin typeface="PTSerif"/>
              </a:rPr>
              <a:t>Творец повелевает человеку освоить этот мир, но, чтобы разработать нужные для этого технологии, следует вначале разобраться в строении природы, понять её закономерности и свойства. А это уже требует развития</a:t>
            </a:r>
            <a:r>
              <a:rPr lang="ru-RU" b="1" dirty="0">
                <a:solidFill>
                  <a:srgbClr val="444444"/>
                </a:solidFill>
                <a:effectLst/>
                <a:latin typeface="inherit"/>
              </a:rPr>
              <a:t> научного</a:t>
            </a:r>
            <a:r>
              <a:rPr lang="ru-RU" b="0" dirty="0">
                <a:solidFill>
                  <a:srgbClr val="444444"/>
                </a:solidFill>
                <a:effectLst/>
                <a:latin typeface="PTSerif"/>
              </a:rPr>
              <a:t> познания.</a:t>
            </a:r>
          </a:p>
          <a:p>
            <a:pPr algn="l" fontAlgn="base"/>
            <a:r>
              <a:rPr lang="ru-RU" b="0" dirty="0">
                <a:solidFill>
                  <a:srgbClr val="444444"/>
                </a:solidFill>
                <a:effectLst/>
                <a:latin typeface="PTSerif"/>
              </a:rPr>
              <a:t>На определённом этапе человечество приступило к развитию науки и добилось колоссальных успехов в освоении природы, что было всецело поставлено в заслугу человеческому гению. Но если быть последовательными в рассуждениях и не забывать, что вся эта тема анализируется с позиции Творения, то возможность научного познания — часть Плана Творения. Всё в мире не может произойти без Воли Творца. Значит, и научное развитие, вне зависимости от того, что об этом думает сам человек, строго соответствует Плану Творения, предусматривающему в числе прочего, когда именно какое именно открытие произойдёт.</a:t>
            </a:r>
          </a:p>
          <a:p>
            <a:endParaRPr lang="ru-RU" dirty="0"/>
          </a:p>
          <a:p>
            <a:r>
              <a:rPr lang="ru-RU" b="0" i="0" dirty="0">
                <a:solidFill>
                  <a:srgbClr val="444444"/>
                </a:solidFill>
                <a:effectLst/>
                <a:latin typeface="PTSerif"/>
              </a:rPr>
              <a:t>История раскрывает, что научный прогресс происходил скачкообразно, а не линейным образом, как можно было бы ожидать. Особого прогресса в научном познании не было в течение тысячелетий, пока не наступил заранее предвиденный в Торе</a:t>
            </a:r>
            <a:r>
              <a:rPr lang="ru-RU" b="0" i="0" u="sng" baseline="30000" dirty="0">
                <a:solidFill>
                  <a:srgbClr val="0E53B2"/>
                </a:solidFill>
                <a:effectLst/>
                <a:latin typeface="PTSerif"/>
                <a:hlinkClick r:id="rId7"/>
              </a:rPr>
              <a:t>[13]</a:t>
            </a:r>
            <a:r>
              <a:rPr lang="ru-RU" b="0" i="0" dirty="0">
                <a:solidFill>
                  <a:srgbClr val="444444"/>
                </a:solidFill>
                <a:effectLst/>
                <a:latin typeface="PTSerif"/>
              </a:rPr>
              <a:t> этап человеческого развития. Это произошло в середине XVII века, когда Творец раскрыл тем, кто искал и трудился</a:t>
            </a:r>
            <a:r>
              <a:rPr lang="ru-RU" b="0" i="0" u="sng" baseline="30000" dirty="0">
                <a:solidFill>
                  <a:srgbClr val="0E53B2"/>
                </a:solidFill>
                <a:effectLst/>
                <a:latin typeface="PTSerif"/>
                <a:hlinkClick r:id="rId8"/>
              </a:rPr>
              <a:t>[14]</a:t>
            </a:r>
            <a:r>
              <a:rPr lang="ru-RU" b="0" i="0" dirty="0">
                <a:solidFill>
                  <a:srgbClr val="444444"/>
                </a:solidFill>
                <a:effectLst/>
                <a:latin typeface="PTSerif"/>
              </a:rPr>
              <a:t>, секреты строения физического мира. И только тогда, как из рога изобилия, посыпались одно за другим великие научные открытия.</a:t>
            </a:r>
          </a:p>
          <a:p>
            <a:endParaRPr lang="en-IL" dirty="0"/>
          </a:p>
        </p:txBody>
      </p:sp>
      <p:sp>
        <p:nvSpPr>
          <p:cNvPr id="4" name="Slide Number Placeholder 3"/>
          <p:cNvSpPr>
            <a:spLocks noGrp="1"/>
          </p:cNvSpPr>
          <p:nvPr>
            <p:ph type="sldNum" sz="quarter" idx="5"/>
          </p:nvPr>
        </p:nvSpPr>
        <p:spPr/>
        <p:txBody>
          <a:bodyPr/>
          <a:lstStyle/>
          <a:p>
            <a:fld id="{B8796F01-7154-41E0-B48B-A6921757531A}" type="slidenum">
              <a:rPr lang="en-IL" smtClean="0"/>
              <a:pPr/>
              <a:t>3</a:t>
            </a:fld>
            <a:endParaRPr lang="en-IL"/>
          </a:p>
        </p:txBody>
      </p:sp>
    </p:spTree>
    <p:extLst>
      <p:ext uri="{BB962C8B-B14F-4D97-AF65-F5344CB8AC3E}">
        <p14:creationId xmlns:p14="http://schemas.microsoft.com/office/powerpoint/2010/main" val="2267363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Мир основной – мир духовный и материальность этого мира только скрывает его</a:t>
            </a:r>
          </a:p>
          <a:p>
            <a:r>
              <a:rPr lang="ru-RU" dirty="0"/>
              <a:t>2 этапа: процесс творения + сложившийся духовный мир (результат)</a:t>
            </a:r>
          </a:p>
          <a:p>
            <a:endParaRPr lang="ru-RU" dirty="0"/>
          </a:p>
          <a:p>
            <a:pPr marL="0" marR="0" lvl="0" indent="0" algn="l" defTabSz="1218987" rtl="0" eaLnBrk="1" fontAlgn="auto" latinLnBrk="0" hangingPunct="1">
              <a:lnSpc>
                <a:spcPct val="100000"/>
              </a:lnSpc>
              <a:spcBef>
                <a:spcPts val="0"/>
              </a:spcBef>
              <a:spcAft>
                <a:spcPts val="0"/>
              </a:spcAft>
              <a:buClrTx/>
              <a:buSzTx/>
              <a:buFontTx/>
              <a:buNone/>
              <a:tabLst/>
              <a:defRPr/>
            </a:pPr>
            <a:r>
              <a:rPr lang="ru-RU" dirty="0"/>
              <a:t>Ограничение влияния, чтоб оно могло быть распространено постепенно чтоб быть воспринятым творением. Для этого созданы духовные ступени следующие одна за другой, ограничивающие присутствие Творца. Воля Творца начала проявляться в разном качестве, так что мудрецы определяют это как отдельные «миры»</a:t>
            </a:r>
          </a:p>
          <a:p>
            <a:pPr marL="0" marR="0" lvl="0" indent="0" algn="l" defTabSz="1218987" rtl="0" eaLnBrk="1" fontAlgn="auto" latinLnBrk="0" hangingPunct="1">
              <a:lnSpc>
                <a:spcPct val="100000"/>
              </a:lnSpc>
              <a:spcBef>
                <a:spcPts val="0"/>
              </a:spcBef>
              <a:spcAft>
                <a:spcPts val="0"/>
              </a:spcAft>
              <a:buClrTx/>
              <a:buSzTx/>
              <a:buFontTx/>
              <a:buNone/>
              <a:tabLst/>
              <a:defRPr/>
            </a:pPr>
            <a:endParaRPr lang="ru-RU" dirty="0"/>
          </a:p>
          <a:p>
            <a:pPr marL="0" marR="0" lvl="0" indent="0" algn="l" defTabSz="1218987" rtl="0" eaLnBrk="1" fontAlgn="auto" latinLnBrk="0" hangingPunct="1">
              <a:lnSpc>
                <a:spcPct val="100000"/>
              </a:lnSpc>
              <a:spcBef>
                <a:spcPts val="0"/>
              </a:spcBef>
              <a:spcAft>
                <a:spcPts val="0"/>
              </a:spcAft>
              <a:buClrTx/>
              <a:buSzTx/>
              <a:buFontTx/>
              <a:buNone/>
              <a:tabLst/>
              <a:defRPr/>
            </a:pPr>
            <a:r>
              <a:rPr lang="ru-RU" dirty="0"/>
              <a:t>С трех миров начинается отдаление от единства: отдаление от реальности Творца</a:t>
            </a:r>
          </a:p>
          <a:p>
            <a:pPr marL="0" marR="0" lvl="0" indent="0" algn="l" defTabSz="1218987" rtl="0" eaLnBrk="1" fontAlgn="auto" latinLnBrk="0" hangingPunct="1">
              <a:lnSpc>
                <a:spcPct val="100000"/>
              </a:lnSpc>
              <a:spcBef>
                <a:spcPts val="0"/>
              </a:spcBef>
              <a:spcAft>
                <a:spcPts val="0"/>
              </a:spcAft>
              <a:buClrTx/>
              <a:buSzTx/>
              <a:buFontTx/>
              <a:buNone/>
              <a:tabLst/>
              <a:defRPr/>
            </a:pPr>
            <a:endParaRPr lang="ru-RU" dirty="0"/>
          </a:p>
          <a:p>
            <a:pPr marL="0" marR="0" lvl="0" indent="0" algn="l" defTabSz="1218987" rtl="0" eaLnBrk="1" fontAlgn="auto" latinLnBrk="0" hangingPunct="1">
              <a:lnSpc>
                <a:spcPct val="100000"/>
              </a:lnSpc>
              <a:spcBef>
                <a:spcPts val="0"/>
              </a:spcBef>
              <a:spcAft>
                <a:spcPts val="0"/>
              </a:spcAft>
              <a:buClrTx/>
              <a:buSzTx/>
              <a:buFontTx/>
              <a:buNone/>
              <a:tabLst/>
              <a:defRPr/>
            </a:pPr>
            <a:r>
              <a:rPr lang="ru-RU" dirty="0"/>
              <a:t>Материальность мира – это низшая</a:t>
            </a:r>
          </a:p>
          <a:p>
            <a:pPr marL="0" marR="0" lvl="0" indent="0" algn="l" defTabSz="1218987" rtl="0" eaLnBrk="1" fontAlgn="auto" latinLnBrk="0" hangingPunct="1">
              <a:lnSpc>
                <a:spcPct val="100000"/>
              </a:lnSpc>
              <a:spcBef>
                <a:spcPts val="0"/>
              </a:spcBef>
              <a:spcAft>
                <a:spcPts val="0"/>
              </a:spcAft>
              <a:buClrTx/>
              <a:buSzTx/>
              <a:buFontTx/>
              <a:buNone/>
              <a:tabLst/>
              <a:defRPr/>
            </a:pPr>
            <a:endParaRPr lang="ru-RU" dirty="0"/>
          </a:p>
          <a:p>
            <a:pPr marL="0" marR="0" lvl="0" indent="0" algn="l" defTabSz="1218987" rtl="0" eaLnBrk="1" fontAlgn="auto" latinLnBrk="0" hangingPunct="1">
              <a:lnSpc>
                <a:spcPct val="100000"/>
              </a:lnSpc>
              <a:spcBef>
                <a:spcPts val="0"/>
              </a:spcBef>
              <a:spcAft>
                <a:spcPts val="0"/>
              </a:spcAft>
              <a:buClrTx/>
              <a:buSzTx/>
              <a:buFontTx/>
              <a:buNone/>
              <a:tabLst/>
              <a:defRPr/>
            </a:pPr>
            <a:r>
              <a:rPr lang="ru-RU" dirty="0"/>
              <a:t>Свет Творца проходит через миры как экраны, которые замутнеют яркость света Творца. Это и есть возможность дать ощутить нам свое «я» в полной форме и создать реальность свободы выбора. Мы находимся в самом дальнем из миров, с наибольшим ограничением</a:t>
            </a:r>
          </a:p>
          <a:p>
            <a:pPr marL="0" marR="0" lvl="0" indent="0" algn="l" defTabSz="1218987" rtl="0" eaLnBrk="1" fontAlgn="auto" latinLnBrk="0" hangingPunct="1">
              <a:lnSpc>
                <a:spcPct val="100000"/>
              </a:lnSpc>
              <a:spcBef>
                <a:spcPts val="0"/>
              </a:spcBef>
              <a:spcAft>
                <a:spcPts val="0"/>
              </a:spcAft>
              <a:buClrTx/>
              <a:buSzTx/>
              <a:buFontTx/>
              <a:buNone/>
              <a:tabLst/>
              <a:defRPr/>
            </a:pPr>
            <a:endParaRPr lang="ru-RU"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ru-RU" dirty="0"/>
          </a:p>
          <a:p>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16</a:t>
            </a:fld>
            <a:endParaRPr lang="en-US"/>
          </a:p>
        </p:txBody>
      </p:sp>
    </p:spTree>
    <p:extLst>
      <p:ext uri="{BB962C8B-B14F-4D97-AF65-F5344CB8AC3E}">
        <p14:creationId xmlns:p14="http://schemas.microsoft.com/office/powerpoint/2010/main" val="2987064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Согласно этому мир существует 6 дней + 5783 года</a:t>
            </a:r>
          </a:p>
          <a:p>
            <a:r>
              <a:rPr lang="ru-RU" dirty="0"/>
              <a:t>Как интерпретировать 6 дней в привычных нам временных оценках – нам еще предстоит разобрать</a:t>
            </a:r>
          </a:p>
          <a:p>
            <a:endParaRPr lang="ru-RU" dirty="0"/>
          </a:p>
          <a:p>
            <a:r>
              <a:rPr lang="ru-RU" dirty="0"/>
              <a:t>6 дней – творения</a:t>
            </a:r>
          </a:p>
          <a:p>
            <a:r>
              <a:rPr lang="ru-RU" dirty="0"/>
              <a:t>5783 года – мателиального существования</a:t>
            </a:r>
          </a:p>
          <a:p>
            <a:endParaRPr lang="ru-RU" dirty="0"/>
          </a:p>
          <a:p>
            <a:endParaRPr lang="en-IL" dirty="0"/>
          </a:p>
        </p:txBody>
      </p:sp>
      <p:sp>
        <p:nvSpPr>
          <p:cNvPr id="4" name="Slide Number Placeholder 3"/>
          <p:cNvSpPr>
            <a:spLocks noGrp="1"/>
          </p:cNvSpPr>
          <p:nvPr>
            <p:ph type="sldNum" sz="quarter" idx="5"/>
          </p:nvPr>
        </p:nvSpPr>
        <p:spPr/>
        <p:txBody>
          <a:bodyPr/>
          <a:lstStyle/>
          <a:p>
            <a:fld id="{B8796F01-7154-41E0-B48B-A6921757531A}" type="slidenum">
              <a:rPr lang="en-IL" smtClean="0"/>
              <a:pPr/>
              <a:t>17</a:t>
            </a:fld>
            <a:endParaRPr lang="en-IL"/>
          </a:p>
        </p:txBody>
      </p:sp>
    </p:spTree>
    <p:extLst>
      <p:ext uri="{BB962C8B-B14F-4D97-AF65-F5344CB8AC3E}">
        <p14:creationId xmlns:p14="http://schemas.microsoft.com/office/powerpoint/2010/main" val="4009803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Согласно этому мир существует 6 дней + 5783 года</a:t>
            </a:r>
          </a:p>
          <a:p>
            <a:r>
              <a:rPr lang="ru-RU" dirty="0"/>
              <a:t>Как интерпретировать 6 дней в привычных нам временных оценках – нам еще предстоит разобрать</a:t>
            </a:r>
          </a:p>
          <a:p>
            <a:endParaRPr lang="en-IL" dirty="0"/>
          </a:p>
        </p:txBody>
      </p:sp>
      <p:sp>
        <p:nvSpPr>
          <p:cNvPr id="4" name="Slide Number Placeholder 3"/>
          <p:cNvSpPr>
            <a:spLocks noGrp="1"/>
          </p:cNvSpPr>
          <p:nvPr>
            <p:ph type="sldNum" sz="quarter" idx="5"/>
          </p:nvPr>
        </p:nvSpPr>
        <p:spPr/>
        <p:txBody>
          <a:bodyPr/>
          <a:lstStyle/>
          <a:p>
            <a:fld id="{B8796F01-7154-41E0-B48B-A6921757531A}" type="slidenum">
              <a:rPr lang="en-IL" smtClean="0"/>
              <a:pPr/>
              <a:t>18</a:t>
            </a:fld>
            <a:endParaRPr lang="en-IL"/>
          </a:p>
        </p:txBody>
      </p:sp>
    </p:spTree>
    <p:extLst>
      <p:ext uri="{BB962C8B-B14F-4D97-AF65-F5344CB8AC3E}">
        <p14:creationId xmlns:p14="http://schemas.microsoft.com/office/powerpoint/2010/main" val="126233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ru-RU" sz="1600" dirty="0"/>
              <a:t>Наука пытается дать ответ на вопросы которые она не может заниматься (вне компетенции)</a:t>
            </a:r>
          </a:p>
          <a:p>
            <a:pPr marL="457200" indent="-457200">
              <a:buAutoNum type="arabicPeriod"/>
            </a:pPr>
            <a:r>
              <a:rPr lang="ru-RU" sz="1600" dirty="0"/>
              <a:t>Понять что говорит Тора на самом деле</a:t>
            </a:r>
            <a:endParaRPr lang="en-IL" dirty="0"/>
          </a:p>
        </p:txBody>
      </p:sp>
      <p:sp>
        <p:nvSpPr>
          <p:cNvPr id="4" name="Slide Number Placeholder 3"/>
          <p:cNvSpPr>
            <a:spLocks noGrp="1"/>
          </p:cNvSpPr>
          <p:nvPr>
            <p:ph type="sldNum" sz="quarter" idx="5"/>
          </p:nvPr>
        </p:nvSpPr>
        <p:spPr/>
        <p:txBody>
          <a:bodyPr/>
          <a:lstStyle/>
          <a:p>
            <a:fld id="{B8796F01-7154-41E0-B48B-A6921757531A}" type="slidenum">
              <a:rPr lang="en-IL" smtClean="0"/>
              <a:pPr/>
              <a:t>22</a:t>
            </a:fld>
            <a:endParaRPr lang="en-IL"/>
          </a:p>
        </p:txBody>
      </p:sp>
    </p:spTree>
    <p:extLst>
      <p:ext uri="{BB962C8B-B14F-4D97-AF65-F5344CB8AC3E}">
        <p14:creationId xmlns:p14="http://schemas.microsoft.com/office/powerpoint/2010/main" val="2383917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ru-RU" b="0" dirty="0">
                <a:solidFill>
                  <a:srgbClr val="444444"/>
                </a:solidFill>
                <a:effectLst/>
                <a:latin typeface="PTSerif"/>
              </a:rPr>
              <a:t>Таким образом, наука существенно расширила и углубила понимание Божественного Плана, раскрывая величие Его всеобъемлющей Мудрости.</a:t>
            </a:r>
          </a:p>
          <a:p>
            <a:pPr algn="l" fontAlgn="base"/>
            <a:r>
              <a:rPr lang="ru-RU" b="0" dirty="0">
                <a:solidFill>
                  <a:srgbClr val="444444"/>
                </a:solidFill>
                <a:effectLst/>
                <a:latin typeface="PTSerif"/>
              </a:rPr>
              <a:t>В этом и состоит первостепенная </a:t>
            </a:r>
            <a:r>
              <a:rPr lang="ru-RU" b="1" dirty="0">
                <a:solidFill>
                  <a:srgbClr val="444444"/>
                </a:solidFill>
                <a:effectLst/>
                <a:latin typeface="inherit"/>
              </a:rPr>
              <a:t>духовная роль науки</a:t>
            </a:r>
            <a:r>
              <a:rPr lang="ru-RU" b="0" dirty="0">
                <a:solidFill>
                  <a:srgbClr val="444444"/>
                </a:solidFill>
                <a:effectLst/>
                <a:latin typeface="PTSerif"/>
              </a:rPr>
              <a:t>: понять реализацию Замысла Творения, раскрыть великую Мудрость Творца, укрепить веру в Него и в результате пробудить в сердце человека признание Его Добра.</a:t>
            </a:r>
          </a:p>
          <a:p>
            <a:pPr algn="l" fontAlgn="base"/>
            <a:r>
              <a:rPr lang="ru-RU" b="0" dirty="0">
                <a:solidFill>
                  <a:srgbClr val="444444"/>
                </a:solidFill>
                <a:effectLst/>
                <a:latin typeface="PTSerif"/>
              </a:rPr>
              <a:t>Поэтому РАМБАМ</a:t>
            </a:r>
            <a:r>
              <a:rPr lang="ru-RU" b="0" u="sng" baseline="30000" dirty="0">
                <a:solidFill>
                  <a:srgbClr val="0E53B2"/>
                </a:solidFill>
                <a:effectLst/>
                <a:latin typeface="PTSerif"/>
                <a:hlinkClick r:id="rId3"/>
              </a:rPr>
              <a:t>[19]</a:t>
            </a:r>
            <a:r>
              <a:rPr lang="ru-RU" b="0" dirty="0">
                <a:solidFill>
                  <a:srgbClr val="444444"/>
                </a:solidFill>
                <a:effectLst/>
                <a:latin typeface="PTSerif"/>
              </a:rPr>
              <a:t> обязывает всматриваться в сотворённую природу, изучать её как один из путей познания Творца, как путь к Трепету и Любви перед Ним.</a:t>
            </a:r>
          </a:p>
          <a:p>
            <a:pPr algn="l" fontAlgn="base"/>
            <a:endParaRPr lang="ru-RU" b="0" dirty="0">
              <a:solidFill>
                <a:srgbClr val="444444"/>
              </a:solidFill>
              <a:effectLst/>
              <a:latin typeface="PTSerif"/>
            </a:endParaRPr>
          </a:p>
          <a:p>
            <a:pPr algn="l" fontAlgn="base"/>
            <a:r>
              <a:rPr lang="ru-RU" b="0" dirty="0">
                <a:solidFill>
                  <a:srgbClr val="444444"/>
                </a:solidFill>
                <a:effectLst/>
                <a:latin typeface="PTSerif"/>
              </a:rPr>
              <a:t>Но жизнь по Торе и исполнение заповедей требуют в определённых случаях знаний об устройстве природы. Поэтому мудрецы Торы, как можно узнать из Талмуда, который полон сведений и советов в самых разных областях познания, уделяли внимание научным исследованиям. Но не так, как это было принято в их эпоху, когда древние греки развивали в основном теоретический, философский аспект науки, а в эмпирическом плане. Они искали практическую пользу посредством конкретных наблюдений, а также заимствовали такие знания у учёных мужей народов мира.</a:t>
            </a:r>
          </a:p>
          <a:p>
            <a:pPr algn="l" fontAlgn="base"/>
            <a:r>
              <a:rPr lang="ru-RU" b="0" dirty="0">
                <a:solidFill>
                  <a:srgbClr val="444444"/>
                </a:solidFill>
                <a:effectLst/>
                <a:latin typeface="PTSerif"/>
              </a:rPr>
              <a:t>И так на протяжении всей истории, с появлением всё новых вопросов, решения которых зависят от понимания природных явлений, мудрецы Торы полагались на научные знания тех поколений, во время которых они жили.</a:t>
            </a:r>
          </a:p>
          <a:p>
            <a:endParaRPr lang="ru-RU" dirty="0"/>
          </a:p>
          <a:p>
            <a:pPr algn="l" fontAlgn="base"/>
            <a:r>
              <a:rPr lang="ru-RU" b="0" dirty="0">
                <a:solidFill>
                  <a:srgbClr val="444444"/>
                </a:solidFill>
                <a:effectLst/>
                <a:latin typeface="PTSerif"/>
              </a:rPr>
              <a:t>Развитие науки и техники играет существенную роль в глобальной истории. С точки зрения Торы, конечная цель научно-технического прогресса — не повышение материального благосостояния, а подготовка необходимых условий к периоду окончательного исправления человечества.</a:t>
            </a:r>
          </a:p>
          <a:p>
            <a:pPr algn="l" fontAlgn="base"/>
            <a:r>
              <a:rPr lang="ru-RU" b="0" dirty="0">
                <a:solidFill>
                  <a:srgbClr val="444444"/>
                </a:solidFill>
                <a:effectLst/>
                <a:latin typeface="PTSerif"/>
              </a:rPr>
              <a:t>Вследствие </a:t>
            </a:r>
            <a:r>
              <a:rPr lang="ru-RU" b="0" u="sng" dirty="0">
                <a:solidFill>
                  <a:srgbClr val="0E53B2"/>
                </a:solidFill>
                <a:effectLst/>
                <a:latin typeface="PTSerif"/>
                <a:hlinkClick r:id="rId4"/>
              </a:rPr>
              <a:t>Проклятия</a:t>
            </a:r>
            <a:r>
              <a:rPr lang="ru-RU" b="0" u="sng" baseline="30000" dirty="0">
                <a:solidFill>
                  <a:srgbClr val="0E53B2"/>
                </a:solidFill>
                <a:effectLst/>
                <a:latin typeface="PTSerif"/>
                <a:hlinkClick r:id="rId5"/>
              </a:rPr>
              <a:t>[20]</a:t>
            </a:r>
            <a:r>
              <a:rPr lang="ru-RU" b="0" dirty="0">
                <a:solidFill>
                  <a:srgbClr val="444444"/>
                </a:solidFill>
                <a:effectLst/>
                <a:latin typeface="PTSerif"/>
              </a:rPr>
              <a:t> человек вынужден постоянно работать ради выживания, что не позволяет ему в полной мере посвятить себя духовным целям своего существования. В конце истории благодаря научно-техническому прогрессу человек будет освобождён от «рабского» труда, не требуемого для осуществления цели творения, и получит достаточно времени для духовной жизни</a:t>
            </a:r>
            <a:r>
              <a:rPr lang="ru-RU" b="0" u="sng" baseline="30000" dirty="0">
                <a:solidFill>
                  <a:srgbClr val="0E53B2"/>
                </a:solidFill>
                <a:effectLst/>
                <a:latin typeface="PTSerif"/>
                <a:hlinkClick r:id="rId6"/>
              </a:rPr>
              <a:t>[21]</a:t>
            </a:r>
            <a:r>
              <a:rPr lang="ru-RU" b="0" dirty="0">
                <a:solidFill>
                  <a:srgbClr val="444444"/>
                </a:solidFill>
                <a:effectLst/>
                <a:latin typeface="PTSerif"/>
              </a:rPr>
              <a:t>.</a:t>
            </a:r>
          </a:p>
          <a:p>
            <a:endParaRPr lang="en-IL" dirty="0"/>
          </a:p>
        </p:txBody>
      </p:sp>
      <p:sp>
        <p:nvSpPr>
          <p:cNvPr id="4" name="Slide Number Placeholder 3"/>
          <p:cNvSpPr>
            <a:spLocks noGrp="1"/>
          </p:cNvSpPr>
          <p:nvPr>
            <p:ph type="sldNum" sz="quarter" idx="5"/>
          </p:nvPr>
        </p:nvSpPr>
        <p:spPr/>
        <p:txBody>
          <a:bodyPr/>
          <a:lstStyle/>
          <a:p>
            <a:fld id="{B8796F01-7154-41E0-B48B-A6921757531A}" type="slidenum">
              <a:rPr lang="en-IL" smtClean="0"/>
              <a:pPr/>
              <a:t>4</a:t>
            </a:fld>
            <a:endParaRPr lang="en-IL"/>
          </a:p>
        </p:txBody>
      </p:sp>
    </p:spTree>
    <p:extLst>
      <p:ext uri="{BB962C8B-B14F-4D97-AF65-F5344CB8AC3E}">
        <p14:creationId xmlns:p14="http://schemas.microsoft.com/office/powerpoint/2010/main" val="67722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ru-RU" sz="1600" dirty="0"/>
              <a:t>Наука пытается дать ответ на вопросы которые она не может заниматься (вне компетенции)</a:t>
            </a:r>
          </a:p>
          <a:p>
            <a:pPr marL="457200" indent="-457200">
              <a:buAutoNum type="arabicPeriod"/>
            </a:pPr>
            <a:r>
              <a:rPr lang="ru-RU" sz="1600" dirty="0"/>
              <a:t>Понять что говорит Тора на самом деле</a:t>
            </a:r>
            <a:endParaRPr lang="en-IL" dirty="0"/>
          </a:p>
        </p:txBody>
      </p:sp>
      <p:sp>
        <p:nvSpPr>
          <p:cNvPr id="4" name="Slide Number Placeholder 3"/>
          <p:cNvSpPr>
            <a:spLocks noGrp="1"/>
          </p:cNvSpPr>
          <p:nvPr>
            <p:ph type="sldNum" sz="quarter" idx="5"/>
          </p:nvPr>
        </p:nvSpPr>
        <p:spPr/>
        <p:txBody>
          <a:bodyPr/>
          <a:lstStyle/>
          <a:p>
            <a:fld id="{B8796F01-7154-41E0-B48B-A6921757531A}" type="slidenum">
              <a:rPr lang="en-IL" smtClean="0"/>
              <a:pPr/>
              <a:t>6</a:t>
            </a:fld>
            <a:endParaRPr lang="en-IL"/>
          </a:p>
        </p:txBody>
      </p:sp>
    </p:spTree>
    <p:extLst>
      <p:ext uri="{BB962C8B-B14F-4D97-AF65-F5344CB8AC3E}">
        <p14:creationId xmlns:p14="http://schemas.microsoft.com/office/powerpoint/2010/main" val="2160332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ru-RU" b="1" dirty="0">
                <a:solidFill>
                  <a:srgbClr val="444444"/>
                </a:solidFill>
                <a:effectLst/>
                <a:latin typeface="inherit"/>
              </a:rPr>
              <a:t>Во-первых</a:t>
            </a:r>
            <a:r>
              <a:rPr lang="ru-RU" b="0" dirty="0">
                <a:solidFill>
                  <a:srgbClr val="444444"/>
                </a:solidFill>
                <a:effectLst/>
                <a:latin typeface="PTSerif"/>
              </a:rPr>
              <a:t>, никаких противоречий между Торой и эмпирической наукой нет.</a:t>
            </a:r>
          </a:p>
          <a:p>
            <a:pPr algn="l" fontAlgn="base"/>
            <a:r>
              <a:rPr lang="ru-RU" b="0" dirty="0">
                <a:solidFill>
                  <a:srgbClr val="444444"/>
                </a:solidFill>
                <a:effectLst/>
                <a:latin typeface="PTSerif"/>
              </a:rPr>
              <a:t>Тора и наука, изучающая природу такой, какой она предстаёт перед исследователями, не только не противоречат друг другу, но и в принципе противоречить не могут, так как обе исходят из одного Источника. Тора была дана человеку Творцом для постижения духовных ценностей, и точно так же Им была дана и возможность научного исследования Природы.</a:t>
            </a:r>
          </a:p>
          <a:p>
            <a:pPr algn="l" fontAlgn="base"/>
            <a:r>
              <a:rPr lang="ru-RU" b="1" dirty="0">
                <a:solidFill>
                  <a:srgbClr val="444444"/>
                </a:solidFill>
                <a:effectLst/>
                <a:latin typeface="inherit"/>
              </a:rPr>
              <a:t>Во-вторых</a:t>
            </a:r>
            <a:r>
              <a:rPr lang="ru-RU" b="0" dirty="0">
                <a:solidFill>
                  <a:srgbClr val="444444"/>
                </a:solidFill>
                <a:effectLst/>
                <a:latin typeface="PTSerif"/>
              </a:rPr>
              <a:t>, воззрение Торы совершенно несовместимо с атеизмом, который использует науку в идеологических целях. Но здесь Торе противоречит мнение учёных-атеистов, а не наука как таковая.</a:t>
            </a:r>
          </a:p>
          <a:p>
            <a:pPr algn="l" fontAlgn="base"/>
            <a:r>
              <a:rPr lang="ru-RU" b="1" dirty="0">
                <a:solidFill>
                  <a:srgbClr val="444444"/>
                </a:solidFill>
                <a:effectLst/>
                <a:latin typeface="inherit"/>
              </a:rPr>
              <a:t>В-третьих</a:t>
            </a:r>
            <a:r>
              <a:rPr lang="ru-RU" b="0" dirty="0">
                <a:solidFill>
                  <a:srgbClr val="444444"/>
                </a:solidFill>
                <a:effectLst/>
                <a:latin typeface="PTSerif"/>
              </a:rPr>
              <a:t>, Тора — не «враг науки». Наоборот, из Торы следует повеление Творца человеку заниматься наукой. Нужно и важно добиваться научного прогресса в рамках познания материального мира.</a:t>
            </a:r>
          </a:p>
          <a:p>
            <a:pPr algn="l" fontAlgn="base"/>
            <a:r>
              <a:rPr lang="ru-RU" b="1" dirty="0">
                <a:solidFill>
                  <a:srgbClr val="444444"/>
                </a:solidFill>
                <a:effectLst/>
                <a:latin typeface="inherit"/>
              </a:rPr>
              <a:t>В-четвёртых</a:t>
            </a:r>
            <a:r>
              <a:rPr lang="ru-RU" b="0" dirty="0">
                <a:solidFill>
                  <a:srgbClr val="444444"/>
                </a:solidFill>
                <a:effectLst/>
                <a:latin typeface="PTSerif"/>
              </a:rPr>
              <a:t>, знания Торы о мире духовном и знания науки о мире материальном органично дополняют друг друга и вместе формируют единую картину реальности</a:t>
            </a:r>
            <a:r>
              <a:rPr lang="ru-RU" b="0" u="sng" baseline="30000" dirty="0">
                <a:solidFill>
                  <a:srgbClr val="0E53B2"/>
                </a:solidFill>
                <a:effectLst/>
                <a:latin typeface="PTSerif"/>
                <a:hlinkClick r:id="rId3"/>
              </a:rPr>
              <a:t>[9]</a:t>
            </a:r>
            <a:r>
              <a:rPr lang="ru-RU" b="0" dirty="0">
                <a:solidFill>
                  <a:srgbClr val="444444"/>
                </a:solidFill>
                <a:effectLst/>
                <a:latin typeface="PTSerif"/>
              </a:rPr>
              <a:t>.</a:t>
            </a:r>
          </a:p>
          <a:p>
            <a:endParaRPr lang="en-IL" dirty="0"/>
          </a:p>
        </p:txBody>
      </p:sp>
      <p:sp>
        <p:nvSpPr>
          <p:cNvPr id="4" name="Slide Number Placeholder 3"/>
          <p:cNvSpPr>
            <a:spLocks noGrp="1"/>
          </p:cNvSpPr>
          <p:nvPr>
            <p:ph type="sldNum" sz="quarter" idx="5"/>
          </p:nvPr>
        </p:nvSpPr>
        <p:spPr/>
        <p:txBody>
          <a:bodyPr/>
          <a:lstStyle/>
          <a:p>
            <a:fld id="{B8796F01-7154-41E0-B48B-A6921757531A}" type="slidenum">
              <a:rPr lang="en-IL" smtClean="0"/>
              <a:pPr/>
              <a:t>7</a:t>
            </a:fld>
            <a:endParaRPr lang="en-IL"/>
          </a:p>
        </p:txBody>
      </p:sp>
    </p:spTree>
    <p:extLst>
      <p:ext uri="{BB962C8B-B14F-4D97-AF65-F5344CB8AC3E}">
        <p14:creationId xmlns:p14="http://schemas.microsoft.com/office/powerpoint/2010/main" val="4002921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2100" dirty="0"/>
              <a:t>Согласно общепризнанной физической модели, Вселенная произошла из энергии Взрыва</a:t>
            </a:r>
          </a:p>
          <a:p>
            <a:r>
              <a:rPr lang="ru-RU" sz="2100" dirty="0"/>
              <a:t>Очень много возражений:</a:t>
            </a:r>
          </a:p>
          <a:p>
            <a:pPr lvl="1"/>
            <a:r>
              <a:rPr lang="ru-RU" sz="1700" dirty="0"/>
              <a:t>Теория Большого взрыва</a:t>
            </a:r>
            <a:r>
              <a:rPr lang="he-IL" sz="1700" dirty="0"/>
              <a:t> </a:t>
            </a:r>
            <a:r>
              <a:rPr lang="ru-RU" sz="1700" dirty="0"/>
              <a:t> нарушает фундаментальный закон физики: первый закон термодинамики</a:t>
            </a:r>
          </a:p>
          <a:p>
            <a:pPr lvl="1"/>
            <a:r>
              <a:rPr lang="ru-RU" sz="1700" dirty="0"/>
              <a:t>Образование звезд и галактик противоречит закону энтропии</a:t>
            </a:r>
          </a:p>
          <a:p>
            <a:pPr lvl="1"/>
            <a:r>
              <a:rPr lang="ru-RU" sz="1700" dirty="0"/>
              <a:t>Теория Большого взрыва не берет во внимание много физических явлений</a:t>
            </a:r>
          </a:p>
          <a:p>
            <a:pPr lvl="1"/>
            <a:r>
              <a:rPr lang="ru-RU" sz="1700" dirty="0"/>
              <a:t>Самое главное: что было до и зачем?</a:t>
            </a:r>
          </a:p>
          <a:p>
            <a:r>
              <a:rPr lang="ru-RU" sz="2100" dirty="0"/>
              <a:t>Главное возражение адептов: физические законы не существовалив той форме которую мы знаем в первое время после Взрыва</a:t>
            </a:r>
          </a:p>
          <a:p>
            <a:endParaRPr lang="en-US" dirty="0"/>
          </a:p>
          <a:p>
            <a:r>
              <a:rPr lang="ru-RU" dirty="0"/>
              <a:t>Скрытые предположения</a:t>
            </a:r>
            <a:endParaRPr lang="en-US" dirty="0"/>
          </a:p>
          <a:p>
            <a:endParaRPr lang="en-US" dirty="0"/>
          </a:p>
          <a:p>
            <a:r>
              <a:rPr lang="ru-RU" dirty="0"/>
              <a:t>Мир появился ниоткуда: сколько лет существует Вселенная если она образовалась сама по себе</a:t>
            </a:r>
          </a:p>
          <a:p>
            <a:r>
              <a:rPr lang="ru-RU" dirty="0"/>
              <a:t>Мир не менялся миллиарды лет: темп развития Вселенной был таким же как и миллиард лет назад</a:t>
            </a:r>
          </a:p>
          <a:p>
            <a:endParaRPr lang="en-US" dirty="0"/>
          </a:p>
          <a:p>
            <a:endParaRPr lang="en-IL" dirty="0"/>
          </a:p>
        </p:txBody>
      </p:sp>
      <p:sp>
        <p:nvSpPr>
          <p:cNvPr id="4" name="Slide Number Placeholder 3"/>
          <p:cNvSpPr>
            <a:spLocks noGrp="1"/>
          </p:cNvSpPr>
          <p:nvPr>
            <p:ph type="sldNum" sz="quarter" idx="5"/>
          </p:nvPr>
        </p:nvSpPr>
        <p:spPr/>
        <p:txBody>
          <a:bodyPr/>
          <a:lstStyle/>
          <a:p>
            <a:fld id="{B8796F01-7154-41E0-B48B-A6921757531A}" type="slidenum">
              <a:rPr lang="en-IL" smtClean="0"/>
              <a:pPr/>
              <a:t>8</a:t>
            </a:fld>
            <a:endParaRPr lang="en-IL"/>
          </a:p>
        </p:txBody>
      </p:sp>
    </p:spTree>
    <p:extLst>
      <p:ext uri="{BB962C8B-B14F-4D97-AF65-F5344CB8AC3E}">
        <p14:creationId xmlns:p14="http://schemas.microsoft.com/office/powerpoint/2010/main" val="1375531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Наука не прогнозирует поведение человека, его выбор</a:t>
            </a:r>
          </a:p>
          <a:p>
            <a:endParaRPr lang="ru-RU" dirty="0"/>
          </a:p>
          <a:p>
            <a:r>
              <a:rPr lang="ru-RU" dirty="0"/>
              <a:t>Наука не может доказать или опровергнуть существование духовного мира</a:t>
            </a:r>
          </a:p>
          <a:p>
            <a:endParaRPr lang="ru-RU" dirty="0"/>
          </a:p>
          <a:p>
            <a:r>
              <a:rPr lang="ru-RU" dirty="0"/>
              <a:t>Наука делает выводы на основании только части мира. Значит там где духовность существенна – мы не можем претендовать на правильность выводов</a:t>
            </a:r>
          </a:p>
          <a:p>
            <a:endParaRPr lang="ru-RU" dirty="0"/>
          </a:p>
          <a:p>
            <a:endParaRPr lang="ru-RU" dirty="0"/>
          </a:p>
          <a:p>
            <a:endParaRPr lang="en-IL" dirty="0"/>
          </a:p>
        </p:txBody>
      </p:sp>
      <p:sp>
        <p:nvSpPr>
          <p:cNvPr id="4" name="Slide Number Placeholder 3"/>
          <p:cNvSpPr>
            <a:spLocks noGrp="1"/>
          </p:cNvSpPr>
          <p:nvPr>
            <p:ph type="sldNum" sz="quarter" idx="5"/>
          </p:nvPr>
        </p:nvSpPr>
        <p:spPr/>
        <p:txBody>
          <a:bodyPr/>
          <a:lstStyle/>
          <a:p>
            <a:fld id="{B8796F01-7154-41E0-B48B-A6921757531A}" type="slidenum">
              <a:rPr lang="en-IL" smtClean="0"/>
              <a:pPr/>
              <a:t>9</a:t>
            </a:fld>
            <a:endParaRPr lang="en-IL"/>
          </a:p>
        </p:txBody>
      </p:sp>
    </p:spTree>
    <p:extLst>
      <p:ext uri="{BB962C8B-B14F-4D97-AF65-F5344CB8AC3E}">
        <p14:creationId xmlns:p14="http://schemas.microsoft.com/office/powerpoint/2010/main" val="2468254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ru-RU" dirty="0"/>
              <a:t>День: некая реальность света, </a:t>
            </a:r>
            <a:r>
              <a:rPr lang="ru-RU" dirty="0" err="1"/>
              <a:t>называямая</a:t>
            </a:r>
            <a:r>
              <a:rPr lang="ru-RU" dirty="0"/>
              <a:t> </a:t>
            </a:r>
            <a:r>
              <a:rPr lang="ru-RU" dirty="0" err="1"/>
              <a:t>сфира</a:t>
            </a:r>
            <a:endParaRPr lang="ru-RU" dirty="0"/>
          </a:p>
          <a:p>
            <a:pPr marL="0" marR="0" lvl="0" indent="0" algn="l" defTabSz="1218987" rtl="0" eaLnBrk="1" fontAlgn="auto" latinLnBrk="0" hangingPunct="1">
              <a:lnSpc>
                <a:spcPct val="100000"/>
              </a:lnSpc>
              <a:spcBef>
                <a:spcPts val="0"/>
              </a:spcBef>
              <a:spcAft>
                <a:spcPts val="0"/>
              </a:spcAft>
              <a:buClrTx/>
              <a:buSzTx/>
              <a:buFontTx/>
              <a:buNone/>
              <a:tabLst/>
              <a:defRPr/>
            </a:pPr>
            <a:r>
              <a:rPr lang="ru-RU" dirty="0" err="1"/>
              <a:t>Зоар</a:t>
            </a:r>
            <a:r>
              <a:rPr lang="ru-RU" dirty="0"/>
              <a:t>: Творец создал реальность 6-ти дней</a:t>
            </a:r>
          </a:p>
          <a:p>
            <a:pPr marL="0" marR="0" lvl="0" indent="0" algn="l" defTabSz="1218987" rtl="0" eaLnBrk="1" fontAlgn="auto" latinLnBrk="0" hangingPunct="1">
              <a:lnSpc>
                <a:spcPct val="100000"/>
              </a:lnSpc>
              <a:spcBef>
                <a:spcPts val="0"/>
              </a:spcBef>
              <a:spcAft>
                <a:spcPts val="0"/>
              </a:spcAft>
              <a:buClrTx/>
              <a:buSzTx/>
              <a:buFontTx/>
              <a:buNone/>
              <a:tabLst/>
              <a:defRPr/>
            </a:pPr>
            <a:endParaRPr lang="ru-RU" dirty="0"/>
          </a:p>
          <a:p>
            <a:pPr marL="0" marR="0" lvl="0" indent="0" algn="l" defTabSz="1218987" rtl="0" eaLnBrk="1" fontAlgn="auto" latinLnBrk="0" hangingPunct="1">
              <a:lnSpc>
                <a:spcPct val="100000"/>
              </a:lnSpc>
              <a:spcBef>
                <a:spcPts val="0"/>
              </a:spcBef>
              <a:spcAft>
                <a:spcPts val="0"/>
              </a:spcAft>
              <a:buClrTx/>
              <a:buSzTx/>
              <a:buFontTx/>
              <a:buNone/>
              <a:tabLst/>
              <a:defRPr/>
            </a:pPr>
            <a:r>
              <a:rPr lang="ru-RU" dirty="0" err="1"/>
              <a:t>Сфира</a:t>
            </a:r>
            <a:r>
              <a:rPr lang="ru-RU" dirty="0"/>
              <a:t>: проявление ограниченного желания Творца</a:t>
            </a:r>
          </a:p>
          <a:p>
            <a:endParaRPr lang="ru-RU" dirty="0"/>
          </a:p>
          <a:p>
            <a:r>
              <a:rPr lang="ru-RU" dirty="0"/>
              <a:t>День Творения: порождение влияния </a:t>
            </a:r>
            <a:r>
              <a:rPr lang="ru-RU" dirty="0" err="1"/>
              <a:t>сфиры</a:t>
            </a:r>
            <a:r>
              <a:rPr lang="ru-RU" dirty="0"/>
              <a:t>. Время которое проходит между началом влияния первородного света в своей ограниченной форме, достижение пика и ослабевание…. Столько длится активное влияние ограниченной воли Творца</a:t>
            </a:r>
          </a:p>
          <a:p>
            <a:endParaRPr lang="ru-RU" dirty="0"/>
          </a:p>
          <a:p>
            <a:r>
              <a:rPr lang="ru-RU" dirty="0"/>
              <a:t>Пшат, намек, толкование, скрытое понимание. </a:t>
            </a:r>
          </a:p>
          <a:p>
            <a:endParaRPr lang="ru-RU" dirty="0"/>
          </a:p>
          <a:p>
            <a:r>
              <a:rPr lang="ru-RU" dirty="0"/>
              <a:t>Понятно что для того чтоб понять, надо понять как устроен духовный мир,</a:t>
            </a:r>
          </a:p>
          <a:p>
            <a:endParaRPr lang="ru-RU" dirty="0"/>
          </a:p>
          <a:p>
            <a:endParaRPr lang="ru-RU" dirty="0"/>
          </a:p>
          <a:p>
            <a:r>
              <a:rPr lang="ru-RU" dirty="0"/>
              <a:t>В любом случае можно уже понять что 6 дней Творения не дают нам понимания сколько длилось Творение и сколько лет Вселенной (как и обещал нам </a:t>
            </a:r>
            <a:r>
              <a:rPr lang="ru-RU" dirty="0" err="1"/>
              <a:t>Рамбан</a:t>
            </a:r>
            <a:r>
              <a:rPr lang="ru-RU" dirty="0"/>
              <a:t>)</a:t>
            </a:r>
          </a:p>
          <a:p>
            <a:endParaRPr lang="ru-RU" dirty="0"/>
          </a:p>
          <a:p>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10</a:t>
            </a:fld>
            <a:endParaRPr lang="en-US"/>
          </a:p>
        </p:txBody>
      </p:sp>
    </p:spTree>
    <p:extLst>
      <p:ext uri="{BB962C8B-B14F-4D97-AF65-F5344CB8AC3E}">
        <p14:creationId xmlns:p14="http://schemas.microsoft.com/office/powerpoint/2010/main" val="519977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Мир основной – мир духовный и материальность этого мира только скрывает его</a:t>
            </a:r>
          </a:p>
          <a:p>
            <a:r>
              <a:rPr lang="ru-RU" dirty="0"/>
              <a:t>2 этапа: процесс творения + сложившийся духовный мир (результат)</a:t>
            </a:r>
          </a:p>
          <a:p>
            <a:endParaRPr lang="ru-RU" dirty="0"/>
          </a:p>
          <a:p>
            <a:pPr marL="0" marR="0" lvl="0" indent="0" algn="l" defTabSz="1218987" rtl="0" eaLnBrk="1" fontAlgn="auto" latinLnBrk="0" hangingPunct="1">
              <a:lnSpc>
                <a:spcPct val="100000"/>
              </a:lnSpc>
              <a:spcBef>
                <a:spcPts val="0"/>
              </a:spcBef>
              <a:spcAft>
                <a:spcPts val="0"/>
              </a:spcAft>
              <a:buClrTx/>
              <a:buSzTx/>
              <a:buFontTx/>
              <a:buNone/>
              <a:tabLst/>
              <a:defRPr/>
            </a:pPr>
            <a:r>
              <a:rPr lang="ru-RU" dirty="0"/>
              <a:t>Ограничение влияния, чтоб оно могло быть распространено постепенно чтоб быть воспринятым творением. Для этого созданы духовные ступени следующие одна за другой, ограничивающие присутствие Творца. Воля Творца начала проявляться в разном качестве, так что мудрецы определяют это как отдельные «миры»</a:t>
            </a:r>
          </a:p>
          <a:p>
            <a:pPr marL="0" marR="0" lvl="0" indent="0" algn="l" defTabSz="1218987" rtl="0" eaLnBrk="1" fontAlgn="auto" latinLnBrk="0" hangingPunct="1">
              <a:lnSpc>
                <a:spcPct val="100000"/>
              </a:lnSpc>
              <a:spcBef>
                <a:spcPts val="0"/>
              </a:spcBef>
              <a:spcAft>
                <a:spcPts val="0"/>
              </a:spcAft>
              <a:buClrTx/>
              <a:buSzTx/>
              <a:buFontTx/>
              <a:buNone/>
              <a:tabLst/>
              <a:defRPr/>
            </a:pPr>
            <a:endParaRPr lang="ru-RU" dirty="0"/>
          </a:p>
          <a:p>
            <a:pPr marL="0" marR="0" lvl="0" indent="0" algn="l" defTabSz="1218987" rtl="0" eaLnBrk="1" fontAlgn="auto" latinLnBrk="0" hangingPunct="1">
              <a:lnSpc>
                <a:spcPct val="100000"/>
              </a:lnSpc>
              <a:spcBef>
                <a:spcPts val="0"/>
              </a:spcBef>
              <a:spcAft>
                <a:spcPts val="0"/>
              </a:spcAft>
              <a:buClrTx/>
              <a:buSzTx/>
              <a:buFontTx/>
              <a:buNone/>
              <a:tabLst/>
              <a:defRPr/>
            </a:pPr>
            <a:r>
              <a:rPr lang="ru-RU" dirty="0"/>
              <a:t>С трех миров начинается отдаление от единства: отдаление от реальности Творца</a:t>
            </a:r>
          </a:p>
          <a:p>
            <a:pPr marL="0" marR="0" lvl="0" indent="0" algn="l" defTabSz="1218987" rtl="0" eaLnBrk="1" fontAlgn="auto" latinLnBrk="0" hangingPunct="1">
              <a:lnSpc>
                <a:spcPct val="100000"/>
              </a:lnSpc>
              <a:spcBef>
                <a:spcPts val="0"/>
              </a:spcBef>
              <a:spcAft>
                <a:spcPts val="0"/>
              </a:spcAft>
              <a:buClrTx/>
              <a:buSzTx/>
              <a:buFontTx/>
              <a:buNone/>
              <a:tabLst/>
              <a:defRPr/>
            </a:pPr>
            <a:endParaRPr lang="ru-RU" dirty="0"/>
          </a:p>
          <a:p>
            <a:pPr marL="0" marR="0" lvl="0" indent="0" algn="l" defTabSz="1218987" rtl="0" eaLnBrk="1" fontAlgn="auto" latinLnBrk="0" hangingPunct="1">
              <a:lnSpc>
                <a:spcPct val="100000"/>
              </a:lnSpc>
              <a:spcBef>
                <a:spcPts val="0"/>
              </a:spcBef>
              <a:spcAft>
                <a:spcPts val="0"/>
              </a:spcAft>
              <a:buClrTx/>
              <a:buSzTx/>
              <a:buFontTx/>
              <a:buNone/>
              <a:tabLst/>
              <a:defRPr/>
            </a:pPr>
            <a:r>
              <a:rPr lang="ru-RU" dirty="0"/>
              <a:t>Материальность мира – это низшая форма</a:t>
            </a:r>
          </a:p>
          <a:p>
            <a:pPr marL="0" marR="0" lvl="0" indent="0" algn="l" defTabSz="1218987" rtl="0" eaLnBrk="1" fontAlgn="auto" latinLnBrk="0" hangingPunct="1">
              <a:lnSpc>
                <a:spcPct val="100000"/>
              </a:lnSpc>
              <a:spcBef>
                <a:spcPts val="0"/>
              </a:spcBef>
              <a:spcAft>
                <a:spcPts val="0"/>
              </a:spcAft>
              <a:buClrTx/>
              <a:buSzTx/>
              <a:buFontTx/>
              <a:buNone/>
              <a:tabLst/>
              <a:defRPr/>
            </a:pPr>
            <a:endParaRPr lang="ru-RU" dirty="0"/>
          </a:p>
          <a:p>
            <a:pPr marL="0" marR="0" lvl="0" indent="0" algn="l" defTabSz="1218987" rtl="0" eaLnBrk="1" fontAlgn="auto" latinLnBrk="0" hangingPunct="1">
              <a:lnSpc>
                <a:spcPct val="100000"/>
              </a:lnSpc>
              <a:spcBef>
                <a:spcPts val="0"/>
              </a:spcBef>
              <a:spcAft>
                <a:spcPts val="0"/>
              </a:spcAft>
              <a:buClrTx/>
              <a:buSzTx/>
              <a:buFontTx/>
              <a:buNone/>
              <a:tabLst/>
              <a:defRPr/>
            </a:pPr>
            <a:r>
              <a:rPr lang="ru-RU" dirty="0"/>
              <a:t>Свет Творца проходит через миры как экраны, которые замутнеют яркость света Творца. Это и есть возможность дать ощутить нам свое «я» в полной форме и создать реальность свободы выбора. Мы находимся в самом дальнем из миров, с наибольшим ограничением</a:t>
            </a:r>
          </a:p>
          <a:p>
            <a:pPr marL="0" marR="0" lvl="0" indent="0" algn="l" defTabSz="1218987" rtl="0" eaLnBrk="1" fontAlgn="auto" latinLnBrk="0" hangingPunct="1">
              <a:lnSpc>
                <a:spcPct val="100000"/>
              </a:lnSpc>
              <a:spcBef>
                <a:spcPts val="0"/>
              </a:spcBef>
              <a:spcAft>
                <a:spcPts val="0"/>
              </a:spcAft>
              <a:buClrTx/>
              <a:buSzTx/>
              <a:buFontTx/>
              <a:buNone/>
              <a:tabLst/>
              <a:defRPr/>
            </a:pPr>
            <a:endParaRPr lang="ru-RU" dirty="0"/>
          </a:p>
          <a:p>
            <a:pPr marL="0" marR="0" lvl="0" indent="0" algn="l" defTabSz="1218987" rtl="0" eaLnBrk="1" fontAlgn="auto" latinLnBrk="0" hangingPunct="1">
              <a:lnSpc>
                <a:spcPct val="100000"/>
              </a:lnSpc>
              <a:spcBef>
                <a:spcPts val="0"/>
              </a:spcBef>
              <a:spcAft>
                <a:spcPts val="0"/>
              </a:spcAft>
              <a:buClrTx/>
              <a:buSzTx/>
              <a:buFontTx/>
              <a:buNone/>
              <a:tabLst/>
              <a:defRPr/>
            </a:pPr>
            <a:r>
              <a:rPr lang="ru-RU" dirty="0"/>
              <a:t>Аллегорические описания Первого человека:</a:t>
            </a: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lang="ru-RU" dirty="0"/>
              <a:t>Пятки светили как Солнце</a:t>
            </a: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lang="ru-RU" dirty="0"/>
              <a:t>Размер был как Вселенная</a:t>
            </a: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lang="ru-RU" dirty="0"/>
              <a:t>Тело до греха – как душа после</a:t>
            </a:r>
          </a:p>
          <a:p>
            <a:pPr marL="0" marR="0" lvl="0" indent="0" algn="l" defTabSz="1218987" rtl="0" eaLnBrk="1" fontAlgn="auto" latinLnBrk="0" hangingPunct="1">
              <a:lnSpc>
                <a:spcPct val="100000"/>
              </a:lnSpc>
              <a:spcBef>
                <a:spcPts val="0"/>
              </a:spcBef>
              <a:spcAft>
                <a:spcPts val="0"/>
              </a:spcAft>
              <a:buClrTx/>
              <a:buSzTx/>
              <a:buFontTx/>
              <a:buNone/>
              <a:tabLst/>
              <a:defRPr/>
            </a:pPr>
            <a:endParaRPr lang="ru-RU"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ru-RU"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ru-RU"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ru-RU" dirty="0"/>
          </a:p>
          <a:p>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11</a:t>
            </a:fld>
            <a:endParaRPr lang="en-US"/>
          </a:p>
        </p:txBody>
      </p:sp>
    </p:spTree>
    <p:extLst>
      <p:ext uri="{BB962C8B-B14F-4D97-AF65-F5344CB8AC3E}">
        <p14:creationId xmlns:p14="http://schemas.microsoft.com/office/powerpoint/2010/main" val="3667423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будущем будет возможность взглянуть на мир целиком, но сейчас время заслоняет нам </a:t>
            </a:r>
            <a:endParaRPr lang="en-IL" dirty="0"/>
          </a:p>
        </p:txBody>
      </p:sp>
      <p:sp>
        <p:nvSpPr>
          <p:cNvPr id="4" name="Slide Number Placeholder 3"/>
          <p:cNvSpPr>
            <a:spLocks noGrp="1"/>
          </p:cNvSpPr>
          <p:nvPr>
            <p:ph type="sldNum" sz="quarter" idx="5"/>
          </p:nvPr>
        </p:nvSpPr>
        <p:spPr/>
        <p:txBody>
          <a:bodyPr/>
          <a:lstStyle/>
          <a:p>
            <a:fld id="{B8796F01-7154-41E0-B48B-A6921757531A}" type="slidenum">
              <a:rPr lang="en-IL" smtClean="0"/>
              <a:pPr/>
              <a:t>15</a:t>
            </a:fld>
            <a:endParaRPr lang="en-IL"/>
          </a:p>
        </p:txBody>
      </p:sp>
    </p:spTree>
    <p:extLst>
      <p:ext uri="{BB962C8B-B14F-4D97-AF65-F5344CB8AC3E}">
        <p14:creationId xmlns:p14="http://schemas.microsoft.com/office/powerpoint/2010/main" val="34783467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11/11/2022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11/11/2022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11/11/2022</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11/11/2022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11/11/2022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11/11/2022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11/11/2022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11/11/2022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11/11/2022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11/11/2022</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a:t>Тора и Наука</a:t>
            </a:r>
            <a:endParaRPr lang="en-US" dirty="0"/>
          </a:p>
        </p:txBody>
      </p:sp>
      <p:sp>
        <p:nvSpPr>
          <p:cNvPr id="3" name="Subtitle 2"/>
          <p:cNvSpPr>
            <a:spLocks noGrp="1"/>
          </p:cNvSpPr>
          <p:nvPr>
            <p:ph type="subTitle" idx="1"/>
          </p:nvPr>
        </p:nvSpPr>
        <p:spPr/>
        <p:txBody>
          <a:bodyPr/>
          <a:lstStyle/>
          <a:p>
            <a:r>
              <a:rPr lang="ru-RU" dirty="0"/>
              <a:t>Часть 2</a:t>
            </a:r>
          </a:p>
          <a:p>
            <a:r>
              <a:rPr lang="ru-RU" dirty="0"/>
              <a:t>др. р. </a:t>
            </a:r>
            <a:r>
              <a:rPr lang="ru-RU" dirty="0" err="1"/>
              <a:t>Боаз</a:t>
            </a:r>
            <a:r>
              <a:rPr lang="ru-RU" dirty="0"/>
              <a:t> Левант</a:t>
            </a:r>
          </a:p>
          <a:p>
            <a:endParaRPr lang="en-US"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5B37-E4EC-D257-1F82-025D8FFC09FF}"/>
              </a:ext>
            </a:extLst>
          </p:cNvPr>
          <p:cNvSpPr>
            <a:spLocks noGrp="1"/>
          </p:cNvSpPr>
          <p:nvPr>
            <p:ph type="title"/>
          </p:nvPr>
        </p:nvSpPr>
        <p:spPr/>
        <p:txBody>
          <a:bodyPr/>
          <a:lstStyle/>
          <a:p>
            <a:r>
              <a:rPr lang="ru-RU" dirty="0"/>
              <a:t>Вначале....</a:t>
            </a:r>
            <a:endParaRPr lang="en-IL" dirty="0"/>
          </a:p>
        </p:txBody>
      </p:sp>
      <p:sp>
        <p:nvSpPr>
          <p:cNvPr id="3" name="Content Placeholder 2">
            <a:extLst>
              <a:ext uri="{FF2B5EF4-FFF2-40B4-BE49-F238E27FC236}">
                <a16:creationId xmlns:a16="http://schemas.microsoft.com/office/drawing/2014/main" id="{8D7974A5-B861-3D38-307B-90EDD635137A}"/>
              </a:ext>
            </a:extLst>
          </p:cNvPr>
          <p:cNvSpPr>
            <a:spLocks noGrp="1"/>
          </p:cNvSpPr>
          <p:nvPr>
            <p:ph idx="1"/>
          </p:nvPr>
        </p:nvSpPr>
        <p:spPr>
          <a:xfrm>
            <a:off x="1117309" y="1701800"/>
            <a:ext cx="5815303" cy="4470400"/>
          </a:xfrm>
        </p:spPr>
        <p:txBody>
          <a:bodyPr>
            <a:normAutofit/>
          </a:bodyPr>
          <a:lstStyle/>
          <a:p>
            <a:r>
              <a:rPr lang="ru-RU" dirty="0"/>
              <a:t>6 дней творения</a:t>
            </a:r>
          </a:p>
          <a:p>
            <a:pPr lvl="1"/>
            <a:r>
              <a:rPr lang="ru-RU" dirty="0"/>
              <a:t>Настоящие дни</a:t>
            </a:r>
          </a:p>
          <a:p>
            <a:pPr lvl="1"/>
            <a:r>
              <a:rPr lang="ru-RU" b="1" dirty="0"/>
              <a:t>Сфирот</a:t>
            </a:r>
            <a:r>
              <a:rPr lang="ru-RU" dirty="0"/>
              <a:t>: ограниченный свет Творца</a:t>
            </a:r>
          </a:p>
        </p:txBody>
      </p:sp>
      <p:pic>
        <p:nvPicPr>
          <p:cNvPr id="1026" name="Picture 2" descr="Сфирот - основопологающее понятие в каббале">
            <a:extLst>
              <a:ext uri="{FF2B5EF4-FFF2-40B4-BE49-F238E27FC236}">
                <a16:creationId xmlns:a16="http://schemas.microsoft.com/office/drawing/2014/main" id="{219F9CB1-DC56-49DF-EB7B-9C98952549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0812" y="228601"/>
            <a:ext cx="3600449" cy="6400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513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E388F5D-E9EC-C73B-29DF-03C86B30B292}"/>
              </a:ext>
            </a:extLst>
          </p:cNvPr>
          <p:cNvCxnSpPr>
            <a:cxnSpLocks/>
          </p:cNvCxnSpPr>
          <p:nvPr/>
        </p:nvCxnSpPr>
        <p:spPr>
          <a:xfrm>
            <a:off x="3122612" y="152400"/>
            <a:ext cx="0" cy="46482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08D2CCD-4033-D36E-F353-5AEF1FFE5612}"/>
              </a:ext>
            </a:extLst>
          </p:cNvPr>
          <p:cNvSpPr txBox="1"/>
          <p:nvPr/>
        </p:nvSpPr>
        <p:spPr>
          <a:xfrm>
            <a:off x="531811" y="533400"/>
            <a:ext cx="2438399" cy="830997"/>
          </a:xfrm>
          <a:prstGeom prst="rect">
            <a:avLst/>
          </a:prstGeom>
          <a:noFill/>
        </p:spPr>
        <p:txBody>
          <a:bodyPr wrap="square" rtlCol="0">
            <a:spAutoFit/>
          </a:bodyPr>
          <a:lstStyle/>
          <a:p>
            <a:pPr algn="ctr"/>
            <a:r>
              <a:rPr lang="ru-RU" dirty="0"/>
              <a:t>Мир Воли Творца</a:t>
            </a:r>
            <a:endParaRPr lang="en-IL" dirty="0"/>
          </a:p>
        </p:txBody>
      </p:sp>
      <p:sp>
        <p:nvSpPr>
          <p:cNvPr id="13" name="TextBox 12">
            <a:extLst>
              <a:ext uri="{FF2B5EF4-FFF2-40B4-BE49-F238E27FC236}">
                <a16:creationId xmlns:a16="http://schemas.microsoft.com/office/drawing/2014/main" id="{8C513D21-843D-E02A-44EA-8DF96B49AC98}"/>
              </a:ext>
            </a:extLst>
          </p:cNvPr>
          <p:cNvSpPr txBox="1"/>
          <p:nvPr/>
        </p:nvSpPr>
        <p:spPr>
          <a:xfrm>
            <a:off x="3340701" y="533399"/>
            <a:ext cx="2438397" cy="830997"/>
          </a:xfrm>
          <a:prstGeom prst="rect">
            <a:avLst/>
          </a:prstGeom>
          <a:noFill/>
        </p:spPr>
        <p:txBody>
          <a:bodyPr wrap="square" rtlCol="0">
            <a:spAutoFit/>
          </a:bodyPr>
          <a:lstStyle/>
          <a:p>
            <a:pPr algn="ctr"/>
            <a:r>
              <a:rPr lang="ru-RU" dirty="0"/>
              <a:t>Трон Творца: мысль </a:t>
            </a:r>
            <a:endParaRPr lang="en-IL" dirty="0"/>
          </a:p>
        </p:txBody>
      </p:sp>
      <p:sp>
        <p:nvSpPr>
          <p:cNvPr id="14" name="TextBox 13">
            <a:extLst>
              <a:ext uri="{FF2B5EF4-FFF2-40B4-BE49-F238E27FC236}">
                <a16:creationId xmlns:a16="http://schemas.microsoft.com/office/drawing/2014/main" id="{6F872C7B-B144-4CB9-3FA2-7038D9523F5F}"/>
              </a:ext>
            </a:extLst>
          </p:cNvPr>
          <p:cNvSpPr txBox="1"/>
          <p:nvPr/>
        </p:nvSpPr>
        <p:spPr>
          <a:xfrm>
            <a:off x="6438356" y="533396"/>
            <a:ext cx="2438396" cy="830997"/>
          </a:xfrm>
          <a:prstGeom prst="rect">
            <a:avLst/>
          </a:prstGeom>
          <a:noFill/>
        </p:spPr>
        <p:txBody>
          <a:bodyPr wrap="square" rtlCol="0">
            <a:spAutoFit/>
          </a:bodyPr>
          <a:lstStyle/>
          <a:p>
            <a:pPr algn="ctr"/>
            <a:r>
              <a:rPr lang="ru-RU" dirty="0"/>
              <a:t>Созидание: чувства</a:t>
            </a:r>
            <a:endParaRPr lang="en-IL" dirty="0"/>
          </a:p>
        </p:txBody>
      </p:sp>
      <p:cxnSp>
        <p:nvCxnSpPr>
          <p:cNvPr id="15" name="Straight Connector 14">
            <a:extLst>
              <a:ext uri="{FF2B5EF4-FFF2-40B4-BE49-F238E27FC236}">
                <a16:creationId xmlns:a16="http://schemas.microsoft.com/office/drawing/2014/main" id="{2B14CD67-830A-A7F0-C3EE-8DA7DC9178FD}"/>
              </a:ext>
            </a:extLst>
          </p:cNvPr>
          <p:cNvCxnSpPr>
            <a:cxnSpLocks/>
          </p:cNvCxnSpPr>
          <p:nvPr/>
        </p:nvCxnSpPr>
        <p:spPr>
          <a:xfrm>
            <a:off x="6172695" y="152400"/>
            <a:ext cx="0" cy="46482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053C4E6-0BB4-6A28-2958-7AD5CEBA307D}"/>
              </a:ext>
            </a:extLst>
          </p:cNvPr>
          <p:cNvSpPr txBox="1"/>
          <p:nvPr/>
        </p:nvSpPr>
        <p:spPr>
          <a:xfrm>
            <a:off x="9408077" y="533396"/>
            <a:ext cx="2438391" cy="830997"/>
          </a:xfrm>
          <a:prstGeom prst="rect">
            <a:avLst/>
          </a:prstGeom>
          <a:noFill/>
        </p:spPr>
        <p:txBody>
          <a:bodyPr wrap="square" rtlCol="0">
            <a:spAutoFit/>
          </a:bodyPr>
          <a:lstStyle/>
          <a:p>
            <a:pPr algn="ctr"/>
            <a:r>
              <a:rPr lang="ru-RU" dirty="0"/>
              <a:t>Мир действия: материя</a:t>
            </a:r>
            <a:endParaRPr lang="en-IL" dirty="0"/>
          </a:p>
        </p:txBody>
      </p:sp>
      <p:cxnSp>
        <p:nvCxnSpPr>
          <p:cNvPr id="17" name="Straight Connector 16">
            <a:extLst>
              <a:ext uri="{FF2B5EF4-FFF2-40B4-BE49-F238E27FC236}">
                <a16:creationId xmlns:a16="http://schemas.microsoft.com/office/drawing/2014/main" id="{CDBA4C73-0AC9-8F43-C2C1-EE2A452A0299}"/>
              </a:ext>
            </a:extLst>
          </p:cNvPr>
          <p:cNvCxnSpPr>
            <a:cxnSpLocks/>
          </p:cNvCxnSpPr>
          <p:nvPr/>
        </p:nvCxnSpPr>
        <p:spPr>
          <a:xfrm>
            <a:off x="9142412" y="152400"/>
            <a:ext cx="0" cy="46482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8910D391-9911-CD54-33BC-9225C94126B8}"/>
              </a:ext>
            </a:extLst>
          </p:cNvPr>
          <p:cNvSpPr/>
          <p:nvPr/>
        </p:nvSpPr>
        <p:spPr>
          <a:xfrm>
            <a:off x="1539767" y="2692728"/>
            <a:ext cx="152391"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20" name="Straight Connector 19">
            <a:extLst>
              <a:ext uri="{FF2B5EF4-FFF2-40B4-BE49-F238E27FC236}">
                <a16:creationId xmlns:a16="http://schemas.microsoft.com/office/drawing/2014/main" id="{F5D65310-D581-4B7F-B686-D3DFC4CB406B}"/>
              </a:ext>
            </a:extLst>
          </p:cNvPr>
          <p:cNvCxnSpPr/>
          <p:nvPr/>
        </p:nvCxnSpPr>
        <p:spPr>
          <a:xfrm flipV="1">
            <a:off x="3444767" y="2159328"/>
            <a:ext cx="2057400" cy="1447800"/>
          </a:xfrm>
          <a:prstGeom prst="line">
            <a:avLst/>
          </a:prstGeom>
        </p:spPr>
        <p:style>
          <a:lnRef idx="3">
            <a:schemeClr val="dk1"/>
          </a:lnRef>
          <a:fillRef idx="0">
            <a:schemeClr val="dk1"/>
          </a:fillRef>
          <a:effectRef idx="2">
            <a:schemeClr val="dk1"/>
          </a:effectRef>
          <a:fontRef idx="minor">
            <a:schemeClr val="tx1"/>
          </a:fontRef>
        </p:style>
      </p:cxnSp>
      <p:sp>
        <p:nvSpPr>
          <p:cNvPr id="21" name="Parallelogram 20">
            <a:extLst>
              <a:ext uri="{FF2B5EF4-FFF2-40B4-BE49-F238E27FC236}">
                <a16:creationId xmlns:a16="http://schemas.microsoft.com/office/drawing/2014/main" id="{A7753760-DC38-74A9-68A6-13EE2F763818}"/>
              </a:ext>
            </a:extLst>
          </p:cNvPr>
          <p:cNvSpPr/>
          <p:nvPr/>
        </p:nvSpPr>
        <p:spPr>
          <a:xfrm rot="742350">
            <a:off x="6484035" y="2376378"/>
            <a:ext cx="2133600" cy="1219200"/>
          </a:xfrm>
          <a:prstGeom prst="parallelogram">
            <a:avLst>
              <a:gd name="adj" fmla="val 586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2" name="Cube 21">
            <a:extLst>
              <a:ext uri="{FF2B5EF4-FFF2-40B4-BE49-F238E27FC236}">
                <a16:creationId xmlns:a16="http://schemas.microsoft.com/office/drawing/2014/main" id="{8FBEF339-F783-465E-0339-99694995941F}"/>
              </a:ext>
            </a:extLst>
          </p:cNvPr>
          <p:cNvSpPr/>
          <p:nvPr/>
        </p:nvSpPr>
        <p:spPr>
          <a:xfrm>
            <a:off x="9980612" y="2180349"/>
            <a:ext cx="1295398" cy="13335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6" name="Left Brace 25">
            <a:extLst>
              <a:ext uri="{FF2B5EF4-FFF2-40B4-BE49-F238E27FC236}">
                <a16:creationId xmlns:a16="http://schemas.microsoft.com/office/drawing/2014/main" id="{90CC5707-661C-BD9F-AF17-446D8F39BF6B}"/>
              </a:ext>
            </a:extLst>
          </p:cNvPr>
          <p:cNvSpPr/>
          <p:nvPr/>
        </p:nvSpPr>
        <p:spPr>
          <a:xfrm rot="16200000">
            <a:off x="1674814" y="3563339"/>
            <a:ext cx="152400" cy="27432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27" name="Left Brace 26">
            <a:extLst>
              <a:ext uri="{FF2B5EF4-FFF2-40B4-BE49-F238E27FC236}">
                <a16:creationId xmlns:a16="http://schemas.microsoft.com/office/drawing/2014/main" id="{6A5B5F30-09F4-312D-A293-2CA341F57FF5}"/>
              </a:ext>
            </a:extLst>
          </p:cNvPr>
          <p:cNvSpPr/>
          <p:nvPr/>
        </p:nvSpPr>
        <p:spPr>
          <a:xfrm rot="16200000">
            <a:off x="4618748" y="3555789"/>
            <a:ext cx="152400" cy="27432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28" name="Left Brace 27">
            <a:extLst>
              <a:ext uri="{FF2B5EF4-FFF2-40B4-BE49-F238E27FC236}">
                <a16:creationId xmlns:a16="http://schemas.microsoft.com/office/drawing/2014/main" id="{1816708C-7A12-A013-3B24-5796FD682DED}"/>
              </a:ext>
            </a:extLst>
          </p:cNvPr>
          <p:cNvSpPr/>
          <p:nvPr/>
        </p:nvSpPr>
        <p:spPr>
          <a:xfrm rot="16200000">
            <a:off x="8984451" y="2141572"/>
            <a:ext cx="144850" cy="55791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29" name="TextBox 28">
            <a:extLst>
              <a:ext uri="{FF2B5EF4-FFF2-40B4-BE49-F238E27FC236}">
                <a16:creationId xmlns:a16="http://schemas.microsoft.com/office/drawing/2014/main" id="{3C802979-92D7-7793-A0B3-9996A89C2ACD}"/>
              </a:ext>
            </a:extLst>
          </p:cNvPr>
          <p:cNvSpPr txBox="1"/>
          <p:nvPr/>
        </p:nvSpPr>
        <p:spPr>
          <a:xfrm>
            <a:off x="760410" y="5124271"/>
            <a:ext cx="1981200" cy="1200329"/>
          </a:xfrm>
          <a:prstGeom prst="rect">
            <a:avLst/>
          </a:prstGeom>
          <a:noFill/>
        </p:spPr>
        <p:txBody>
          <a:bodyPr wrap="square" rtlCol="0">
            <a:spAutoFit/>
          </a:bodyPr>
          <a:lstStyle/>
          <a:p>
            <a:pPr algn="ctr"/>
            <a:r>
              <a:rPr lang="ru-RU" dirty="0"/>
              <a:t>Первые 5 дней Творения</a:t>
            </a:r>
            <a:endParaRPr lang="en-IL" dirty="0"/>
          </a:p>
        </p:txBody>
      </p:sp>
      <p:sp>
        <p:nvSpPr>
          <p:cNvPr id="30" name="TextBox 29">
            <a:extLst>
              <a:ext uri="{FF2B5EF4-FFF2-40B4-BE49-F238E27FC236}">
                <a16:creationId xmlns:a16="http://schemas.microsoft.com/office/drawing/2014/main" id="{50527DAE-5101-67D8-EE85-1A5F62F6D3A3}"/>
              </a:ext>
            </a:extLst>
          </p:cNvPr>
          <p:cNvSpPr txBox="1"/>
          <p:nvPr/>
        </p:nvSpPr>
        <p:spPr>
          <a:xfrm>
            <a:off x="3704348" y="5098140"/>
            <a:ext cx="1981200" cy="830997"/>
          </a:xfrm>
          <a:prstGeom prst="rect">
            <a:avLst/>
          </a:prstGeom>
          <a:noFill/>
        </p:spPr>
        <p:txBody>
          <a:bodyPr wrap="square" rtlCol="0">
            <a:spAutoFit/>
          </a:bodyPr>
          <a:lstStyle/>
          <a:p>
            <a:pPr algn="ctr"/>
            <a:r>
              <a:rPr lang="ru-RU" dirty="0"/>
              <a:t>Появляется на 6-й день</a:t>
            </a:r>
            <a:endParaRPr lang="en-IL" dirty="0"/>
          </a:p>
        </p:txBody>
      </p:sp>
      <p:sp>
        <p:nvSpPr>
          <p:cNvPr id="31" name="TextBox 30">
            <a:extLst>
              <a:ext uri="{FF2B5EF4-FFF2-40B4-BE49-F238E27FC236}">
                <a16:creationId xmlns:a16="http://schemas.microsoft.com/office/drawing/2014/main" id="{6A90E7DE-E748-34A5-4468-988FB4654504}"/>
              </a:ext>
            </a:extLst>
          </p:cNvPr>
          <p:cNvSpPr txBox="1"/>
          <p:nvPr/>
        </p:nvSpPr>
        <p:spPr>
          <a:xfrm>
            <a:off x="6932613" y="5093088"/>
            <a:ext cx="4495802" cy="830997"/>
          </a:xfrm>
          <a:prstGeom prst="rect">
            <a:avLst/>
          </a:prstGeom>
          <a:noFill/>
        </p:spPr>
        <p:txBody>
          <a:bodyPr wrap="square" rtlCol="0">
            <a:spAutoFit/>
          </a:bodyPr>
          <a:lstStyle/>
          <a:p>
            <a:pPr algn="ctr"/>
            <a:r>
              <a:rPr lang="ru-RU" dirty="0"/>
              <a:t>Результат греха Первого человека</a:t>
            </a:r>
            <a:endParaRPr lang="en-IL" dirty="0"/>
          </a:p>
        </p:txBody>
      </p:sp>
      <p:sp>
        <p:nvSpPr>
          <p:cNvPr id="33" name="Arrow: Right 32">
            <a:extLst>
              <a:ext uri="{FF2B5EF4-FFF2-40B4-BE49-F238E27FC236}">
                <a16:creationId xmlns:a16="http://schemas.microsoft.com/office/drawing/2014/main" id="{8811E29C-C464-87CE-0F01-6314D361CFEF}"/>
              </a:ext>
            </a:extLst>
          </p:cNvPr>
          <p:cNvSpPr/>
          <p:nvPr/>
        </p:nvSpPr>
        <p:spPr>
          <a:xfrm>
            <a:off x="2873638" y="2768928"/>
            <a:ext cx="474556" cy="96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4" name="Arrow: Right 33">
            <a:extLst>
              <a:ext uri="{FF2B5EF4-FFF2-40B4-BE49-F238E27FC236}">
                <a16:creationId xmlns:a16="http://schemas.microsoft.com/office/drawing/2014/main" id="{33ED0ED9-74CB-9D6F-A3F7-3B1E2A7640CB}"/>
              </a:ext>
            </a:extLst>
          </p:cNvPr>
          <p:cNvSpPr/>
          <p:nvPr/>
        </p:nvSpPr>
        <p:spPr>
          <a:xfrm>
            <a:off x="5931448" y="2748357"/>
            <a:ext cx="474556" cy="96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5" name="Arrow: Right 34">
            <a:extLst>
              <a:ext uri="{FF2B5EF4-FFF2-40B4-BE49-F238E27FC236}">
                <a16:creationId xmlns:a16="http://schemas.microsoft.com/office/drawing/2014/main" id="{8D32D66A-0B3F-EFAA-DE37-C14CD538CDC8}"/>
              </a:ext>
            </a:extLst>
          </p:cNvPr>
          <p:cNvSpPr/>
          <p:nvPr/>
        </p:nvSpPr>
        <p:spPr>
          <a:xfrm>
            <a:off x="8928974" y="2748067"/>
            <a:ext cx="474556" cy="96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398269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21" grpId="0" animBg="1"/>
      <p:bldP spid="22" grpId="0" animBg="1"/>
      <p:bldP spid="27" grpId="0" animBg="1"/>
      <p:bldP spid="28" grpId="0" animBg="1"/>
      <p:bldP spid="30" grpId="0"/>
      <p:bldP spid="31" grpId="0"/>
      <p:bldP spid="33" grpId="0" animBg="1"/>
      <p:bldP spid="34" grpId="0" animBg="1"/>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B088-7D3F-8BD0-5057-9F22A3AD175B}"/>
              </a:ext>
            </a:extLst>
          </p:cNvPr>
          <p:cNvSpPr>
            <a:spLocks noGrp="1"/>
          </p:cNvSpPr>
          <p:nvPr>
            <p:ph type="title"/>
          </p:nvPr>
        </p:nvSpPr>
        <p:spPr/>
        <p:txBody>
          <a:bodyPr/>
          <a:lstStyle/>
          <a:p>
            <a:r>
              <a:rPr lang="ru-RU" dirty="0"/>
              <a:t>Творение Миров: Зачем?</a:t>
            </a:r>
            <a:endParaRPr lang="en-IL" dirty="0"/>
          </a:p>
        </p:txBody>
      </p:sp>
      <p:sp>
        <p:nvSpPr>
          <p:cNvPr id="3" name="Content Placeholder 2">
            <a:extLst>
              <a:ext uri="{FF2B5EF4-FFF2-40B4-BE49-F238E27FC236}">
                <a16:creationId xmlns:a16="http://schemas.microsoft.com/office/drawing/2014/main" id="{289D45F9-9C9C-5501-7E09-2D0EF044CC8E}"/>
              </a:ext>
            </a:extLst>
          </p:cNvPr>
          <p:cNvSpPr>
            <a:spLocks noGrp="1"/>
          </p:cNvSpPr>
          <p:nvPr>
            <p:ph idx="1"/>
          </p:nvPr>
        </p:nvSpPr>
        <p:spPr/>
        <p:txBody>
          <a:bodyPr/>
          <a:lstStyle/>
          <a:p>
            <a:r>
              <a:rPr lang="ru-RU" dirty="0"/>
              <a:t>Скрыть присутствие Творца</a:t>
            </a:r>
          </a:p>
          <a:p>
            <a:pPr lvl="1"/>
            <a:r>
              <a:rPr lang="ru-RU" dirty="0"/>
              <a:t>Дать человеку возможность поувствовать себя самостоятельным</a:t>
            </a:r>
          </a:p>
          <a:p>
            <a:pPr lvl="1"/>
            <a:r>
              <a:rPr lang="ru-RU" dirty="0"/>
              <a:t>Свобода выбора возможна только в реальности скрытия</a:t>
            </a:r>
          </a:p>
          <a:p>
            <a:pPr lvl="1"/>
            <a:endParaRPr lang="ru-RU" dirty="0"/>
          </a:p>
          <a:p>
            <a:r>
              <a:rPr lang="ru-RU" dirty="0"/>
              <a:t>Миры: перегородки для сущности Творца</a:t>
            </a:r>
          </a:p>
          <a:p>
            <a:pPr lvl="1"/>
            <a:r>
              <a:rPr lang="ru-RU" dirty="0"/>
              <a:t>Единство </a:t>
            </a:r>
            <a:r>
              <a:rPr lang="ru-RU" dirty="0">
                <a:sym typeface="Wingdings" panose="05000000000000000000" pitchFamily="2" charset="2"/>
              </a:rPr>
              <a:t></a:t>
            </a:r>
            <a:r>
              <a:rPr lang="en-US" dirty="0">
                <a:sym typeface="Wingdings" panose="05000000000000000000" pitchFamily="2" charset="2"/>
              </a:rPr>
              <a:t> </a:t>
            </a:r>
            <a:r>
              <a:rPr lang="ru-RU" dirty="0">
                <a:sym typeface="Wingdings" panose="05000000000000000000" pitchFamily="2" charset="2"/>
              </a:rPr>
              <a:t>Многообразие</a:t>
            </a:r>
          </a:p>
          <a:p>
            <a:pPr lvl="1"/>
            <a:endParaRPr lang="en-IL" dirty="0"/>
          </a:p>
        </p:txBody>
      </p:sp>
    </p:spTree>
    <p:extLst>
      <p:ext uri="{BB962C8B-B14F-4D97-AF65-F5344CB8AC3E}">
        <p14:creationId xmlns:p14="http://schemas.microsoft.com/office/powerpoint/2010/main" val="83441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9251D-54C2-5D12-36E8-A8E89CFF6CE5}"/>
              </a:ext>
            </a:extLst>
          </p:cNvPr>
          <p:cNvSpPr>
            <a:spLocks noGrp="1"/>
          </p:cNvSpPr>
          <p:nvPr>
            <p:ph type="title"/>
          </p:nvPr>
        </p:nvSpPr>
        <p:spPr/>
        <p:txBody>
          <a:bodyPr/>
          <a:lstStyle/>
          <a:p>
            <a:r>
              <a:rPr lang="ru-RU" dirty="0"/>
              <a:t>Результат Разбиения</a:t>
            </a:r>
            <a:endParaRPr lang="en-IL" dirty="0"/>
          </a:p>
        </p:txBody>
      </p:sp>
      <p:sp>
        <p:nvSpPr>
          <p:cNvPr id="3" name="Content Placeholder 2">
            <a:extLst>
              <a:ext uri="{FF2B5EF4-FFF2-40B4-BE49-F238E27FC236}">
                <a16:creationId xmlns:a16="http://schemas.microsoft.com/office/drawing/2014/main" id="{2F33D3DA-42D7-E269-2046-2ADA86C13280}"/>
              </a:ext>
            </a:extLst>
          </p:cNvPr>
          <p:cNvSpPr>
            <a:spLocks noGrp="1"/>
          </p:cNvSpPr>
          <p:nvPr>
            <p:ph idx="1"/>
          </p:nvPr>
        </p:nvSpPr>
        <p:spPr/>
        <p:txBody>
          <a:bodyPr/>
          <a:lstStyle/>
          <a:p>
            <a:r>
              <a:rPr lang="ru-RU" dirty="0"/>
              <a:t>Тора разбивается на отдельные слова</a:t>
            </a:r>
          </a:p>
          <a:p>
            <a:r>
              <a:rPr lang="ru-RU" dirty="0"/>
              <a:t>История человечества 6 дней </a:t>
            </a:r>
            <a:r>
              <a:rPr lang="en-US" dirty="0">
                <a:sym typeface="Wingdings" panose="05000000000000000000" pitchFamily="2" charset="2"/>
              </a:rPr>
              <a:t> </a:t>
            </a:r>
            <a:r>
              <a:rPr lang="ru-RU" dirty="0">
                <a:sym typeface="Wingdings" panose="05000000000000000000" pitchFamily="2" charset="2"/>
              </a:rPr>
              <a:t>6 тысяч лет</a:t>
            </a:r>
          </a:p>
          <a:p>
            <a:r>
              <a:rPr lang="ru-RU" dirty="0">
                <a:sym typeface="Wingdings" panose="05000000000000000000" pitchFamily="2" charset="2"/>
              </a:rPr>
              <a:t>Одно повеление Творца </a:t>
            </a:r>
            <a:r>
              <a:rPr lang="en-US" dirty="0">
                <a:sym typeface="Wingdings" panose="05000000000000000000" pitchFamily="2" charset="2"/>
              </a:rPr>
              <a:t></a:t>
            </a:r>
            <a:r>
              <a:rPr lang="ru-RU" dirty="0">
                <a:sym typeface="Wingdings" panose="05000000000000000000" pitchFamily="2" charset="2"/>
              </a:rPr>
              <a:t> 613 повелений</a:t>
            </a:r>
          </a:p>
          <a:p>
            <a:r>
              <a:rPr lang="ru-RU" dirty="0">
                <a:sym typeface="Wingdings" panose="05000000000000000000" pitchFamily="2" charset="2"/>
              </a:rPr>
              <a:t>Одна душа </a:t>
            </a:r>
            <a:r>
              <a:rPr lang="en-US" dirty="0">
                <a:sym typeface="Wingdings" panose="05000000000000000000" pitchFamily="2" charset="2"/>
              </a:rPr>
              <a:t></a:t>
            </a:r>
            <a:r>
              <a:rPr lang="ru-RU" dirty="0">
                <a:sym typeface="Wingdings" panose="05000000000000000000" pitchFamily="2" charset="2"/>
              </a:rPr>
              <a:t> 600 тысяч душ</a:t>
            </a:r>
          </a:p>
          <a:p>
            <a:r>
              <a:rPr lang="ru-RU" dirty="0">
                <a:sym typeface="Wingdings" panose="05000000000000000000" pitchFamily="2" charset="2"/>
              </a:rPr>
              <a:t>Один язык </a:t>
            </a:r>
            <a:r>
              <a:rPr lang="en-US" dirty="0">
                <a:sym typeface="Wingdings" panose="05000000000000000000" pitchFamily="2" charset="2"/>
              </a:rPr>
              <a:t> 70 </a:t>
            </a:r>
            <a:r>
              <a:rPr lang="ru-RU" dirty="0">
                <a:sym typeface="Wingdings" panose="05000000000000000000" pitchFamily="2" charset="2"/>
              </a:rPr>
              <a:t>языков</a:t>
            </a:r>
            <a:endParaRPr lang="en-US" dirty="0">
              <a:sym typeface="Wingdings" panose="05000000000000000000" pitchFamily="2" charset="2"/>
            </a:endParaRPr>
          </a:p>
          <a:p>
            <a:endParaRPr lang="en-IL" dirty="0"/>
          </a:p>
        </p:txBody>
      </p:sp>
    </p:spTree>
    <p:extLst>
      <p:ext uri="{BB962C8B-B14F-4D97-AF65-F5344CB8AC3E}">
        <p14:creationId xmlns:p14="http://schemas.microsoft.com/office/powerpoint/2010/main" val="120341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9251D-54C2-5D12-36E8-A8E89CFF6CE5}"/>
              </a:ext>
            </a:extLst>
          </p:cNvPr>
          <p:cNvSpPr>
            <a:spLocks noGrp="1"/>
          </p:cNvSpPr>
          <p:nvPr>
            <p:ph type="title"/>
          </p:nvPr>
        </p:nvSpPr>
        <p:spPr/>
        <p:txBody>
          <a:bodyPr/>
          <a:lstStyle/>
          <a:p>
            <a:r>
              <a:rPr lang="ru-RU" dirty="0"/>
              <a:t>Результат Разбиения: Время</a:t>
            </a:r>
            <a:endParaRPr lang="en-IL" dirty="0"/>
          </a:p>
        </p:txBody>
      </p:sp>
      <p:sp>
        <p:nvSpPr>
          <p:cNvPr id="31" name="Cube 30">
            <a:extLst>
              <a:ext uri="{FF2B5EF4-FFF2-40B4-BE49-F238E27FC236}">
                <a16:creationId xmlns:a16="http://schemas.microsoft.com/office/drawing/2014/main" id="{69029F61-0724-E7CA-9A46-F8B8E7636836}"/>
              </a:ext>
            </a:extLst>
          </p:cNvPr>
          <p:cNvSpPr/>
          <p:nvPr/>
        </p:nvSpPr>
        <p:spPr>
          <a:xfrm>
            <a:off x="436892" y="2409844"/>
            <a:ext cx="11430000" cy="9144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6000 лет</a:t>
            </a:r>
            <a:endParaRPr lang="en-IL" dirty="0"/>
          </a:p>
        </p:txBody>
      </p:sp>
    </p:spTree>
    <p:extLst>
      <p:ext uri="{BB962C8B-B14F-4D97-AF65-F5344CB8AC3E}">
        <p14:creationId xmlns:p14="http://schemas.microsoft.com/office/powerpoint/2010/main" val="167009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be 7">
            <a:extLst>
              <a:ext uri="{FF2B5EF4-FFF2-40B4-BE49-F238E27FC236}">
                <a16:creationId xmlns:a16="http://schemas.microsoft.com/office/drawing/2014/main" id="{8ABE6452-2493-0E1B-861A-04BA462830B3}"/>
              </a:ext>
            </a:extLst>
          </p:cNvPr>
          <p:cNvSpPr/>
          <p:nvPr/>
        </p:nvSpPr>
        <p:spPr>
          <a:xfrm>
            <a:off x="296823" y="2418525"/>
            <a:ext cx="838200" cy="9144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9" name="Cube 8">
            <a:extLst>
              <a:ext uri="{FF2B5EF4-FFF2-40B4-BE49-F238E27FC236}">
                <a16:creationId xmlns:a16="http://schemas.microsoft.com/office/drawing/2014/main" id="{BECC650F-96FC-7DDF-60FA-025E613F55EA}"/>
              </a:ext>
            </a:extLst>
          </p:cNvPr>
          <p:cNvSpPr/>
          <p:nvPr/>
        </p:nvSpPr>
        <p:spPr>
          <a:xfrm>
            <a:off x="976234" y="2418525"/>
            <a:ext cx="838200" cy="9144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0" name="Cube 9">
            <a:extLst>
              <a:ext uri="{FF2B5EF4-FFF2-40B4-BE49-F238E27FC236}">
                <a16:creationId xmlns:a16="http://schemas.microsoft.com/office/drawing/2014/main" id="{FE81B641-2AAF-6302-DF95-1106DC36FEA0}"/>
              </a:ext>
            </a:extLst>
          </p:cNvPr>
          <p:cNvSpPr/>
          <p:nvPr/>
        </p:nvSpPr>
        <p:spPr>
          <a:xfrm>
            <a:off x="1655645" y="2409844"/>
            <a:ext cx="838200" cy="9144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1" name="Cube 10">
            <a:extLst>
              <a:ext uri="{FF2B5EF4-FFF2-40B4-BE49-F238E27FC236}">
                <a16:creationId xmlns:a16="http://schemas.microsoft.com/office/drawing/2014/main" id="{71617EBD-A958-6F7B-5F5E-BD2D9E2D8200}"/>
              </a:ext>
            </a:extLst>
          </p:cNvPr>
          <p:cNvSpPr/>
          <p:nvPr/>
        </p:nvSpPr>
        <p:spPr>
          <a:xfrm>
            <a:off x="2329609" y="2409844"/>
            <a:ext cx="838200" cy="9144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2" name="Cube 11">
            <a:extLst>
              <a:ext uri="{FF2B5EF4-FFF2-40B4-BE49-F238E27FC236}">
                <a16:creationId xmlns:a16="http://schemas.microsoft.com/office/drawing/2014/main" id="{FD672E94-8A0A-16AC-6A1A-7F5E4F54A223}"/>
              </a:ext>
            </a:extLst>
          </p:cNvPr>
          <p:cNvSpPr/>
          <p:nvPr/>
        </p:nvSpPr>
        <p:spPr>
          <a:xfrm>
            <a:off x="3009020" y="2409844"/>
            <a:ext cx="838200" cy="9144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3" name="Cube 12">
            <a:extLst>
              <a:ext uri="{FF2B5EF4-FFF2-40B4-BE49-F238E27FC236}">
                <a16:creationId xmlns:a16="http://schemas.microsoft.com/office/drawing/2014/main" id="{AAC11928-B3DE-0E4E-3E64-7BAB1D842559}"/>
              </a:ext>
            </a:extLst>
          </p:cNvPr>
          <p:cNvSpPr/>
          <p:nvPr/>
        </p:nvSpPr>
        <p:spPr>
          <a:xfrm>
            <a:off x="3688431" y="2401163"/>
            <a:ext cx="838200" cy="9144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4" name="Cube 13">
            <a:extLst>
              <a:ext uri="{FF2B5EF4-FFF2-40B4-BE49-F238E27FC236}">
                <a16:creationId xmlns:a16="http://schemas.microsoft.com/office/drawing/2014/main" id="{F6039EDD-7E43-4A0D-0BC4-0FCBD293D5AD}"/>
              </a:ext>
            </a:extLst>
          </p:cNvPr>
          <p:cNvSpPr/>
          <p:nvPr/>
        </p:nvSpPr>
        <p:spPr>
          <a:xfrm>
            <a:off x="4362395" y="2409844"/>
            <a:ext cx="838200" cy="9144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5" name="Cube 14">
            <a:extLst>
              <a:ext uri="{FF2B5EF4-FFF2-40B4-BE49-F238E27FC236}">
                <a16:creationId xmlns:a16="http://schemas.microsoft.com/office/drawing/2014/main" id="{8C60A390-BE22-5E1D-1DD3-2C23D07AC3CC}"/>
              </a:ext>
            </a:extLst>
          </p:cNvPr>
          <p:cNvSpPr/>
          <p:nvPr/>
        </p:nvSpPr>
        <p:spPr>
          <a:xfrm>
            <a:off x="5041806" y="2409844"/>
            <a:ext cx="838200" cy="9144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6" name="Cube 15">
            <a:extLst>
              <a:ext uri="{FF2B5EF4-FFF2-40B4-BE49-F238E27FC236}">
                <a16:creationId xmlns:a16="http://schemas.microsoft.com/office/drawing/2014/main" id="{F643D2C9-19B7-5080-8884-1FE5EF491CF0}"/>
              </a:ext>
            </a:extLst>
          </p:cNvPr>
          <p:cNvSpPr/>
          <p:nvPr/>
        </p:nvSpPr>
        <p:spPr>
          <a:xfrm>
            <a:off x="5732792" y="2401163"/>
            <a:ext cx="838200" cy="9144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7" name="Cube 16">
            <a:extLst>
              <a:ext uri="{FF2B5EF4-FFF2-40B4-BE49-F238E27FC236}">
                <a16:creationId xmlns:a16="http://schemas.microsoft.com/office/drawing/2014/main" id="{246CD5D3-B4AF-9CD5-E1FB-4D79904D790F}"/>
              </a:ext>
            </a:extLst>
          </p:cNvPr>
          <p:cNvSpPr/>
          <p:nvPr/>
        </p:nvSpPr>
        <p:spPr>
          <a:xfrm>
            <a:off x="6405601" y="2409844"/>
            <a:ext cx="838200" cy="914400"/>
          </a:xfrm>
          <a:prstGeom prst="cub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8" name="Cube 17">
            <a:extLst>
              <a:ext uri="{FF2B5EF4-FFF2-40B4-BE49-F238E27FC236}">
                <a16:creationId xmlns:a16="http://schemas.microsoft.com/office/drawing/2014/main" id="{DBEBE8B9-07FE-927D-61C3-2AC114EECDCC}"/>
              </a:ext>
            </a:extLst>
          </p:cNvPr>
          <p:cNvSpPr/>
          <p:nvPr/>
        </p:nvSpPr>
        <p:spPr>
          <a:xfrm>
            <a:off x="7085012" y="2409844"/>
            <a:ext cx="838200" cy="914400"/>
          </a:xfrm>
          <a:prstGeom prst="cub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9" name="Cube 18">
            <a:extLst>
              <a:ext uri="{FF2B5EF4-FFF2-40B4-BE49-F238E27FC236}">
                <a16:creationId xmlns:a16="http://schemas.microsoft.com/office/drawing/2014/main" id="{80E4A239-7FE6-C8A0-F9E2-8CB745525623}"/>
              </a:ext>
            </a:extLst>
          </p:cNvPr>
          <p:cNvSpPr/>
          <p:nvPr/>
        </p:nvSpPr>
        <p:spPr>
          <a:xfrm>
            <a:off x="7764423" y="2401163"/>
            <a:ext cx="838200" cy="914400"/>
          </a:xfrm>
          <a:prstGeom prst="cub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24" name="Cube 23">
            <a:extLst>
              <a:ext uri="{FF2B5EF4-FFF2-40B4-BE49-F238E27FC236}">
                <a16:creationId xmlns:a16="http://schemas.microsoft.com/office/drawing/2014/main" id="{903E6589-5002-4584-CFB0-D136C341774A}"/>
              </a:ext>
            </a:extLst>
          </p:cNvPr>
          <p:cNvSpPr/>
          <p:nvPr/>
        </p:nvSpPr>
        <p:spPr>
          <a:xfrm>
            <a:off x="8456714" y="2401163"/>
            <a:ext cx="838200" cy="914400"/>
          </a:xfrm>
          <a:prstGeom prst="cub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25" name="Cube 24">
            <a:extLst>
              <a:ext uri="{FF2B5EF4-FFF2-40B4-BE49-F238E27FC236}">
                <a16:creationId xmlns:a16="http://schemas.microsoft.com/office/drawing/2014/main" id="{3A1C7B1E-ECD0-FC71-F17A-C3E618065E7E}"/>
              </a:ext>
            </a:extLst>
          </p:cNvPr>
          <p:cNvSpPr/>
          <p:nvPr/>
        </p:nvSpPr>
        <p:spPr>
          <a:xfrm>
            <a:off x="9136125" y="2401163"/>
            <a:ext cx="838200" cy="914400"/>
          </a:xfrm>
          <a:prstGeom prst="cub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26" name="Cube 25">
            <a:extLst>
              <a:ext uri="{FF2B5EF4-FFF2-40B4-BE49-F238E27FC236}">
                <a16:creationId xmlns:a16="http://schemas.microsoft.com/office/drawing/2014/main" id="{284EB873-FE01-DD79-F575-92F011258EC9}"/>
              </a:ext>
            </a:extLst>
          </p:cNvPr>
          <p:cNvSpPr/>
          <p:nvPr/>
        </p:nvSpPr>
        <p:spPr>
          <a:xfrm>
            <a:off x="9815536" y="2392482"/>
            <a:ext cx="838200" cy="914400"/>
          </a:xfrm>
          <a:prstGeom prst="cub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27" name="Cube 26">
            <a:extLst>
              <a:ext uri="{FF2B5EF4-FFF2-40B4-BE49-F238E27FC236}">
                <a16:creationId xmlns:a16="http://schemas.microsoft.com/office/drawing/2014/main" id="{08FA5D61-19E7-4B19-7251-2360A466B3AC}"/>
              </a:ext>
            </a:extLst>
          </p:cNvPr>
          <p:cNvSpPr/>
          <p:nvPr/>
        </p:nvSpPr>
        <p:spPr>
          <a:xfrm>
            <a:off x="10475913" y="2392482"/>
            <a:ext cx="838200" cy="914400"/>
          </a:xfrm>
          <a:prstGeom prst="cub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28" name="Cube 27">
            <a:extLst>
              <a:ext uri="{FF2B5EF4-FFF2-40B4-BE49-F238E27FC236}">
                <a16:creationId xmlns:a16="http://schemas.microsoft.com/office/drawing/2014/main" id="{82D56044-27F3-E1E6-27B1-A9C607AA33F3}"/>
              </a:ext>
            </a:extLst>
          </p:cNvPr>
          <p:cNvSpPr/>
          <p:nvPr/>
        </p:nvSpPr>
        <p:spPr>
          <a:xfrm>
            <a:off x="11155324" y="2383801"/>
            <a:ext cx="838200" cy="914400"/>
          </a:xfrm>
          <a:prstGeom prst="cub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2" name="Title 1">
            <a:extLst>
              <a:ext uri="{FF2B5EF4-FFF2-40B4-BE49-F238E27FC236}">
                <a16:creationId xmlns:a16="http://schemas.microsoft.com/office/drawing/2014/main" id="{90C9251D-54C2-5D12-36E8-A8E89CFF6CE5}"/>
              </a:ext>
            </a:extLst>
          </p:cNvPr>
          <p:cNvSpPr>
            <a:spLocks noGrp="1"/>
          </p:cNvSpPr>
          <p:nvPr>
            <p:ph type="title"/>
          </p:nvPr>
        </p:nvSpPr>
        <p:spPr/>
        <p:txBody>
          <a:bodyPr/>
          <a:lstStyle/>
          <a:p>
            <a:r>
              <a:rPr lang="ru-RU" dirty="0"/>
              <a:t>Результат Разбиения: Время</a:t>
            </a:r>
            <a:endParaRPr lang="en-IL" dirty="0"/>
          </a:p>
        </p:txBody>
      </p:sp>
      <p:sp>
        <p:nvSpPr>
          <p:cNvPr id="3" name="Left Brace 2">
            <a:extLst>
              <a:ext uri="{FF2B5EF4-FFF2-40B4-BE49-F238E27FC236}">
                <a16:creationId xmlns:a16="http://schemas.microsoft.com/office/drawing/2014/main" id="{0019422F-05A9-BD06-B20B-122CB56759C3}"/>
              </a:ext>
            </a:extLst>
          </p:cNvPr>
          <p:cNvSpPr/>
          <p:nvPr/>
        </p:nvSpPr>
        <p:spPr>
          <a:xfrm rot="16200000">
            <a:off x="3160712" y="583012"/>
            <a:ext cx="381001" cy="61087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4" name="Left Brace 3">
            <a:extLst>
              <a:ext uri="{FF2B5EF4-FFF2-40B4-BE49-F238E27FC236}">
                <a16:creationId xmlns:a16="http://schemas.microsoft.com/office/drawing/2014/main" id="{8D5214AA-035A-9293-ABE5-E20328452CEC}"/>
              </a:ext>
            </a:extLst>
          </p:cNvPr>
          <p:cNvSpPr/>
          <p:nvPr/>
        </p:nvSpPr>
        <p:spPr>
          <a:xfrm rot="16200000">
            <a:off x="9009062" y="854205"/>
            <a:ext cx="381001" cy="558792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5" name="Arrow: Down 4">
            <a:extLst>
              <a:ext uri="{FF2B5EF4-FFF2-40B4-BE49-F238E27FC236}">
                <a16:creationId xmlns:a16="http://schemas.microsoft.com/office/drawing/2014/main" id="{C5A79C27-B020-26B8-5191-6160F06308D8}"/>
              </a:ext>
            </a:extLst>
          </p:cNvPr>
          <p:cNvSpPr/>
          <p:nvPr/>
        </p:nvSpPr>
        <p:spPr>
          <a:xfrm rot="10800000">
            <a:off x="6281558" y="3483708"/>
            <a:ext cx="248089" cy="429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TextBox 6">
            <a:extLst>
              <a:ext uri="{FF2B5EF4-FFF2-40B4-BE49-F238E27FC236}">
                <a16:creationId xmlns:a16="http://schemas.microsoft.com/office/drawing/2014/main" id="{94E000AF-0D8D-8744-B31B-A030229A29F6}"/>
              </a:ext>
            </a:extLst>
          </p:cNvPr>
          <p:cNvSpPr txBox="1"/>
          <p:nvPr/>
        </p:nvSpPr>
        <p:spPr>
          <a:xfrm>
            <a:off x="2514442" y="3838667"/>
            <a:ext cx="1871808" cy="523220"/>
          </a:xfrm>
          <a:prstGeom prst="rect">
            <a:avLst/>
          </a:prstGeom>
          <a:noFill/>
        </p:spPr>
        <p:txBody>
          <a:bodyPr wrap="square" rtlCol="0">
            <a:spAutoFit/>
          </a:bodyPr>
          <a:lstStyle/>
          <a:p>
            <a:pPr algn="ctr"/>
            <a:r>
              <a:rPr lang="ru-RU" sz="2800" b="1" dirty="0"/>
              <a:t>До</a:t>
            </a:r>
            <a:endParaRPr lang="en-IL" sz="2800" b="1" dirty="0"/>
          </a:p>
        </p:txBody>
      </p:sp>
      <p:sp>
        <p:nvSpPr>
          <p:cNvPr id="20" name="TextBox 19">
            <a:extLst>
              <a:ext uri="{FF2B5EF4-FFF2-40B4-BE49-F238E27FC236}">
                <a16:creationId xmlns:a16="http://schemas.microsoft.com/office/drawing/2014/main" id="{579D10FC-97A5-A4ED-DB57-748FDB62D2E4}"/>
              </a:ext>
            </a:extLst>
          </p:cNvPr>
          <p:cNvSpPr txBox="1"/>
          <p:nvPr/>
        </p:nvSpPr>
        <p:spPr>
          <a:xfrm>
            <a:off x="8254694" y="3848313"/>
            <a:ext cx="1871808" cy="523220"/>
          </a:xfrm>
          <a:prstGeom prst="rect">
            <a:avLst/>
          </a:prstGeom>
          <a:noFill/>
        </p:spPr>
        <p:txBody>
          <a:bodyPr wrap="square" rtlCol="0">
            <a:spAutoFit/>
          </a:bodyPr>
          <a:lstStyle/>
          <a:p>
            <a:pPr algn="ctr"/>
            <a:r>
              <a:rPr lang="ru-RU" sz="2800" b="1" dirty="0">
                <a:solidFill>
                  <a:srgbClr val="00B050"/>
                </a:solidFill>
              </a:rPr>
              <a:t>После</a:t>
            </a:r>
            <a:endParaRPr lang="en-IL" sz="2800" b="1" dirty="0">
              <a:solidFill>
                <a:srgbClr val="00B050"/>
              </a:solidFill>
            </a:endParaRPr>
          </a:p>
        </p:txBody>
      </p:sp>
      <p:sp>
        <p:nvSpPr>
          <p:cNvPr id="21" name="TextBox 20">
            <a:extLst>
              <a:ext uri="{FF2B5EF4-FFF2-40B4-BE49-F238E27FC236}">
                <a16:creationId xmlns:a16="http://schemas.microsoft.com/office/drawing/2014/main" id="{81D47D0D-4B3B-6D1E-7ED1-208828DDE805}"/>
              </a:ext>
            </a:extLst>
          </p:cNvPr>
          <p:cNvSpPr txBox="1"/>
          <p:nvPr/>
        </p:nvSpPr>
        <p:spPr>
          <a:xfrm>
            <a:off x="5469696" y="3827677"/>
            <a:ext cx="1871808" cy="523220"/>
          </a:xfrm>
          <a:prstGeom prst="rect">
            <a:avLst/>
          </a:prstGeom>
          <a:noFill/>
        </p:spPr>
        <p:txBody>
          <a:bodyPr wrap="square" rtlCol="0">
            <a:spAutoFit/>
          </a:bodyPr>
          <a:lstStyle/>
          <a:p>
            <a:pPr algn="ctr"/>
            <a:r>
              <a:rPr lang="ru-RU" sz="2800" b="1" dirty="0">
                <a:solidFill>
                  <a:srgbClr val="FF0000"/>
                </a:solidFill>
              </a:rPr>
              <a:t>Сейчас</a:t>
            </a:r>
            <a:endParaRPr lang="en-IL" sz="2800" b="1" dirty="0">
              <a:solidFill>
                <a:srgbClr val="FF0000"/>
              </a:solidFill>
            </a:endParaRPr>
          </a:p>
        </p:txBody>
      </p:sp>
      <p:sp>
        <p:nvSpPr>
          <p:cNvPr id="22" name="Content Placeholder 2">
            <a:extLst>
              <a:ext uri="{FF2B5EF4-FFF2-40B4-BE49-F238E27FC236}">
                <a16:creationId xmlns:a16="http://schemas.microsoft.com/office/drawing/2014/main" id="{58FD754E-2CB4-C534-D8F8-4A657182234A}"/>
              </a:ext>
            </a:extLst>
          </p:cNvPr>
          <p:cNvSpPr>
            <a:spLocks noGrp="1"/>
          </p:cNvSpPr>
          <p:nvPr>
            <p:ph idx="1"/>
          </p:nvPr>
        </p:nvSpPr>
        <p:spPr>
          <a:xfrm>
            <a:off x="1106427" y="4691169"/>
            <a:ext cx="10157354" cy="1791021"/>
          </a:xfrm>
        </p:spPr>
        <p:txBody>
          <a:bodyPr>
            <a:normAutofit fontScale="92500" lnSpcReduction="10000"/>
          </a:bodyPr>
          <a:lstStyle/>
          <a:p>
            <a:r>
              <a:rPr lang="ru-RU" dirty="0"/>
              <a:t>Показатель изменения: реализация порядка распада мира высшего – в мир низший</a:t>
            </a:r>
          </a:p>
          <a:p>
            <a:r>
              <a:rPr lang="ru-RU" dirty="0"/>
              <a:t>Суть: биение единой картины мира</a:t>
            </a:r>
          </a:p>
          <a:p>
            <a:r>
              <a:rPr lang="ru-RU" dirty="0"/>
              <a:t>Живем в настоящем</a:t>
            </a:r>
            <a:endParaRPr lang="en-IL" dirty="0"/>
          </a:p>
        </p:txBody>
      </p:sp>
    </p:spTree>
    <p:extLst>
      <p:ext uri="{BB962C8B-B14F-4D97-AF65-F5344CB8AC3E}">
        <p14:creationId xmlns:p14="http://schemas.microsoft.com/office/powerpoint/2010/main" val="162024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06517-96E9-4D5F-9A9E-02D9CD623393}"/>
              </a:ext>
            </a:extLst>
          </p:cNvPr>
          <p:cNvSpPr>
            <a:spLocks noGrp="1"/>
          </p:cNvSpPr>
          <p:nvPr>
            <p:ph type="title"/>
          </p:nvPr>
        </p:nvSpPr>
        <p:spPr/>
        <p:txBody>
          <a:bodyPr/>
          <a:lstStyle/>
          <a:p>
            <a:r>
              <a:rPr lang="ru-RU" dirty="0"/>
              <a:t>Как Устроен Духовный Мир?</a:t>
            </a:r>
            <a:endParaRPr lang="en-US" dirty="0"/>
          </a:p>
        </p:txBody>
      </p:sp>
      <p:sp>
        <p:nvSpPr>
          <p:cNvPr id="3" name="Content Placeholder 2">
            <a:extLst>
              <a:ext uri="{FF2B5EF4-FFF2-40B4-BE49-F238E27FC236}">
                <a16:creationId xmlns:a16="http://schemas.microsoft.com/office/drawing/2014/main" id="{2FCED69B-47E8-49B9-9BBC-FCCA8F04C98F}"/>
              </a:ext>
            </a:extLst>
          </p:cNvPr>
          <p:cNvSpPr>
            <a:spLocks noGrp="1"/>
          </p:cNvSpPr>
          <p:nvPr>
            <p:ph idx="1"/>
          </p:nvPr>
        </p:nvSpPr>
        <p:spPr/>
        <p:txBody>
          <a:bodyPr/>
          <a:lstStyle/>
          <a:p>
            <a:r>
              <a:rPr lang="ru-RU" dirty="0"/>
              <a:t>Вначале: Ор </a:t>
            </a:r>
            <a:r>
              <a:rPr lang="ru-RU" dirty="0" err="1"/>
              <a:t>Ейнсоф</a:t>
            </a:r>
            <a:r>
              <a:rPr lang="ru-RU" dirty="0"/>
              <a:t> – божественный свет, корень и источник всего бытия</a:t>
            </a:r>
          </a:p>
          <a:p>
            <a:r>
              <a:rPr lang="ru-RU" dirty="0"/>
              <a:t>Духовные «миры»:</a:t>
            </a:r>
          </a:p>
          <a:p>
            <a:pPr lvl="1"/>
            <a:r>
              <a:rPr lang="ru-RU" dirty="0"/>
              <a:t>Мир простой воли Творца. Та часть желания Творца которая должна реализоваться</a:t>
            </a:r>
          </a:p>
          <a:p>
            <a:pPr lvl="1"/>
            <a:r>
              <a:rPr lang="ru-RU" dirty="0"/>
              <a:t>Трон Творца, корни душ всех людей, мысли и абстракции (уровень качества)</a:t>
            </a:r>
          </a:p>
          <a:p>
            <a:pPr lvl="1"/>
            <a:r>
              <a:rPr lang="ru-RU" dirty="0"/>
              <a:t>Мир созидания: мир чувств, ангелы (количества и границы)</a:t>
            </a:r>
          </a:p>
          <a:p>
            <a:pPr lvl="1"/>
            <a:r>
              <a:rPr lang="ru-RU" dirty="0"/>
              <a:t>Мир действия: конечная цель всех миров (материальное одеяние)</a:t>
            </a:r>
          </a:p>
          <a:p>
            <a:pPr lvl="1"/>
            <a:endParaRPr lang="ru-RU" dirty="0"/>
          </a:p>
          <a:p>
            <a:pPr lvl="1"/>
            <a:endParaRPr lang="en-US" dirty="0"/>
          </a:p>
        </p:txBody>
      </p:sp>
    </p:spTree>
    <p:extLst>
      <p:ext uri="{BB962C8B-B14F-4D97-AF65-F5344CB8AC3E}">
        <p14:creationId xmlns:p14="http://schemas.microsoft.com/office/powerpoint/2010/main" val="19778728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AF43-FDF1-AD08-301D-45FDCD0BD74D}"/>
              </a:ext>
            </a:extLst>
          </p:cNvPr>
          <p:cNvSpPr>
            <a:spLocks noGrp="1"/>
          </p:cNvSpPr>
          <p:nvPr>
            <p:ph type="title"/>
          </p:nvPr>
        </p:nvSpPr>
        <p:spPr/>
        <p:txBody>
          <a:bodyPr/>
          <a:lstStyle/>
          <a:p>
            <a:r>
              <a:rPr lang="ru-RU" dirty="0"/>
              <a:t>Подводя итоги</a:t>
            </a:r>
            <a:endParaRPr lang="en-IL" dirty="0"/>
          </a:p>
        </p:txBody>
      </p:sp>
      <p:sp>
        <p:nvSpPr>
          <p:cNvPr id="3" name="Content Placeholder 2">
            <a:extLst>
              <a:ext uri="{FF2B5EF4-FFF2-40B4-BE49-F238E27FC236}">
                <a16:creationId xmlns:a16="http://schemas.microsoft.com/office/drawing/2014/main" id="{06819D5A-54AB-B9C5-4E16-A267D6FE0E36}"/>
              </a:ext>
            </a:extLst>
          </p:cNvPr>
          <p:cNvSpPr>
            <a:spLocks noGrp="1"/>
          </p:cNvSpPr>
          <p:nvPr>
            <p:ph idx="1"/>
          </p:nvPr>
        </p:nvSpPr>
        <p:spPr>
          <a:xfrm>
            <a:off x="1117309" y="1701800"/>
            <a:ext cx="10157354" cy="2489200"/>
          </a:xfrm>
        </p:spPr>
        <p:txBody>
          <a:bodyPr>
            <a:normAutofit/>
          </a:bodyPr>
          <a:lstStyle/>
          <a:p>
            <a:r>
              <a:rPr lang="ru-RU" dirty="0"/>
              <a:t>Наука утверждает что мир существует миллиарды лет</a:t>
            </a:r>
          </a:p>
          <a:p>
            <a:pPr lvl="1"/>
            <a:endParaRPr lang="en-US" dirty="0"/>
          </a:p>
          <a:p>
            <a:endParaRPr lang="en-US" dirty="0"/>
          </a:p>
          <a:p>
            <a:r>
              <a:rPr lang="ru-RU" dirty="0"/>
              <a:t>Тора описывает целенаправленое творение мира как материальная реализация духовных процессов</a:t>
            </a:r>
          </a:p>
          <a:p>
            <a:endParaRPr lang="en-IL" dirty="0"/>
          </a:p>
        </p:txBody>
      </p:sp>
      <p:sp>
        <p:nvSpPr>
          <p:cNvPr id="4" name="Cube 3">
            <a:extLst>
              <a:ext uri="{FF2B5EF4-FFF2-40B4-BE49-F238E27FC236}">
                <a16:creationId xmlns:a16="http://schemas.microsoft.com/office/drawing/2014/main" id="{60DBC78F-BDAE-2DEC-E2D3-75139DD5E68F}"/>
              </a:ext>
            </a:extLst>
          </p:cNvPr>
          <p:cNvSpPr/>
          <p:nvPr/>
        </p:nvSpPr>
        <p:spPr>
          <a:xfrm>
            <a:off x="2354288" y="4419600"/>
            <a:ext cx="1466850" cy="914400"/>
          </a:xfrm>
          <a:prstGeom prst="cub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6 дней</a:t>
            </a:r>
            <a:endParaRPr lang="en-IL" dirty="0"/>
          </a:p>
        </p:txBody>
      </p:sp>
      <p:sp>
        <p:nvSpPr>
          <p:cNvPr id="5" name="Cube 4">
            <a:extLst>
              <a:ext uri="{FF2B5EF4-FFF2-40B4-BE49-F238E27FC236}">
                <a16:creationId xmlns:a16="http://schemas.microsoft.com/office/drawing/2014/main" id="{B05C2DD4-1C74-D849-2AA0-CC1D61C32ADE}"/>
              </a:ext>
            </a:extLst>
          </p:cNvPr>
          <p:cNvSpPr/>
          <p:nvPr/>
        </p:nvSpPr>
        <p:spPr>
          <a:xfrm>
            <a:off x="3732212" y="4419600"/>
            <a:ext cx="5676900" cy="9144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5783 года</a:t>
            </a:r>
            <a:endParaRPr lang="en-IL" dirty="0"/>
          </a:p>
        </p:txBody>
      </p:sp>
      <p:sp>
        <p:nvSpPr>
          <p:cNvPr id="6" name="Cube 5">
            <a:extLst>
              <a:ext uri="{FF2B5EF4-FFF2-40B4-BE49-F238E27FC236}">
                <a16:creationId xmlns:a16="http://schemas.microsoft.com/office/drawing/2014/main" id="{3C683374-A417-51E5-E8A4-3B5904A75111}"/>
              </a:ext>
            </a:extLst>
          </p:cNvPr>
          <p:cNvSpPr/>
          <p:nvPr/>
        </p:nvSpPr>
        <p:spPr>
          <a:xfrm>
            <a:off x="455612" y="2286000"/>
            <a:ext cx="11430000" cy="9144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13.7 </a:t>
            </a:r>
            <a:r>
              <a:rPr lang="ru-RU" dirty="0"/>
              <a:t>миллиардов лет</a:t>
            </a:r>
            <a:endParaRPr lang="en-IL" dirty="0"/>
          </a:p>
        </p:txBody>
      </p:sp>
    </p:spTree>
    <p:extLst>
      <p:ext uri="{BB962C8B-B14F-4D97-AF65-F5344CB8AC3E}">
        <p14:creationId xmlns:p14="http://schemas.microsoft.com/office/powerpoint/2010/main" val="229577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a:extLst>
              <a:ext uri="{FF2B5EF4-FFF2-40B4-BE49-F238E27FC236}">
                <a16:creationId xmlns:a16="http://schemas.microsoft.com/office/drawing/2014/main" id="{60DBC78F-BDAE-2DEC-E2D3-75139DD5E68F}"/>
              </a:ext>
            </a:extLst>
          </p:cNvPr>
          <p:cNvSpPr/>
          <p:nvPr/>
        </p:nvSpPr>
        <p:spPr>
          <a:xfrm>
            <a:off x="7161212" y="346501"/>
            <a:ext cx="1466850" cy="914400"/>
          </a:xfrm>
          <a:prstGeom prst="cub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6 дней</a:t>
            </a:r>
            <a:endParaRPr lang="en-IL" dirty="0"/>
          </a:p>
        </p:txBody>
      </p:sp>
      <p:sp>
        <p:nvSpPr>
          <p:cNvPr id="5" name="Cube 4">
            <a:extLst>
              <a:ext uri="{FF2B5EF4-FFF2-40B4-BE49-F238E27FC236}">
                <a16:creationId xmlns:a16="http://schemas.microsoft.com/office/drawing/2014/main" id="{B05C2DD4-1C74-D849-2AA0-CC1D61C32ADE}"/>
              </a:ext>
            </a:extLst>
          </p:cNvPr>
          <p:cNvSpPr/>
          <p:nvPr/>
        </p:nvSpPr>
        <p:spPr>
          <a:xfrm>
            <a:off x="6551612" y="1904998"/>
            <a:ext cx="2590800" cy="9144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6,000</a:t>
            </a:r>
            <a:endParaRPr lang="en-IL" dirty="0"/>
          </a:p>
        </p:txBody>
      </p:sp>
      <p:sp>
        <p:nvSpPr>
          <p:cNvPr id="11" name="TextBox 10">
            <a:extLst>
              <a:ext uri="{FF2B5EF4-FFF2-40B4-BE49-F238E27FC236}">
                <a16:creationId xmlns:a16="http://schemas.microsoft.com/office/drawing/2014/main" id="{43145046-6CAD-6A2A-45AD-3B8DFACC6C2D}"/>
              </a:ext>
            </a:extLst>
          </p:cNvPr>
          <p:cNvSpPr txBox="1"/>
          <p:nvPr/>
        </p:nvSpPr>
        <p:spPr>
          <a:xfrm>
            <a:off x="608012" y="388203"/>
            <a:ext cx="2438399" cy="830997"/>
          </a:xfrm>
          <a:prstGeom prst="rect">
            <a:avLst/>
          </a:prstGeom>
          <a:noFill/>
        </p:spPr>
        <p:txBody>
          <a:bodyPr wrap="square" rtlCol="0">
            <a:spAutoFit/>
          </a:bodyPr>
          <a:lstStyle/>
          <a:p>
            <a:pPr algn="ctr"/>
            <a:r>
              <a:rPr lang="ru-RU" dirty="0"/>
              <a:t>Мир Воли Творца</a:t>
            </a:r>
            <a:endParaRPr lang="en-IL" dirty="0"/>
          </a:p>
        </p:txBody>
      </p:sp>
      <p:sp>
        <p:nvSpPr>
          <p:cNvPr id="12" name="TextBox 11">
            <a:extLst>
              <a:ext uri="{FF2B5EF4-FFF2-40B4-BE49-F238E27FC236}">
                <a16:creationId xmlns:a16="http://schemas.microsoft.com/office/drawing/2014/main" id="{C70103D1-916D-63F8-97FF-33F27FC9205E}"/>
              </a:ext>
            </a:extLst>
          </p:cNvPr>
          <p:cNvSpPr txBox="1"/>
          <p:nvPr/>
        </p:nvSpPr>
        <p:spPr>
          <a:xfrm>
            <a:off x="684212" y="1988401"/>
            <a:ext cx="2438397" cy="830997"/>
          </a:xfrm>
          <a:prstGeom prst="rect">
            <a:avLst/>
          </a:prstGeom>
          <a:noFill/>
        </p:spPr>
        <p:txBody>
          <a:bodyPr wrap="square" rtlCol="0">
            <a:spAutoFit/>
          </a:bodyPr>
          <a:lstStyle/>
          <a:p>
            <a:pPr algn="ctr"/>
            <a:r>
              <a:rPr lang="ru-RU" dirty="0"/>
              <a:t>Трон Творца: мысль </a:t>
            </a:r>
            <a:endParaRPr lang="en-IL" dirty="0"/>
          </a:p>
        </p:txBody>
      </p:sp>
      <p:sp>
        <p:nvSpPr>
          <p:cNvPr id="13" name="TextBox 12">
            <a:extLst>
              <a:ext uri="{FF2B5EF4-FFF2-40B4-BE49-F238E27FC236}">
                <a16:creationId xmlns:a16="http://schemas.microsoft.com/office/drawing/2014/main" id="{F3B1AD9A-871A-BDAE-CB4B-7A3FC4B4DBC3}"/>
              </a:ext>
            </a:extLst>
          </p:cNvPr>
          <p:cNvSpPr txBox="1"/>
          <p:nvPr/>
        </p:nvSpPr>
        <p:spPr>
          <a:xfrm>
            <a:off x="762491" y="3588599"/>
            <a:ext cx="2438396" cy="830997"/>
          </a:xfrm>
          <a:prstGeom prst="rect">
            <a:avLst/>
          </a:prstGeom>
          <a:noFill/>
        </p:spPr>
        <p:txBody>
          <a:bodyPr wrap="square" rtlCol="0">
            <a:spAutoFit/>
          </a:bodyPr>
          <a:lstStyle/>
          <a:p>
            <a:pPr algn="ctr"/>
            <a:r>
              <a:rPr lang="ru-RU" dirty="0"/>
              <a:t>Созидание: чувства</a:t>
            </a:r>
            <a:endParaRPr lang="en-IL" dirty="0"/>
          </a:p>
        </p:txBody>
      </p:sp>
      <p:sp>
        <p:nvSpPr>
          <p:cNvPr id="14" name="TextBox 13">
            <a:extLst>
              <a:ext uri="{FF2B5EF4-FFF2-40B4-BE49-F238E27FC236}">
                <a16:creationId xmlns:a16="http://schemas.microsoft.com/office/drawing/2014/main" id="{89EBE921-CDCA-9388-4701-A64B16FD3DDE}"/>
              </a:ext>
            </a:extLst>
          </p:cNvPr>
          <p:cNvSpPr txBox="1"/>
          <p:nvPr/>
        </p:nvSpPr>
        <p:spPr>
          <a:xfrm>
            <a:off x="762496" y="5334000"/>
            <a:ext cx="2438391" cy="830997"/>
          </a:xfrm>
          <a:prstGeom prst="rect">
            <a:avLst/>
          </a:prstGeom>
          <a:noFill/>
        </p:spPr>
        <p:txBody>
          <a:bodyPr wrap="square" rtlCol="0">
            <a:spAutoFit/>
          </a:bodyPr>
          <a:lstStyle/>
          <a:p>
            <a:pPr algn="ctr"/>
            <a:r>
              <a:rPr lang="ru-RU" dirty="0"/>
              <a:t>Мир действия: материя</a:t>
            </a:r>
            <a:endParaRPr lang="en-IL" dirty="0"/>
          </a:p>
        </p:txBody>
      </p:sp>
      <p:cxnSp>
        <p:nvCxnSpPr>
          <p:cNvPr id="16" name="Straight Connector 15">
            <a:extLst>
              <a:ext uri="{FF2B5EF4-FFF2-40B4-BE49-F238E27FC236}">
                <a16:creationId xmlns:a16="http://schemas.microsoft.com/office/drawing/2014/main" id="{7DC8209C-E1EE-3A70-3F40-26BCAC9C1252}"/>
              </a:ext>
            </a:extLst>
          </p:cNvPr>
          <p:cNvCxnSpPr/>
          <p:nvPr/>
        </p:nvCxnSpPr>
        <p:spPr>
          <a:xfrm>
            <a:off x="4037012" y="228600"/>
            <a:ext cx="0" cy="64770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Cube 16">
            <a:extLst>
              <a:ext uri="{FF2B5EF4-FFF2-40B4-BE49-F238E27FC236}">
                <a16:creationId xmlns:a16="http://schemas.microsoft.com/office/drawing/2014/main" id="{4966282A-A9CF-9E57-488D-21789A19E58A}"/>
              </a:ext>
            </a:extLst>
          </p:cNvPr>
          <p:cNvSpPr/>
          <p:nvPr/>
        </p:nvSpPr>
        <p:spPr>
          <a:xfrm>
            <a:off x="5408612" y="3525450"/>
            <a:ext cx="5181599" cy="9144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6,000,000</a:t>
            </a:r>
            <a:endParaRPr lang="en-IL" dirty="0"/>
          </a:p>
        </p:txBody>
      </p:sp>
      <p:sp>
        <p:nvSpPr>
          <p:cNvPr id="18" name="Cube 17">
            <a:extLst>
              <a:ext uri="{FF2B5EF4-FFF2-40B4-BE49-F238E27FC236}">
                <a16:creationId xmlns:a16="http://schemas.microsoft.com/office/drawing/2014/main" id="{D7268BA3-63B7-34CB-2FED-94AA4DFFCF1C}"/>
              </a:ext>
            </a:extLst>
          </p:cNvPr>
          <p:cNvSpPr/>
          <p:nvPr/>
        </p:nvSpPr>
        <p:spPr>
          <a:xfrm>
            <a:off x="4191488" y="5176324"/>
            <a:ext cx="7770324" cy="9144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6,000,000,000</a:t>
            </a:r>
            <a:endParaRPr lang="en-IL" dirty="0"/>
          </a:p>
        </p:txBody>
      </p:sp>
    </p:spTree>
    <p:extLst>
      <p:ext uri="{BB962C8B-B14F-4D97-AF65-F5344CB8AC3E}">
        <p14:creationId xmlns:p14="http://schemas.microsoft.com/office/powerpoint/2010/main" val="200442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262D1-097B-C5FC-7F4D-A8E447684A0F}"/>
              </a:ext>
            </a:extLst>
          </p:cNvPr>
          <p:cNvSpPr>
            <a:spLocks noGrp="1"/>
          </p:cNvSpPr>
          <p:nvPr>
            <p:ph type="title"/>
          </p:nvPr>
        </p:nvSpPr>
        <p:spPr/>
        <p:txBody>
          <a:bodyPr/>
          <a:lstStyle/>
          <a:p>
            <a:r>
              <a:rPr lang="ru-RU" dirty="0"/>
              <a:t>Мир Создан Цельным</a:t>
            </a:r>
            <a:endParaRPr lang="en-IL" dirty="0"/>
          </a:p>
        </p:txBody>
      </p:sp>
      <p:sp>
        <p:nvSpPr>
          <p:cNvPr id="3" name="Content Placeholder 2">
            <a:extLst>
              <a:ext uri="{FF2B5EF4-FFF2-40B4-BE49-F238E27FC236}">
                <a16:creationId xmlns:a16="http://schemas.microsoft.com/office/drawing/2014/main" id="{3A9C5AB7-1FD2-BA3F-5599-EFC5EFB14FEB}"/>
              </a:ext>
            </a:extLst>
          </p:cNvPr>
          <p:cNvSpPr>
            <a:spLocks noGrp="1"/>
          </p:cNvSpPr>
          <p:nvPr>
            <p:ph idx="1"/>
          </p:nvPr>
        </p:nvSpPr>
        <p:spPr/>
        <p:txBody>
          <a:bodyPr/>
          <a:lstStyle/>
          <a:p>
            <a:r>
              <a:rPr lang="ru-RU" dirty="0"/>
              <a:t>Мир создан «старичком» – полностью готовым</a:t>
            </a:r>
            <a:endParaRPr lang="en-US" dirty="0"/>
          </a:p>
          <a:p>
            <a:pPr lvl="1"/>
            <a:r>
              <a:rPr lang="ru-RU" dirty="0"/>
              <a:t>Выглядит на все 13.7 миллиардов лет</a:t>
            </a:r>
          </a:p>
          <a:p>
            <a:r>
              <a:rPr lang="ru-RU" dirty="0"/>
              <a:t>Первый человек создан в «возрасте» 20 лет – полностью готовым для исполнения цели своего творения</a:t>
            </a:r>
          </a:p>
          <a:p>
            <a:endParaRPr lang="en-IL" dirty="0"/>
          </a:p>
        </p:txBody>
      </p:sp>
    </p:spTree>
    <p:extLst>
      <p:ext uri="{BB962C8B-B14F-4D97-AF65-F5344CB8AC3E}">
        <p14:creationId xmlns:p14="http://schemas.microsoft.com/office/powerpoint/2010/main" val="31254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C814E-928E-0239-2B76-87AFD943571A}"/>
              </a:ext>
            </a:extLst>
          </p:cNvPr>
          <p:cNvSpPr>
            <a:spLocks noGrp="1"/>
          </p:cNvSpPr>
          <p:nvPr>
            <p:ph type="title"/>
          </p:nvPr>
        </p:nvSpPr>
        <p:spPr/>
        <p:txBody>
          <a:bodyPr/>
          <a:lstStyle/>
          <a:p>
            <a:r>
              <a:rPr lang="ru-RU" dirty="0"/>
              <a:t>Что нас ждет сегодня</a:t>
            </a:r>
            <a:endParaRPr lang="en-IL" dirty="0"/>
          </a:p>
        </p:txBody>
      </p:sp>
      <p:sp>
        <p:nvSpPr>
          <p:cNvPr id="3" name="Content Placeholder 2">
            <a:extLst>
              <a:ext uri="{FF2B5EF4-FFF2-40B4-BE49-F238E27FC236}">
                <a16:creationId xmlns:a16="http://schemas.microsoft.com/office/drawing/2014/main" id="{88D1639D-56A6-7FFD-C8C3-3C1F8C7CA526}"/>
              </a:ext>
            </a:extLst>
          </p:cNvPr>
          <p:cNvSpPr>
            <a:spLocks noGrp="1"/>
          </p:cNvSpPr>
          <p:nvPr>
            <p:ph idx="1"/>
          </p:nvPr>
        </p:nvSpPr>
        <p:spPr/>
        <p:txBody>
          <a:bodyPr/>
          <a:lstStyle/>
          <a:p>
            <a:r>
              <a:rPr lang="ru-RU" dirty="0"/>
              <a:t>Отношения меду наукой и Торой</a:t>
            </a:r>
          </a:p>
          <a:p>
            <a:r>
              <a:rPr lang="ru-RU" dirty="0"/>
              <a:t>В чем конфликт?</a:t>
            </a:r>
          </a:p>
          <a:p>
            <a:r>
              <a:rPr lang="ru-RU" dirty="0"/>
              <a:t>Творение мира по Торе: время</a:t>
            </a:r>
          </a:p>
          <a:p>
            <a:r>
              <a:rPr lang="ru-RU" dirty="0"/>
              <a:t>А какая нам разница?</a:t>
            </a:r>
          </a:p>
          <a:p>
            <a:endParaRPr lang="en-IL" dirty="0"/>
          </a:p>
        </p:txBody>
      </p:sp>
    </p:spTree>
    <p:extLst>
      <p:ext uri="{BB962C8B-B14F-4D97-AF65-F5344CB8AC3E}">
        <p14:creationId xmlns:p14="http://schemas.microsoft.com/office/powerpoint/2010/main" val="404729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262D1-097B-C5FC-7F4D-A8E447684A0F}"/>
              </a:ext>
            </a:extLst>
          </p:cNvPr>
          <p:cNvSpPr>
            <a:spLocks noGrp="1"/>
          </p:cNvSpPr>
          <p:nvPr>
            <p:ph type="title"/>
          </p:nvPr>
        </p:nvSpPr>
        <p:spPr/>
        <p:txBody>
          <a:bodyPr/>
          <a:lstStyle/>
          <a:p>
            <a:r>
              <a:rPr lang="ru-RU" dirty="0"/>
              <a:t>Что мы учим из Творения?</a:t>
            </a:r>
            <a:endParaRPr lang="en-IL" dirty="0"/>
          </a:p>
        </p:txBody>
      </p:sp>
      <p:sp>
        <p:nvSpPr>
          <p:cNvPr id="3" name="Content Placeholder 2">
            <a:extLst>
              <a:ext uri="{FF2B5EF4-FFF2-40B4-BE49-F238E27FC236}">
                <a16:creationId xmlns:a16="http://schemas.microsoft.com/office/drawing/2014/main" id="{3A9C5AB7-1FD2-BA3F-5599-EFC5EFB14FEB}"/>
              </a:ext>
            </a:extLst>
          </p:cNvPr>
          <p:cNvSpPr>
            <a:spLocks noGrp="1"/>
          </p:cNvSpPr>
          <p:nvPr>
            <p:ph idx="1"/>
          </p:nvPr>
        </p:nvSpPr>
        <p:spPr/>
        <p:txBody>
          <a:bodyPr/>
          <a:lstStyle/>
          <a:p>
            <a:r>
              <a:rPr lang="ru-RU" dirty="0"/>
              <a:t>Разнообразие мира – скрывает единство Творца</a:t>
            </a:r>
          </a:p>
          <a:p>
            <a:r>
              <a:rPr lang="ru-RU" dirty="0"/>
              <a:t>Цель нашего существования – раскрыть это единство</a:t>
            </a:r>
          </a:p>
          <a:p>
            <a:r>
              <a:rPr lang="ru-RU" dirty="0"/>
              <a:t>Человек – активный участник Творения</a:t>
            </a:r>
          </a:p>
          <a:p>
            <a:r>
              <a:rPr lang="ru-RU" dirty="0"/>
              <a:t>Речь: соединение духовного и материального мира</a:t>
            </a:r>
            <a:endParaRPr lang="en-US" dirty="0"/>
          </a:p>
          <a:p>
            <a:r>
              <a:rPr lang="ru-RU" dirty="0"/>
              <a:t>Грех – создает новую реальность</a:t>
            </a:r>
          </a:p>
          <a:p>
            <a:r>
              <a:rPr lang="ru-RU" dirty="0"/>
              <a:t>Источник греха – ощущение самостоятельности и отдаленности от Творца</a:t>
            </a:r>
          </a:p>
          <a:p>
            <a:endParaRPr lang="ru-RU" dirty="0"/>
          </a:p>
          <a:p>
            <a:endParaRPr lang="en-IL" dirty="0"/>
          </a:p>
        </p:txBody>
      </p:sp>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EB7F8867-91B9-E16A-31CE-B897ED8B4B70}"/>
                  </a:ext>
                </a:extLst>
              </p:cNvPr>
              <p:cNvGraphicFramePr>
                <a:graphicFrameLocks noChangeAspect="1"/>
              </p:cNvGraphicFramePr>
              <p:nvPr>
                <p:extLst>
                  <p:ext uri="{D42A27DB-BD31-4B8C-83A1-F6EECF244321}">
                    <p14:modId xmlns:p14="http://schemas.microsoft.com/office/powerpoint/2010/main" val="2301997615"/>
                  </p:ext>
                </p:extLst>
              </p:nvPr>
            </p:nvGraphicFramePr>
            <p:xfrm>
              <a:off x="8990012" y="43405"/>
              <a:ext cx="3047206" cy="1714500"/>
            </p:xfrm>
            <a:graphic>
              <a:graphicData uri="http://schemas.microsoft.com/office/powerpoint/2016/slidezoom">
                <pslz:sldZm>
                  <pslz:sldZmObj sldId="349" cId="1137988039">
                    <pslz:zmPr id="{A2AC02F4-2164-4773-92A9-18E8527CA925}" returnToParent="0" transitionDur="1000">
                      <p166:blipFill xmlns:p166="http://schemas.microsoft.com/office/powerpoint/2016/6/main">
                        <a:blip r:embed="rId2"/>
                        <a:stretch>
                          <a:fillRect/>
                        </a:stretch>
                      </p166:blipFill>
                      <p166:spPr xmlns:p166="http://schemas.microsoft.com/office/powerpoint/2016/6/main">
                        <a:xfrm>
                          <a:off x="0" y="0"/>
                          <a:ext cx="3047206" cy="1714500"/>
                        </a:xfrm>
                        <a:prstGeom prst="rect">
                          <a:avLst/>
                        </a:prstGeom>
                        <a:ln w="3175">
                          <a:solidFill>
                            <a:prstClr val="ltGray"/>
                          </a:solidFill>
                        </a:ln>
                      </p166:spPr>
                    </pslz:zmPr>
                  </pslz:sldZmObj>
                </pslz:sldZm>
              </a:graphicData>
            </a:graphic>
          </p:graphicFrame>
        </mc:Choice>
        <mc:Fallback>
          <p:pic>
            <p:nvPicPr>
              <p:cNvPr id="5" name="Slide Zoom 4">
                <a:hlinkClick r:id="rId3" action="ppaction://hlinksldjump"/>
                <a:extLst>
                  <a:ext uri="{FF2B5EF4-FFF2-40B4-BE49-F238E27FC236}">
                    <a16:creationId xmlns:a16="http://schemas.microsoft.com/office/drawing/2014/main" id="{EB7F8867-91B9-E16A-31CE-B897ED8B4B70}"/>
                  </a:ext>
                </a:extLst>
              </p:cNvPr>
              <p:cNvPicPr>
                <a:picLocks noGrp="1" noRot="1" noChangeAspect="1" noMove="1" noResize="1" noEditPoints="1" noAdjustHandles="1" noChangeArrowheads="1" noChangeShapeType="1"/>
              </p:cNvPicPr>
              <p:nvPr/>
            </p:nvPicPr>
            <p:blipFill>
              <a:blip r:embed="rId2"/>
              <a:stretch>
                <a:fillRect/>
              </a:stretch>
            </p:blipFill>
            <p:spPr>
              <a:xfrm>
                <a:off x="8990012" y="43405"/>
                <a:ext cx="3047206"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4449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descr="Ask Ethan: How close are we to a Theory of Everything? | by Ethan Siegel |  Starts With A Bang! | Medium">
            <a:extLst>
              <a:ext uri="{FF2B5EF4-FFF2-40B4-BE49-F238E27FC236}">
                <a16:creationId xmlns:a16="http://schemas.microsoft.com/office/drawing/2014/main" id="{A92F53A8-8729-D650-7694-6362CB9BA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161925"/>
            <a:ext cx="9144000" cy="653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9880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2DFC-D1F4-28CA-00B1-C3B2EBDC506D}"/>
              </a:ext>
            </a:extLst>
          </p:cNvPr>
          <p:cNvSpPr>
            <a:spLocks noGrp="1"/>
          </p:cNvSpPr>
          <p:nvPr>
            <p:ph type="title"/>
          </p:nvPr>
        </p:nvSpPr>
        <p:spPr/>
        <p:txBody>
          <a:bodyPr/>
          <a:lstStyle/>
          <a:p>
            <a:r>
              <a:rPr lang="ru-RU" dirty="0"/>
              <a:t>Не Совсем Идилия</a:t>
            </a:r>
            <a:endParaRPr lang="en-IL" dirty="0"/>
          </a:p>
        </p:txBody>
      </p:sp>
      <p:sp>
        <p:nvSpPr>
          <p:cNvPr id="5" name="Content Placeholder 2">
            <a:extLst>
              <a:ext uri="{FF2B5EF4-FFF2-40B4-BE49-F238E27FC236}">
                <a16:creationId xmlns:a16="http://schemas.microsoft.com/office/drawing/2014/main" id="{C5DCA195-0B0E-B9A7-000A-6AA8B4DA6B6F}"/>
              </a:ext>
            </a:extLst>
          </p:cNvPr>
          <p:cNvSpPr txBox="1">
            <a:spLocks/>
          </p:cNvSpPr>
          <p:nvPr/>
        </p:nvSpPr>
        <p:spPr>
          <a:xfrm>
            <a:off x="8456612" y="1701800"/>
            <a:ext cx="2818050" cy="4470400"/>
          </a:xfrm>
          <a:prstGeom prst="rect">
            <a:avLst/>
          </a:prstGeom>
        </p:spPr>
        <p:txBody>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r>
              <a:rPr lang="ru-RU" sz="2000" dirty="0"/>
              <a:t>Происхождение мира</a:t>
            </a:r>
          </a:p>
          <a:p>
            <a:r>
              <a:rPr lang="ru-RU" sz="2000" dirty="0"/>
              <a:t>Происхождение жизни</a:t>
            </a:r>
          </a:p>
        </p:txBody>
      </p:sp>
      <p:sp>
        <p:nvSpPr>
          <p:cNvPr id="9" name="Oval 8">
            <a:extLst>
              <a:ext uri="{FF2B5EF4-FFF2-40B4-BE49-F238E27FC236}">
                <a16:creationId xmlns:a16="http://schemas.microsoft.com/office/drawing/2014/main" id="{5A314478-54DA-4CDD-00C8-94CEB6EBA913}"/>
              </a:ext>
            </a:extLst>
          </p:cNvPr>
          <p:cNvSpPr/>
          <p:nvPr/>
        </p:nvSpPr>
        <p:spPr>
          <a:xfrm>
            <a:off x="1117309" y="1752600"/>
            <a:ext cx="4114800" cy="3962400"/>
          </a:xfrm>
          <a:prstGeom prst="ellipse">
            <a:avLst/>
          </a:prstGeom>
          <a:effectLst>
            <a:innerShdw blurRad="63500" dist="50800" dir="189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ctr"/>
          <a:lstStyle/>
          <a:p>
            <a:pPr algn="ctr"/>
            <a:r>
              <a:rPr lang="ru-RU" sz="2800" b="1" dirty="0"/>
              <a:t>Наука</a:t>
            </a:r>
            <a:endParaRPr lang="ru-RU" sz="1800" b="1" dirty="0"/>
          </a:p>
          <a:p>
            <a:pPr marL="457200" indent="-457200">
              <a:buAutoNum type="arabicPeriod"/>
            </a:pPr>
            <a:r>
              <a:rPr lang="ru-RU" sz="1600" dirty="0"/>
              <a:t>Мир материальный</a:t>
            </a:r>
          </a:p>
          <a:p>
            <a:pPr marL="457200" indent="-457200">
              <a:buAutoNum type="arabicPeriod"/>
            </a:pPr>
            <a:r>
              <a:rPr lang="ru-RU" sz="1600" dirty="0"/>
              <a:t>Закономерности природы</a:t>
            </a:r>
          </a:p>
          <a:p>
            <a:pPr marL="457200" indent="-457200">
              <a:buAutoNum type="arabicPeriod"/>
            </a:pPr>
            <a:r>
              <a:rPr lang="ru-RU" sz="1600" dirty="0"/>
              <a:t>Как, сколько (как ехать)</a:t>
            </a:r>
          </a:p>
          <a:p>
            <a:pPr marL="457200" indent="-457200">
              <a:buAutoNum type="arabicPeriod"/>
            </a:pPr>
            <a:r>
              <a:rPr lang="ru-RU" sz="1600" dirty="0"/>
              <a:t>Новая технология</a:t>
            </a:r>
            <a:endParaRPr lang="en-IL" sz="1800" dirty="0"/>
          </a:p>
        </p:txBody>
      </p:sp>
      <p:sp>
        <p:nvSpPr>
          <p:cNvPr id="10" name="Oval 9">
            <a:extLst>
              <a:ext uri="{FF2B5EF4-FFF2-40B4-BE49-F238E27FC236}">
                <a16:creationId xmlns:a16="http://schemas.microsoft.com/office/drawing/2014/main" id="{3FBB5763-8884-FAD1-EBE1-E3F264D85AD5}"/>
              </a:ext>
            </a:extLst>
          </p:cNvPr>
          <p:cNvSpPr/>
          <p:nvPr/>
        </p:nvSpPr>
        <p:spPr>
          <a:xfrm>
            <a:off x="4341812" y="1737112"/>
            <a:ext cx="4114800" cy="3962400"/>
          </a:xfrm>
          <a:prstGeom prst="ellipse">
            <a:avLst/>
          </a:prstGeom>
          <a:effectLst>
            <a:innerShdw blurRad="63500" dist="50800" dir="18900000">
              <a:prstClr val="black">
                <a:alpha val="50000"/>
              </a:prstClr>
            </a:innerShdw>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ru-RU" sz="2800" b="1" dirty="0"/>
              <a:t>Тора</a:t>
            </a:r>
            <a:endParaRPr lang="en-US" b="1" dirty="0"/>
          </a:p>
          <a:p>
            <a:pPr marL="457200" indent="-457200">
              <a:buAutoNum type="arabicPeriod"/>
            </a:pPr>
            <a:r>
              <a:rPr lang="ru-RU" sz="1600" dirty="0"/>
              <a:t>Мир духовный</a:t>
            </a:r>
          </a:p>
          <a:p>
            <a:pPr marL="457200" indent="-457200">
              <a:buAutoNum type="arabicPeriod"/>
            </a:pPr>
            <a:r>
              <a:rPr lang="ru-RU" sz="1600" dirty="0"/>
              <a:t>Мораль, этику</a:t>
            </a:r>
          </a:p>
          <a:p>
            <a:pPr marL="457200" indent="-457200">
              <a:buAutoNum type="arabicPeriod"/>
            </a:pPr>
            <a:r>
              <a:rPr lang="ru-RU" sz="1600" dirty="0"/>
              <a:t>Зачем почему (зачем ехать)</a:t>
            </a:r>
          </a:p>
          <a:p>
            <a:pPr marL="457200" indent="-457200">
              <a:buAutoNum type="arabicPeriod"/>
            </a:pPr>
            <a:r>
              <a:rPr lang="ru-RU" sz="1600" dirty="0"/>
              <a:t>Область применения</a:t>
            </a:r>
            <a:endParaRPr lang="en-IL" sz="1600" dirty="0"/>
          </a:p>
        </p:txBody>
      </p:sp>
    </p:spTree>
    <p:extLst>
      <p:ext uri="{BB962C8B-B14F-4D97-AF65-F5344CB8AC3E}">
        <p14:creationId xmlns:p14="http://schemas.microsoft.com/office/powerpoint/2010/main" val="2064353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CABE-7C39-CEF9-E183-011C938E7261}"/>
              </a:ext>
            </a:extLst>
          </p:cNvPr>
          <p:cNvSpPr>
            <a:spLocks noGrp="1"/>
          </p:cNvSpPr>
          <p:nvPr>
            <p:ph type="title"/>
          </p:nvPr>
        </p:nvSpPr>
        <p:spPr/>
        <p:txBody>
          <a:bodyPr/>
          <a:lstStyle/>
          <a:p>
            <a:r>
              <a:rPr lang="ru-RU" dirty="0"/>
              <a:t>Как Тора относится к Науке?</a:t>
            </a:r>
            <a:endParaRPr lang="en-IL" dirty="0"/>
          </a:p>
        </p:txBody>
      </p:sp>
      <p:sp>
        <p:nvSpPr>
          <p:cNvPr id="3" name="Content Placeholder 2">
            <a:extLst>
              <a:ext uri="{FF2B5EF4-FFF2-40B4-BE49-F238E27FC236}">
                <a16:creationId xmlns:a16="http://schemas.microsoft.com/office/drawing/2014/main" id="{6A03EB8D-12D6-D107-88AA-DB912EDED6F0}"/>
              </a:ext>
            </a:extLst>
          </p:cNvPr>
          <p:cNvSpPr>
            <a:spLocks noGrp="1"/>
          </p:cNvSpPr>
          <p:nvPr>
            <p:ph idx="1"/>
          </p:nvPr>
        </p:nvSpPr>
        <p:spPr/>
        <p:txBody>
          <a:bodyPr>
            <a:normAutofit/>
          </a:bodyPr>
          <a:lstStyle/>
          <a:p>
            <a:r>
              <a:rPr lang="ru-RU" dirty="0"/>
              <a:t>Повеление Творца</a:t>
            </a:r>
            <a:r>
              <a:rPr lang="ru-RU" sz="2000" dirty="0"/>
              <a:t>: «…НАПОЛНЯЙТЕ ЗЕМЛЮ И ОВЛАДЕЙТЕ ЕЮ»</a:t>
            </a:r>
            <a:endParaRPr lang="en-US" dirty="0"/>
          </a:p>
          <a:p>
            <a:pPr algn="l" fontAlgn="base"/>
            <a:r>
              <a:rPr lang="ru-RU" dirty="0"/>
              <a:t>А для этого Творец:</a:t>
            </a:r>
          </a:p>
          <a:p>
            <a:pPr lvl="1" fontAlgn="base"/>
            <a:r>
              <a:rPr lang="ru-RU" sz="2400" dirty="0"/>
              <a:t>Изначально заложил в Природу всё необходимое для существования человека — то, чем надо овладеть</a:t>
            </a:r>
          </a:p>
          <a:p>
            <a:pPr lvl="1" fontAlgn="base"/>
            <a:r>
              <a:rPr lang="ru-RU" sz="2400" dirty="0"/>
              <a:t>Сотворил принципиальную возможность познания Природы — то, посредством чего овладение может осуществиться</a:t>
            </a:r>
          </a:p>
          <a:p>
            <a:pPr lvl="1" fontAlgn="base"/>
            <a:r>
              <a:rPr lang="ru-RU" sz="2400" dirty="0"/>
              <a:t>Управляет познанием мира, закладывая озарение нового открытия в разум учёного в установленное время</a:t>
            </a:r>
          </a:p>
          <a:p>
            <a:endParaRPr lang="ru-RU" dirty="0"/>
          </a:p>
          <a:p>
            <a:endParaRPr lang="ru-RU" dirty="0"/>
          </a:p>
          <a:p>
            <a:endParaRPr lang="en-IL" dirty="0"/>
          </a:p>
        </p:txBody>
      </p:sp>
    </p:spTree>
    <p:extLst>
      <p:ext uri="{BB962C8B-B14F-4D97-AF65-F5344CB8AC3E}">
        <p14:creationId xmlns:p14="http://schemas.microsoft.com/office/powerpoint/2010/main" val="319944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BE888-488E-AE96-1081-93CF5E72BE37}"/>
              </a:ext>
            </a:extLst>
          </p:cNvPr>
          <p:cNvSpPr>
            <a:spLocks noGrp="1"/>
          </p:cNvSpPr>
          <p:nvPr>
            <p:ph type="title"/>
          </p:nvPr>
        </p:nvSpPr>
        <p:spPr/>
        <p:txBody>
          <a:bodyPr/>
          <a:lstStyle/>
          <a:p>
            <a:r>
              <a:rPr lang="ru-RU" dirty="0"/>
              <a:t>Роль Науки в Творении</a:t>
            </a:r>
            <a:endParaRPr lang="en-IL" dirty="0"/>
          </a:p>
        </p:txBody>
      </p:sp>
      <p:sp>
        <p:nvSpPr>
          <p:cNvPr id="3" name="Content Placeholder 2">
            <a:extLst>
              <a:ext uri="{FF2B5EF4-FFF2-40B4-BE49-F238E27FC236}">
                <a16:creationId xmlns:a16="http://schemas.microsoft.com/office/drawing/2014/main" id="{0B606CB5-0182-35EA-50BC-4ABBE3FF12DC}"/>
              </a:ext>
            </a:extLst>
          </p:cNvPr>
          <p:cNvSpPr>
            <a:spLocks noGrp="1"/>
          </p:cNvSpPr>
          <p:nvPr>
            <p:ph idx="1"/>
          </p:nvPr>
        </p:nvSpPr>
        <p:spPr/>
        <p:txBody>
          <a:bodyPr/>
          <a:lstStyle/>
          <a:p>
            <a:r>
              <a:rPr lang="ru-RU" dirty="0"/>
              <a:t>Наука – средство укрепления Веры</a:t>
            </a:r>
          </a:p>
          <a:p>
            <a:r>
              <a:rPr lang="ru-RU" dirty="0"/>
              <a:t>Наука – испытание Веры</a:t>
            </a:r>
          </a:p>
          <a:p>
            <a:r>
              <a:rPr lang="ru-RU" dirty="0"/>
              <a:t>Наука помогает понять Природу (одно из имен Творца)</a:t>
            </a:r>
          </a:p>
          <a:p>
            <a:r>
              <a:rPr lang="ru-RU" dirty="0"/>
              <a:t>Наука играет роль в историческом процессе</a:t>
            </a:r>
          </a:p>
          <a:p>
            <a:endParaRPr lang="en-IL" dirty="0"/>
          </a:p>
        </p:txBody>
      </p:sp>
    </p:spTree>
    <p:extLst>
      <p:ext uri="{BB962C8B-B14F-4D97-AF65-F5344CB8AC3E}">
        <p14:creationId xmlns:p14="http://schemas.microsoft.com/office/powerpoint/2010/main" val="165118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2DFC-D1F4-28CA-00B1-C3B2EBDC506D}"/>
              </a:ext>
            </a:extLst>
          </p:cNvPr>
          <p:cNvSpPr>
            <a:spLocks noGrp="1"/>
          </p:cNvSpPr>
          <p:nvPr>
            <p:ph type="title"/>
          </p:nvPr>
        </p:nvSpPr>
        <p:spPr/>
        <p:txBody>
          <a:bodyPr/>
          <a:lstStyle/>
          <a:p>
            <a:r>
              <a:rPr lang="ru-RU" dirty="0"/>
              <a:t>Идилия?</a:t>
            </a:r>
            <a:endParaRPr lang="en-IL" dirty="0"/>
          </a:p>
        </p:txBody>
      </p:sp>
      <p:sp>
        <p:nvSpPr>
          <p:cNvPr id="3" name="Oval 2">
            <a:extLst>
              <a:ext uri="{FF2B5EF4-FFF2-40B4-BE49-F238E27FC236}">
                <a16:creationId xmlns:a16="http://schemas.microsoft.com/office/drawing/2014/main" id="{B8FF7C98-FCF9-3FAC-6DDF-B7DE1A241AC0}"/>
              </a:ext>
            </a:extLst>
          </p:cNvPr>
          <p:cNvSpPr/>
          <p:nvPr/>
        </p:nvSpPr>
        <p:spPr>
          <a:xfrm>
            <a:off x="1117309" y="1752600"/>
            <a:ext cx="4114800" cy="3962400"/>
          </a:xfrm>
          <a:prstGeom prst="ellipse">
            <a:avLst/>
          </a:prstGeom>
          <a:effectLst>
            <a:innerShdw blurRad="63500" dist="50800" dir="189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ctr"/>
          <a:lstStyle/>
          <a:p>
            <a:pPr algn="ctr"/>
            <a:r>
              <a:rPr lang="ru-RU" sz="2800" b="1" dirty="0"/>
              <a:t>Наука</a:t>
            </a:r>
            <a:endParaRPr lang="ru-RU" sz="1800" b="1" dirty="0"/>
          </a:p>
          <a:p>
            <a:pPr marL="457200" indent="-457200">
              <a:buAutoNum type="arabicPeriod"/>
            </a:pPr>
            <a:r>
              <a:rPr lang="ru-RU" sz="1600" dirty="0"/>
              <a:t>Мир материальный</a:t>
            </a:r>
          </a:p>
          <a:p>
            <a:pPr marL="457200" indent="-457200">
              <a:buAutoNum type="arabicPeriod"/>
            </a:pPr>
            <a:r>
              <a:rPr lang="ru-RU" sz="1600" dirty="0"/>
              <a:t>Закономерности природы</a:t>
            </a:r>
          </a:p>
          <a:p>
            <a:pPr marL="457200" indent="-457200">
              <a:buAutoNum type="arabicPeriod"/>
            </a:pPr>
            <a:r>
              <a:rPr lang="ru-RU" sz="1600" dirty="0"/>
              <a:t>Как, сколько (как ехать)</a:t>
            </a:r>
          </a:p>
          <a:p>
            <a:pPr marL="457200" indent="-457200">
              <a:buAutoNum type="arabicPeriod"/>
            </a:pPr>
            <a:r>
              <a:rPr lang="ru-RU" sz="1600" dirty="0"/>
              <a:t>Новая технология</a:t>
            </a:r>
            <a:endParaRPr lang="en-IL" sz="1800" dirty="0"/>
          </a:p>
        </p:txBody>
      </p:sp>
      <p:sp>
        <p:nvSpPr>
          <p:cNvPr id="4" name="Oval 3">
            <a:extLst>
              <a:ext uri="{FF2B5EF4-FFF2-40B4-BE49-F238E27FC236}">
                <a16:creationId xmlns:a16="http://schemas.microsoft.com/office/drawing/2014/main" id="{2C988AD7-70F5-39AF-1655-06822C64AE80}"/>
              </a:ext>
            </a:extLst>
          </p:cNvPr>
          <p:cNvSpPr/>
          <p:nvPr/>
        </p:nvSpPr>
        <p:spPr>
          <a:xfrm>
            <a:off x="5627602" y="1752600"/>
            <a:ext cx="4114800" cy="3962400"/>
          </a:xfrm>
          <a:prstGeom prst="ellipse">
            <a:avLst/>
          </a:prstGeom>
          <a:effectLst>
            <a:innerShdw blurRad="63500" dist="50800" dir="18900000">
              <a:prstClr val="black">
                <a:alpha val="50000"/>
              </a:prstClr>
            </a:innerShdw>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ru-RU" sz="2800" b="1" dirty="0"/>
              <a:t>Тора</a:t>
            </a:r>
            <a:endParaRPr lang="en-US" b="1" dirty="0"/>
          </a:p>
          <a:p>
            <a:pPr marL="457200" indent="-457200">
              <a:buAutoNum type="arabicPeriod"/>
            </a:pPr>
            <a:r>
              <a:rPr lang="ru-RU" sz="1600" dirty="0"/>
              <a:t>Мир духовный</a:t>
            </a:r>
          </a:p>
          <a:p>
            <a:pPr marL="457200" indent="-457200">
              <a:buAutoNum type="arabicPeriod"/>
            </a:pPr>
            <a:r>
              <a:rPr lang="ru-RU" sz="1600" dirty="0"/>
              <a:t>Мораль, этику</a:t>
            </a:r>
          </a:p>
          <a:p>
            <a:pPr marL="457200" indent="-457200">
              <a:buAutoNum type="arabicPeriod"/>
            </a:pPr>
            <a:r>
              <a:rPr lang="ru-RU" sz="1600" dirty="0"/>
              <a:t>Зачем почему (зачем ехать)</a:t>
            </a:r>
          </a:p>
          <a:p>
            <a:pPr marL="457200" indent="-457200">
              <a:buAutoNum type="arabicPeriod"/>
            </a:pPr>
            <a:r>
              <a:rPr lang="ru-RU" sz="1600" dirty="0"/>
              <a:t>Область применения</a:t>
            </a:r>
            <a:endParaRPr lang="en-IL" sz="1600" dirty="0"/>
          </a:p>
        </p:txBody>
      </p:sp>
    </p:spTree>
    <p:extLst>
      <p:ext uri="{BB962C8B-B14F-4D97-AF65-F5344CB8AC3E}">
        <p14:creationId xmlns:p14="http://schemas.microsoft.com/office/powerpoint/2010/main" val="253587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2DFC-D1F4-28CA-00B1-C3B2EBDC506D}"/>
              </a:ext>
            </a:extLst>
          </p:cNvPr>
          <p:cNvSpPr>
            <a:spLocks noGrp="1"/>
          </p:cNvSpPr>
          <p:nvPr>
            <p:ph type="title"/>
          </p:nvPr>
        </p:nvSpPr>
        <p:spPr/>
        <p:txBody>
          <a:bodyPr/>
          <a:lstStyle/>
          <a:p>
            <a:r>
              <a:rPr lang="ru-RU" dirty="0"/>
              <a:t>Не Совсем Идилия</a:t>
            </a:r>
            <a:endParaRPr lang="en-IL" dirty="0"/>
          </a:p>
        </p:txBody>
      </p:sp>
      <p:sp>
        <p:nvSpPr>
          <p:cNvPr id="5" name="Content Placeholder 2">
            <a:extLst>
              <a:ext uri="{FF2B5EF4-FFF2-40B4-BE49-F238E27FC236}">
                <a16:creationId xmlns:a16="http://schemas.microsoft.com/office/drawing/2014/main" id="{C5DCA195-0B0E-B9A7-000A-6AA8B4DA6B6F}"/>
              </a:ext>
            </a:extLst>
          </p:cNvPr>
          <p:cNvSpPr txBox="1">
            <a:spLocks/>
          </p:cNvSpPr>
          <p:nvPr/>
        </p:nvSpPr>
        <p:spPr>
          <a:xfrm>
            <a:off x="8456612" y="1701800"/>
            <a:ext cx="2818050" cy="4470400"/>
          </a:xfrm>
          <a:prstGeom prst="rect">
            <a:avLst/>
          </a:prstGeom>
        </p:spPr>
        <p:txBody>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r>
              <a:rPr lang="ru-RU" sz="2000" dirty="0"/>
              <a:t>Происхождение мира</a:t>
            </a:r>
          </a:p>
          <a:p>
            <a:r>
              <a:rPr lang="ru-RU" sz="2000" dirty="0"/>
              <a:t>Происхождение жизни</a:t>
            </a:r>
          </a:p>
        </p:txBody>
      </p:sp>
      <p:sp>
        <p:nvSpPr>
          <p:cNvPr id="9" name="Oval 8">
            <a:extLst>
              <a:ext uri="{FF2B5EF4-FFF2-40B4-BE49-F238E27FC236}">
                <a16:creationId xmlns:a16="http://schemas.microsoft.com/office/drawing/2014/main" id="{5A314478-54DA-4CDD-00C8-94CEB6EBA913}"/>
              </a:ext>
            </a:extLst>
          </p:cNvPr>
          <p:cNvSpPr/>
          <p:nvPr/>
        </p:nvSpPr>
        <p:spPr>
          <a:xfrm>
            <a:off x="1117309" y="1752600"/>
            <a:ext cx="4114800" cy="3962400"/>
          </a:xfrm>
          <a:prstGeom prst="ellipse">
            <a:avLst/>
          </a:prstGeom>
          <a:effectLst>
            <a:innerShdw blurRad="63500" dist="50800" dir="189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ctr"/>
          <a:lstStyle/>
          <a:p>
            <a:pPr algn="ctr"/>
            <a:r>
              <a:rPr lang="ru-RU" sz="2800" b="1" dirty="0"/>
              <a:t>Наука</a:t>
            </a:r>
            <a:endParaRPr lang="ru-RU" sz="1800" b="1" dirty="0"/>
          </a:p>
          <a:p>
            <a:pPr marL="457200" indent="-457200">
              <a:buAutoNum type="arabicPeriod"/>
            </a:pPr>
            <a:r>
              <a:rPr lang="ru-RU" sz="1600" dirty="0"/>
              <a:t>Мир материальный</a:t>
            </a:r>
          </a:p>
          <a:p>
            <a:pPr marL="457200" indent="-457200">
              <a:buAutoNum type="arabicPeriod"/>
            </a:pPr>
            <a:r>
              <a:rPr lang="ru-RU" sz="1600" dirty="0"/>
              <a:t>Закономерности природы</a:t>
            </a:r>
          </a:p>
          <a:p>
            <a:pPr marL="457200" indent="-457200">
              <a:buAutoNum type="arabicPeriod"/>
            </a:pPr>
            <a:r>
              <a:rPr lang="ru-RU" sz="1600" dirty="0"/>
              <a:t>Как, сколько (как ехать)</a:t>
            </a:r>
          </a:p>
          <a:p>
            <a:pPr marL="457200" indent="-457200">
              <a:buAutoNum type="arabicPeriod"/>
            </a:pPr>
            <a:r>
              <a:rPr lang="ru-RU" sz="1600" dirty="0"/>
              <a:t>Новая технология</a:t>
            </a:r>
            <a:endParaRPr lang="en-IL" sz="1800" dirty="0"/>
          </a:p>
        </p:txBody>
      </p:sp>
      <p:sp>
        <p:nvSpPr>
          <p:cNvPr id="10" name="Oval 9">
            <a:extLst>
              <a:ext uri="{FF2B5EF4-FFF2-40B4-BE49-F238E27FC236}">
                <a16:creationId xmlns:a16="http://schemas.microsoft.com/office/drawing/2014/main" id="{3FBB5763-8884-FAD1-EBE1-E3F264D85AD5}"/>
              </a:ext>
            </a:extLst>
          </p:cNvPr>
          <p:cNvSpPr/>
          <p:nvPr/>
        </p:nvSpPr>
        <p:spPr>
          <a:xfrm>
            <a:off x="4341812" y="1737112"/>
            <a:ext cx="4114800" cy="3962400"/>
          </a:xfrm>
          <a:prstGeom prst="ellipse">
            <a:avLst/>
          </a:prstGeom>
          <a:effectLst>
            <a:innerShdw blurRad="63500" dist="50800" dir="18900000">
              <a:prstClr val="black">
                <a:alpha val="50000"/>
              </a:prstClr>
            </a:innerShdw>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ru-RU" sz="2800" b="1" dirty="0"/>
              <a:t>Тора</a:t>
            </a:r>
            <a:endParaRPr lang="en-US" b="1" dirty="0"/>
          </a:p>
          <a:p>
            <a:pPr marL="457200" indent="-457200">
              <a:buAutoNum type="arabicPeriod"/>
            </a:pPr>
            <a:r>
              <a:rPr lang="ru-RU" sz="1600" dirty="0"/>
              <a:t>Мир духовный</a:t>
            </a:r>
          </a:p>
          <a:p>
            <a:pPr marL="457200" indent="-457200">
              <a:buAutoNum type="arabicPeriod"/>
            </a:pPr>
            <a:r>
              <a:rPr lang="ru-RU" sz="1600" dirty="0"/>
              <a:t>Мораль, этику</a:t>
            </a:r>
          </a:p>
          <a:p>
            <a:pPr marL="457200" indent="-457200">
              <a:buAutoNum type="arabicPeriod"/>
            </a:pPr>
            <a:r>
              <a:rPr lang="ru-RU" sz="1600" dirty="0"/>
              <a:t>Зачем почему (зачем ехать)</a:t>
            </a:r>
          </a:p>
          <a:p>
            <a:pPr marL="457200" indent="-457200">
              <a:buAutoNum type="arabicPeriod"/>
            </a:pPr>
            <a:r>
              <a:rPr lang="ru-RU" sz="1600" dirty="0"/>
              <a:t>Область применения</a:t>
            </a:r>
            <a:endParaRPr lang="en-IL" sz="1600" dirty="0"/>
          </a:p>
        </p:txBody>
      </p:sp>
    </p:spTree>
    <p:extLst>
      <p:ext uri="{BB962C8B-B14F-4D97-AF65-F5344CB8AC3E}">
        <p14:creationId xmlns:p14="http://schemas.microsoft.com/office/powerpoint/2010/main" val="4509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E7A92-3F36-1A14-2142-A70E518672C1}"/>
              </a:ext>
            </a:extLst>
          </p:cNvPr>
          <p:cNvSpPr>
            <a:spLocks noGrp="1"/>
          </p:cNvSpPr>
          <p:nvPr>
            <p:ph type="title"/>
          </p:nvPr>
        </p:nvSpPr>
        <p:spPr/>
        <p:txBody>
          <a:bodyPr/>
          <a:lstStyle/>
          <a:p>
            <a:r>
              <a:rPr lang="ru-RU" dirty="0"/>
              <a:t>Предварительные итоги</a:t>
            </a:r>
            <a:endParaRPr lang="en-IL" dirty="0"/>
          </a:p>
        </p:txBody>
      </p:sp>
      <p:sp>
        <p:nvSpPr>
          <p:cNvPr id="3" name="Content Placeholder 2">
            <a:extLst>
              <a:ext uri="{FF2B5EF4-FFF2-40B4-BE49-F238E27FC236}">
                <a16:creationId xmlns:a16="http://schemas.microsoft.com/office/drawing/2014/main" id="{A0F2C569-F323-8748-1E1E-FD368451B70D}"/>
              </a:ext>
            </a:extLst>
          </p:cNvPr>
          <p:cNvSpPr>
            <a:spLocks noGrp="1"/>
          </p:cNvSpPr>
          <p:nvPr>
            <p:ph idx="1"/>
          </p:nvPr>
        </p:nvSpPr>
        <p:spPr/>
        <p:txBody>
          <a:bodyPr>
            <a:normAutofit fontScale="92500" lnSpcReduction="10000"/>
          </a:bodyPr>
          <a:lstStyle/>
          <a:p>
            <a:pPr algn="l" fontAlgn="base"/>
            <a:r>
              <a:rPr lang="ru-RU" sz="2300" dirty="0"/>
              <a:t>Никаких противоречий между Торой и эмпирической наукой нет</a:t>
            </a:r>
          </a:p>
          <a:p>
            <a:pPr algn="l" fontAlgn="base"/>
            <a:r>
              <a:rPr lang="ru-RU" sz="2300" dirty="0"/>
              <a:t>Тора и наука, исходят из одного Источника. Тора была дана человеку Творцом для постижения духовных ценностей, и точно так же Им была дана и возможность научного исследования Природы</a:t>
            </a:r>
          </a:p>
          <a:p>
            <a:pPr algn="l" fontAlgn="base"/>
            <a:r>
              <a:rPr lang="ru-RU" sz="2300" dirty="0"/>
              <a:t>Воззрение Торы совершенно несовместимо с атеизмом, который использует науку в идеологических целях</a:t>
            </a:r>
          </a:p>
          <a:p>
            <a:pPr algn="l" fontAlgn="base"/>
            <a:r>
              <a:rPr lang="ru-RU" sz="2300" dirty="0"/>
              <a:t>Тора — не «враг науки». Наоборот, из Торы следует повеление Творца человеку заниматься наукой. Нужно и важно добиваться научного прогресса в рамках познания материального мира</a:t>
            </a:r>
          </a:p>
          <a:p>
            <a:pPr algn="l" fontAlgn="base"/>
            <a:r>
              <a:rPr lang="ru-RU" sz="2300" dirty="0"/>
              <a:t>Знания Торы о мире духовном и знания науки о мире материальном органично дополняют друг друга и вместе формируют единую картину реальности</a:t>
            </a:r>
          </a:p>
          <a:p>
            <a:endParaRPr lang="en-IL" dirty="0"/>
          </a:p>
        </p:txBody>
      </p:sp>
    </p:spTree>
    <p:extLst>
      <p:ext uri="{BB962C8B-B14F-4D97-AF65-F5344CB8AC3E}">
        <p14:creationId xmlns:p14="http://schemas.microsoft.com/office/powerpoint/2010/main" val="19309691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3BF38-2BBC-7ED3-01D5-50AE87E52E24}"/>
              </a:ext>
            </a:extLst>
          </p:cNvPr>
          <p:cNvSpPr>
            <a:spLocks noGrp="1"/>
          </p:cNvSpPr>
          <p:nvPr>
            <p:ph type="title"/>
          </p:nvPr>
        </p:nvSpPr>
        <p:spPr/>
        <p:txBody>
          <a:bodyPr/>
          <a:lstStyle/>
          <a:p>
            <a:r>
              <a:rPr lang="ru-RU" dirty="0"/>
              <a:t>Теория Большого Взрыва</a:t>
            </a:r>
            <a:endParaRPr lang="en-IL" dirty="0"/>
          </a:p>
        </p:txBody>
      </p:sp>
      <p:pic>
        <p:nvPicPr>
          <p:cNvPr id="7170" name="Picture 2" descr="Теория Большого Взрыва">
            <a:extLst>
              <a:ext uri="{FF2B5EF4-FFF2-40B4-BE49-F238E27FC236}">
                <a16:creationId xmlns:a16="http://schemas.microsoft.com/office/drawing/2014/main" id="{B19182B8-F866-A72E-D4F6-1EE33510210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48012" y="1960562"/>
            <a:ext cx="6096000"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90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5B37-E4EC-D257-1F82-025D8FFC09FF}"/>
              </a:ext>
            </a:extLst>
          </p:cNvPr>
          <p:cNvSpPr>
            <a:spLocks noGrp="1"/>
          </p:cNvSpPr>
          <p:nvPr>
            <p:ph type="title"/>
          </p:nvPr>
        </p:nvSpPr>
        <p:spPr/>
        <p:txBody>
          <a:bodyPr/>
          <a:lstStyle/>
          <a:p>
            <a:r>
              <a:rPr lang="ru-RU" dirty="0"/>
              <a:t>Что Тора Говорит</a:t>
            </a:r>
            <a:endParaRPr lang="en-IL" dirty="0"/>
          </a:p>
        </p:txBody>
      </p:sp>
      <p:sp>
        <p:nvSpPr>
          <p:cNvPr id="3" name="Content Placeholder 2">
            <a:extLst>
              <a:ext uri="{FF2B5EF4-FFF2-40B4-BE49-F238E27FC236}">
                <a16:creationId xmlns:a16="http://schemas.microsoft.com/office/drawing/2014/main" id="{8D7974A5-B861-3D38-307B-90EDD635137A}"/>
              </a:ext>
            </a:extLst>
          </p:cNvPr>
          <p:cNvSpPr>
            <a:spLocks noGrp="1"/>
          </p:cNvSpPr>
          <p:nvPr>
            <p:ph idx="1"/>
          </p:nvPr>
        </p:nvSpPr>
        <p:spPr/>
        <p:txBody>
          <a:bodyPr/>
          <a:lstStyle/>
          <a:p>
            <a:r>
              <a:rPr lang="ru-RU" dirty="0"/>
              <a:t>Наш основной мир –</a:t>
            </a:r>
            <a:r>
              <a:rPr lang="en-US" dirty="0"/>
              <a:t> </a:t>
            </a:r>
            <a:r>
              <a:rPr lang="ru-RU" dirty="0"/>
              <a:t>духовный (метафизический) который проявляется также в мире материальном (физическом)</a:t>
            </a:r>
            <a:endParaRPr lang="en-US" dirty="0"/>
          </a:p>
        </p:txBody>
      </p:sp>
    </p:spTree>
    <p:extLst>
      <p:ext uri="{BB962C8B-B14F-4D97-AF65-F5344CB8AC3E}">
        <p14:creationId xmlns:p14="http://schemas.microsoft.com/office/powerpoint/2010/main" val="236184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20324</TotalTime>
  <Words>2433</Words>
  <Application>Microsoft Office PowerPoint</Application>
  <PresentationFormat>Custom</PresentationFormat>
  <Paragraphs>247</Paragraphs>
  <Slides>22</Slides>
  <Notes>13</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inherit</vt:lpstr>
      <vt:lpstr>PTSerif</vt:lpstr>
      <vt:lpstr>Books 16x9</vt:lpstr>
      <vt:lpstr>Тора и Наука</vt:lpstr>
      <vt:lpstr>Что нас ждет сегодня</vt:lpstr>
      <vt:lpstr>Как Тора относится к Науке?</vt:lpstr>
      <vt:lpstr>Роль Науки в Творении</vt:lpstr>
      <vt:lpstr>Идилия?</vt:lpstr>
      <vt:lpstr>Не Совсем Идилия</vt:lpstr>
      <vt:lpstr>Предварительные итоги</vt:lpstr>
      <vt:lpstr>Теория Большого Взрыва</vt:lpstr>
      <vt:lpstr>Что Тора Говорит</vt:lpstr>
      <vt:lpstr>Вначале....</vt:lpstr>
      <vt:lpstr>PowerPoint Presentation</vt:lpstr>
      <vt:lpstr>Творение Миров: Зачем?</vt:lpstr>
      <vt:lpstr>Результат Разбиения</vt:lpstr>
      <vt:lpstr>Результат Разбиения: Время</vt:lpstr>
      <vt:lpstr>Результат Разбиения: Время</vt:lpstr>
      <vt:lpstr>Как Устроен Духовный Мир?</vt:lpstr>
      <vt:lpstr>Подводя итоги</vt:lpstr>
      <vt:lpstr>PowerPoint Presentation</vt:lpstr>
      <vt:lpstr>Мир Создан Цельным</vt:lpstr>
      <vt:lpstr>Что мы учим из Творения?</vt:lpstr>
      <vt:lpstr>PowerPoint Presentation</vt:lpstr>
      <vt:lpstr>Не Совсем Идилия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Качеств Милосердия</dc:title>
  <dc:creator>Boris Levant</dc:creator>
  <cp:lastModifiedBy>Boris Levant</cp:lastModifiedBy>
  <cp:revision>34</cp:revision>
  <dcterms:created xsi:type="dcterms:W3CDTF">2022-09-29T20:12:07Z</dcterms:created>
  <dcterms:modified xsi:type="dcterms:W3CDTF">2022-11-17T19:26:35Z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