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64" r:id="rId2"/>
    <p:sldId id="353" r:id="rId3"/>
    <p:sldId id="356" r:id="rId4"/>
    <p:sldId id="354" r:id="rId5"/>
    <p:sldId id="342" r:id="rId6"/>
    <p:sldId id="341" r:id="rId7"/>
    <p:sldId id="340" r:id="rId8"/>
    <p:sldId id="343" r:id="rId9"/>
    <p:sldId id="344" r:id="rId10"/>
    <p:sldId id="345" r:id="rId11"/>
    <p:sldId id="346" r:id="rId12"/>
    <p:sldId id="349" r:id="rId13"/>
    <p:sldId id="357" r:id="rId14"/>
    <p:sldId id="328" r:id="rId15"/>
    <p:sldId id="347" r:id="rId16"/>
    <p:sldId id="348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276" autoAdjust="0"/>
  </p:normalViewPr>
  <p:slideViewPr>
    <p:cSldViewPr showGuides="1">
      <p:cViewPr varScale="1">
        <p:scale>
          <a:sx n="69" d="100"/>
          <a:sy n="69" d="100"/>
        </p:scale>
        <p:origin x="1234" y="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2/4/2023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2/4/2023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תעשיה.....</a:t>
            </a:r>
          </a:p>
          <a:p>
            <a:pPr algn="r" rtl="1"/>
            <a:endParaRPr lang="he-IL" dirty="0"/>
          </a:p>
          <a:p>
            <a:pPr algn="r" rtl="1"/>
            <a:r>
              <a:rPr lang="en-US" dirty="0"/>
              <a:t>AI</a:t>
            </a:r>
            <a:r>
              <a:rPr lang="he-IL" dirty="0"/>
              <a:t> – חיפוש אחרי בן אדם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08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1911 год, дело Менделя Бейлиса</a:t>
            </a:r>
          </a:p>
          <a:p>
            <a:r>
              <a:rPr lang="ru-RU" dirty="0"/>
              <a:t>Убийство христианского мальчика</a:t>
            </a:r>
          </a:p>
          <a:p>
            <a:endParaRPr lang="ru-RU" dirty="0"/>
          </a:p>
          <a:p>
            <a:r>
              <a:rPr lang="ru-RU" dirty="0"/>
              <a:t>«Вы называетесь Адам, но идолополконники не называются Адам» (Баба-Мециа)</a:t>
            </a:r>
          </a:p>
          <a:p>
            <a:r>
              <a:rPr lang="ru-RU" dirty="0"/>
              <a:t>Адам – это термин который обоначает как единого человека так и общность людей. Евреи ощущают себя единым организмом. Когда Бейлиса обвиняют в убийстве говорят – евреи убили мальчика. Когда судят Бейиса, еврейский мир переживает в НЙ и Париже. В чем смысл? </a:t>
            </a:r>
            <a:endParaRPr lang="en-IL" dirty="0"/>
          </a:p>
          <a:p>
            <a:endParaRPr lang="ru-RU" dirty="0"/>
          </a:p>
          <a:p>
            <a:r>
              <a:rPr lang="ru-RU" dirty="0"/>
              <a:t>Адвокат Оскар Грузенберг</a:t>
            </a:r>
          </a:p>
          <a:p>
            <a:r>
              <a:rPr lang="ru-RU" dirty="0"/>
              <a:t>Ответ рава Меир Шапиро из Люблина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L" smtClean="0"/>
              <a:pPr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741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תעשיה.....</a:t>
            </a:r>
          </a:p>
          <a:p>
            <a:pPr algn="r" rtl="1"/>
            <a:endParaRPr lang="he-IL" dirty="0"/>
          </a:p>
          <a:p>
            <a:pPr algn="r" rtl="1"/>
            <a:r>
              <a:rPr lang="en-US" dirty="0"/>
              <a:t>AI</a:t>
            </a:r>
            <a:r>
              <a:rPr lang="he-IL" dirty="0"/>
              <a:t> – חיפוש אחרי בן אדם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6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L" smtClean="0"/>
              <a:pPr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765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Именно тогда когда деревья кажутся умирающими, именно тогда они набираются сил, отбрасывают лишние ветви и листья и готовяться к следующему скачку роста</a:t>
            </a:r>
          </a:p>
          <a:p>
            <a:endParaRPr lang="ru-RU" dirty="0"/>
          </a:p>
          <a:p>
            <a:r>
              <a:rPr lang="ru-RU" dirty="0"/>
              <a:t>Иногда человек находится в ситуации когда кажется что все пропало. Он должен знать что именно сейчас происходит его главная подготовка к будущему росту</a:t>
            </a:r>
          </a:p>
          <a:p>
            <a:endParaRPr lang="ru-RU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L" smtClean="0"/>
              <a:pPr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58766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делает дерево сильным и устойчивым?</a:t>
            </a:r>
          </a:p>
          <a:p>
            <a:endParaRPr lang="ru-RU" dirty="0"/>
          </a:p>
          <a:p>
            <a:r>
              <a:rPr lang="ru-RU" dirty="0"/>
              <a:t>То что строит нас – это испытания и преодоление себя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L" smtClean="0"/>
              <a:pPr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93946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Плоды дерева – требуют терпения и выдержки</a:t>
            </a:r>
            <a:endParaRPr lang="en-IL" dirty="0"/>
          </a:p>
          <a:p>
            <a:endParaRPr lang="ru-RU" dirty="0"/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Трава – растет сама по себе, символ «здесь и сейчас»</a:t>
            </a:r>
            <a:endParaRPr lang="en-IL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L" smtClean="0"/>
              <a:pPr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65764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строим но не сеим: </a:t>
            </a:r>
            <a:r>
              <a:rPr lang="ru-RU"/>
              <a:t>вырастет робот, нет внутренней радости и жизненной энергии. </a:t>
            </a:r>
            <a:r>
              <a:rPr lang="ru-RU" dirty="0"/>
              <a:t>Строить учитывая возраст ребенка</a:t>
            </a:r>
          </a:p>
          <a:p>
            <a:endParaRPr lang="ru-RU" dirty="0"/>
          </a:p>
          <a:p>
            <a:r>
              <a:rPr lang="ru-RU" dirty="0"/>
              <a:t>Если сеем но не строим: вырастает ...... Сеем: своим примером, рассказами, «поливаем» только чистой водой и «удобряем»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L" smtClean="0"/>
              <a:pPr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64698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Евреи увидели на море явное присутствие Творца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Уже через несколько дней они начали жаловаться и просится обратно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Женщины взяли с собой барабаны – они исркенне верили что будет избавление и что им понадобятся музыкальные инструменты чтоб спеть</a:t>
            </a:r>
            <a:endParaRPr lang="en-IL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L" smtClean="0"/>
              <a:pPr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93979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2/4/2023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2/4/2023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2/4/2023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2/4/2023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2/4/2023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2/4/2023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2/4/2023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2/4/2023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2/4/2023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Ту биШват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Время построения человека </a:t>
            </a:r>
          </a:p>
          <a:p>
            <a:r>
              <a:rPr lang="ru-RU" dirty="0"/>
              <a:t>др. р. </a:t>
            </a:r>
            <a:r>
              <a:rPr lang="ru-RU" dirty="0" err="1"/>
              <a:t>Боаз</a:t>
            </a:r>
            <a:r>
              <a:rPr lang="ru-RU" dirty="0"/>
              <a:t> Левант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Крепкие корни крупного букового дерева - Стоковые фото Буковое дерево роялти-фри">
            <a:extLst>
              <a:ext uri="{FF2B5EF4-FFF2-40B4-BE49-F238E27FC236}">
                <a16:creationId xmlns:a16="http://schemas.microsoft.com/office/drawing/2014/main" id="{58369720-C563-2B0A-A9D8-185D7A2D8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" y="176212"/>
            <a:ext cx="11887200" cy="65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182DD2-DEFD-9194-7A36-3A8784A65F98}"/>
              </a:ext>
            </a:extLst>
          </p:cNvPr>
          <p:cNvSpPr txBox="1"/>
          <p:nvPr/>
        </p:nvSpPr>
        <p:spPr>
          <a:xfrm>
            <a:off x="760412" y="5181600"/>
            <a:ext cx="1082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Корни</a:t>
            </a:r>
            <a:endParaRPr lang="en-IL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37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Красивое дерево в лесу">
            <a:extLst>
              <a:ext uri="{FF2B5EF4-FFF2-40B4-BE49-F238E27FC236}">
                <a16:creationId xmlns:a16="http://schemas.microsoft.com/office/drawing/2014/main" id="{B7D74B6E-6471-9AE7-B75B-3E80A27E1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" y="76200"/>
            <a:ext cx="11887200" cy="66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182DD2-DEFD-9194-7A36-3A8784A65F98}"/>
              </a:ext>
            </a:extLst>
          </p:cNvPr>
          <p:cNvSpPr txBox="1"/>
          <p:nvPr/>
        </p:nvSpPr>
        <p:spPr>
          <a:xfrm>
            <a:off x="760412" y="5181600"/>
            <a:ext cx="1082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Результат требует терпения</a:t>
            </a:r>
            <a:endParaRPr lang="en-IL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52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B6CEE-3A2E-465A-94F1-C1AB9BBAB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Грех Первого Человека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36D50-8411-FCDF-3AF1-A430B12F5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Только человеку можно есть от плодовох деревьев</a:t>
            </a:r>
          </a:p>
          <a:p>
            <a:r>
              <a:rPr lang="ru-RU" dirty="0"/>
              <a:t>После греха – он будет есть только траву</a:t>
            </a:r>
          </a:p>
          <a:p>
            <a:r>
              <a:rPr lang="ru-RU" dirty="0"/>
              <a:t>Расстроился – я и мой осел будем есть из одного корыта</a:t>
            </a:r>
          </a:p>
          <a:p>
            <a:r>
              <a:rPr lang="ru-RU" dirty="0"/>
              <a:t>Всевышний подарил ему хлеб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1028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F7BF-F8B1-B69F-02D5-320F7728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Воспитание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24F1-1761-4FB9-7886-6DC88D6EA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4748503" cy="4470400"/>
          </a:xfrm>
          <a:ln>
            <a:solidFill>
              <a:schemeClr val="tx2"/>
            </a:solidFill>
          </a:ln>
        </p:spPr>
        <p:txBody>
          <a:bodyPr/>
          <a:lstStyle/>
          <a:p>
            <a:r>
              <a:rPr lang="ru-RU" dirty="0"/>
              <a:t>Строить: привить правильные привычки</a:t>
            </a:r>
            <a:endParaRPr lang="en-I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DE138D-E375-013A-49F9-90761C8D0A8F}"/>
              </a:ext>
            </a:extLst>
          </p:cNvPr>
          <p:cNvSpPr txBox="1">
            <a:spLocks/>
          </p:cNvSpPr>
          <p:nvPr/>
        </p:nvSpPr>
        <p:spPr>
          <a:xfrm>
            <a:off x="6627812" y="1701800"/>
            <a:ext cx="4748503" cy="447040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Сеять: заложить семена которые позволят ребенку расти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9119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AF43-FDF1-AD08-301D-45FDCD0BD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Подводя итоги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19D5A-54AB-B9C5-4E16-A267D6FE0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Расти вверх невзирая на силу притяжения</a:t>
            </a:r>
          </a:p>
          <a:p>
            <a:r>
              <a:rPr lang="ru-RU" dirty="0"/>
              <a:t>Когда кажется что все пропало – это момент роста</a:t>
            </a:r>
          </a:p>
          <a:p>
            <a:r>
              <a:rPr lang="ru-RU" dirty="0"/>
              <a:t>Корни – важно пустить глубокие корни – то что держит человека в моменты испытаний</a:t>
            </a:r>
          </a:p>
          <a:p>
            <a:r>
              <a:rPr lang="ru-RU" dirty="0"/>
              <a:t>Результат – требует терпения</a:t>
            </a:r>
          </a:p>
          <a:p>
            <a:endParaRPr lang="ru-RU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9577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>
            <a:extLst>
              <a:ext uri="{FF2B5EF4-FFF2-40B4-BE49-F238E27FC236}">
                <a16:creationId xmlns:a16="http://schemas.microsoft.com/office/drawing/2014/main" id="{48359824-BF0B-1B51-BAC1-10A4E8B67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7" y="152400"/>
            <a:ext cx="11935609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B0F11B-0E4F-651A-6456-FE0538A0330F}"/>
              </a:ext>
            </a:extLst>
          </p:cNvPr>
          <p:cNvSpPr txBox="1"/>
          <p:nvPr/>
        </p:nvSpPr>
        <p:spPr>
          <a:xfrm>
            <a:off x="760412" y="5181600"/>
            <a:ext cx="1082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Ствол</a:t>
            </a:r>
            <a:endParaRPr lang="en-IL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23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49B4-9B68-6812-BC8C-8AEA438F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Истинная Вера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53874-D171-C518-007F-DAD1D6924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5377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rtificial intelligence vs human intelligence in healthcare">
            <a:extLst>
              <a:ext uri="{FF2B5EF4-FFF2-40B4-BE49-F238E27FC236}">
                <a16:creationId xmlns:a16="http://schemas.microsoft.com/office/drawing/2014/main" id="{56BE6C4C-72F1-4246-93E0-D540FFA2D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90" y="46463"/>
            <a:ext cx="11083444" cy="676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81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D610-B369-E93D-E80D-86E18709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Дело Бейлиса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0A181-484E-A812-FC6C-EB7086C0E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 Адам?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158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nfographic – The 9 Types of Human Intelligence by Howard Gardner |  Inteligências múltiplas, Teoria das inteligências múltiplas, Inteligência  múltipla">
            <a:extLst>
              <a:ext uri="{FF2B5EF4-FFF2-40B4-BE49-F238E27FC236}">
                <a16:creationId xmlns:a16="http://schemas.microsoft.com/office/drawing/2014/main" id="{C26DF397-B2B8-484C-AD49-E2EC75B70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25" y="66765"/>
            <a:ext cx="6734174" cy="672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70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B903F-F09C-1D33-6D9C-154D23AC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Человек: Две Противоположности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B92B-BC4D-8599-F699-2AFDCE74E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4900903" cy="447040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/>
              <a:t>Адам – адаме ле эльон – буду похож на Всевышнего</a:t>
            </a:r>
          </a:p>
          <a:p>
            <a:endParaRPr lang="ru-RU" dirty="0"/>
          </a:p>
          <a:p>
            <a:r>
              <a:rPr lang="ru-RU" dirty="0"/>
              <a:t>Создан последним – как цель Творения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C19DFF-2CB6-1732-CB52-0032E899094F}"/>
              </a:ext>
            </a:extLst>
          </p:cNvPr>
          <p:cNvSpPr txBox="1">
            <a:spLocks/>
          </p:cNvSpPr>
          <p:nvPr/>
        </p:nvSpPr>
        <p:spPr>
          <a:xfrm>
            <a:off x="6373760" y="1707376"/>
            <a:ext cx="4900903" cy="44704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Адама – создан из праха земли</a:t>
            </a:r>
          </a:p>
          <a:p>
            <a:endParaRPr lang="ru-RU" dirty="0"/>
          </a:p>
          <a:p>
            <a:r>
              <a:rPr lang="ru-RU" dirty="0"/>
              <a:t>Последним – даже муравей был здесь до тебя</a:t>
            </a:r>
          </a:p>
        </p:txBody>
      </p:sp>
    </p:spTree>
    <p:extLst>
      <p:ext uri="{BB962C8B-B14F-4D97-AF65-F5344CB8AC3E}">
        <p14:creationId xmlns:p14="http://schemas.microsoft.com/office/powerpoint/2010/main" val="260195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CAD0E4-B5ED-1A65-53E1-29DB8D138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82889" y="159834"/>
            <a:ext cx="3427651" cy="640080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he-IL" sz="2800" b="0" i="0" dirty="0">
                <a:solidFill>
                  <a:srgbClr val="20212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אַרְבָּעָה רָאשֵׁי שָׁנִים הֵם:</a:t>
            </a:r>
            <a:br>
              <a:rPr lang="he-IL" sz="2800" b="0" i="0" dirty="0">
                <a:solidFill>
                  <a:srgbClr val="20212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sz="2800" b="1" i="0" dirty="0">
                <a:solidFill>
                  <a:srgbClr val="20212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בְּאֶחָד בְּנִיסָן </a:t>
            </a:r>
            <a:r>
              <a:rPr lang="he-IL" sz="2800" b="0" i="0" dirty="0">
                <a:solidFill>
                  <a:srgbClr val="20212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– רֹאשׁ הַשָּׁנָה לַמְּלָכִים וְלָרְגָלִים.</a:t>
            </a:r>
            <a:br>
              <a:rPr lang="he-IL" sz="2800" b="0" i="0" dirty="0">
                <a:solidFill>
                  <a:srgbClr val="20212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sz="2800" b="1" i="0" dirty="0">
                <a:solidFill>
                  <a:srgbClr val="20212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בְּאֶחָד בֶּאֱלוּל </a:t>
            </a:r>
            <a:r>
              <a:rPr lang="he-IL" sz="2800" b="0" i="0" dirty="0">
                <a:solidFill>
                  <a:srgbClr val="20212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– רֹאשׁ הַשָּׁנָה לְמַעְשַׂר בְּהֵמָה. רַבִּי אֶלְעָזָר וְרַבִּי שִׁמְעוֹן אוֹמְרִים, בְּאֶחָד בְּתִשְׁרֵי.</a:t>
            </a:r>
            <a:br>
              <a:rPr lang="he-IL" sz="2800" b="0" i="0" dirty="0">
                <a:solidFill>
                  <a:srgbClr val="20212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sz="2800" b="1" i="0" dirty="0">
                <a:solidFill>
                  <a:srgbClr val="20212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בְּאֶחָד בְּתִשְׁרֵי </a:t>
            </a:r>
            <a:r>
              <a:rPr lang="he-IL" sz="2800" b="0" i="0" dirty="0">
                <a:solidFill>
                  <a:srgbClr val="20212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– רֹאשׁ הַשָּׁנָה לַשָּׁנִים וְלַשְּׁמִטִּין וְלַיּוֹבְלוֹת, לַנְּטִיּעָה וְלַיְרָקוֹת.</a:t>
            </a:r>
            <a:br>
              <a:rPr lang="he-IL" sz="2800" b="0" i="0" dirty="0">
                <a:solidFill>
                  <a:srgbClr val="20212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sz="2800" b="1" i="0" dirty="0">
                <a:solidFill>
                  <a:srgbClr val="20212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בְּאֶחָד בִּשְׁבָט </a:t>
            </a:r>
            <a:r>
              <a:rPr lang="he-IL" sz="2800" b="0" i="0" dirty="0">
                <a:solidFill>
                  <a:srgbClr val="20212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– רֹאשׁ הַשָּׁנָה לָאִילָן, כְּדִבְרֵי בֵית שַׁמַּאי. בֵּית הִלֵּל אוֹמְרִים, </a:t>
            </a:r>
            <a:r>
              <a:rPr lang="he-IL" sz="2800" b="1" i="0" dirty="0">
                <a:solidFill>
                  <a:srgbClr val="20212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בַּחֲמִשָּׁה עָשָׂר בּוֹ</a:t>
            </a:r>
            <a:r>
              <a:rPr lang="he-IL" sz="2800" b="0" i="0" dirty="0">
                <a:solidFill>
                  <a:srgbClr val="20212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</p:txBody>
      </p:sp>
      <p:pic>
        <p:nvPicPr>
          <p:cNvPr id="7" name="Picture 4" descr="חנטה של נקטרינה">
            <a:extLst>
              <a:ext uri="{FF2B5EF4-FFF2-40B4-BE49-F238E27FC236}">
                <a16:creationId xmlns:a16="http://schemas.microsoft.com/office/drawing/2014/main" id="{BB80E152-9DA0-CB57-F6CC-3DEC6C82D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70" y="388434"/>
            <a:ext cx="8540382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5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חנטה של עץ תאנה">
            <a:extLst>
              <a:ext uri="{FF2B5EF4-FFF2-40B4-BE49-F238E27FC236}">
                <a16:creationId xmlns:a16="http://schemas.microsoft.com/office/drawing/2014/main" id="{1B09F3FE-08F7-B66E-9579-989016CF6C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3" t="15556" r="15878"/>
          <a:stretch/>
        </p:blipFill>
        <p:spPr bwMode="auto">
          <a:xfrm>
            <a:off x="4722812" y="2544337"/>
            <a:ext cx="6094412" cy="411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חנטה של שקד מצוי">
            <a:extLst>
              <a:ext uri="{FF2B5EF4-FFF2-40B4-BE49-F238E27FC236}">
                <a16:creationId xmlns:a16="http://schemas.microsoft.com/office/drawing/2014/main" id="{2A4EA366-3FFD-21B7-D591-868F2EC2A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12" y="196389"/>
            <a:ext cx="6018212" cy="413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D93DC16-077C-EB1C-8F92-754E5DDA2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Позади большинство дождей и большинство холодных дней</a:t>
            </a:r>
            <a:endParaRPr lang="en-I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1DEE26-7E98-5402-9045-7AFEF4732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Человек – подобен дереву....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9070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91C8C74-0467-8348-A002-A70ED72FB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" y="107506"/>
            <a:ext cx="11809412" cy="66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5BAC8F-E8BD-A534-D3C9-6AB491AE8BD6}"/>
              </a:ext>
            </a:extLst>
          </p:cNvPr>
          <p:cNvSpPr txBox="1"/>
          <p:nvPr/>
        </p:nvSpPr>
        <p:spPr>
          <a:xfrm>
            <a:off x="760412" y="5181600"/>
            <a:ext cx="1082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Вопреки силе гравитации</a:t>
            </a:r>
            <a:endParaRPr lang="en-IL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01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91156BE-C145-041D-DA47-EEB584AC4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" y="76200"/>
            <a:ext cx="11887200" cy="667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8D2B7D-ABE8-22B8-3447-74BCED3BBC1D}"/>
              </a:ext>
            </a:extLst>
          </p:cNvPr>
          <p:cNvSpPr txBox="1"/>
          <p:nvPr/>
        </p:nvSpPr>
        <p:spPr>
          <a:xfrm>
            <a:off x="760412" y="5181600"/>
            <a:ext cx="1082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Когда кажется что все пропало...</a:t>
            </a:r>
            <a:endParaRPr lang="en-IL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8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14486</TotalTime>
  <Words>497</Words>
  <Application>Microsoft Office PowerPoint</Application>
  <PresentationFormat>Custom</PresentationFormat>
  <Paragraphs>73</Paragraphs>
  <Slides>16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David</vt:lpstr>
      <vt:lpstr>Books 16x9</vt:lpstr>
      <vt:lpstr>Ту биШват</vt:lpstr>
      <vt:lpstr>PowerPoint Presentation</vt:lpstr>
      <vt:lpstr>Дело Бейлиса</vt:lpstr>
      <vt:lpstr>PowerPoint Presentation</vt:lpstr>
      <vt:lpstr>Человек: Две Противоположности</vt:lpstr>
      <vt:lpstr>PowerPoint Presentation</vt:lpstr>
      <vt:lpstr>Позади большинство дождей и большинство холодных дней</vt:lpstr>
      <vt:lpstr>PowerPoint Presentation</vt:lpstr>
      <vt:lpstr>PowerPoint Presentation</vt:lpstr>
      <vt:lpstr>PowerPoint Presentation</vt:lpstr>
      <vt:lpstr>PowerPoint Presentation</vt:lpstr>
      <vt:lpstr>Грех Первого Человека</vt:lpstr>
      <vt:lpstr>Воспитание</vt:lpstr>
      <vt:lpstr>Подводя итоги</vt:lpstr>
      <vt:lpstr>PowerPoint Presentation</vt:lpstr>
      <vt:lpstr>Истинная Вера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 Качеств Милосердия</dc:title>
  <dc:creator>Boris Levant</dc:creator>
  <cp:lastModifiedBy>Boris Levant</cp:lastModifiedBy>
  <cp:revision>35</cp:revision>
  <dcterms:created xsi:type="dcterms:W3CDTF">2022-09-29T20:12:07Z</dcterms:created>
  <dcterms:modified xsi:type="dcterms:W3CDTF">2023-02-04T18:23:35Z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