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4" r:id="rId2"/>
    <p:sldId id="310" r:id="rId3"/>
    <p:sldId id="309" r:id="rId4"/>
    <p:sldId id="313" r:id="rId5"/>
    <p:sldId id="314" r:id="rId6"/>
    <p:sldId id="315" r:id="rId7"/>
    <p:sldId id="316" r:id="rId8"/>
    <p:sldId id="311" r:id="rId9"/>
    <p:sldId id="317" r:id="rId10"/>
    <p:sldId id="318" r:id="rId11"/>
    <p:sldId id="312" r:id="rId12"/>
    <p:sldId id="31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276" autoAdjust="0"/>
  </p:normalViewPr>
  <p:slideViewPr>
    <p:cSldViewPr showGuides="1">
      <p:cViewPr varScale="1">
        <p:scale>
          <a:sx n="69" d="100"/>
          <a:sy n="69" d="100"/>
        </p:scale>
        <p:origin x="1186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11/7/2022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quotes.com/quote/57345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меня зовут.....</a:t>
            </a:r>
          </a:p>
          <a:p>
            <a:endParaRPr lang="ru-RU" dirty="0"/>
          </a:p>
          <a:p>
            <a:r>
              <a:rPr lang="ru-RU" dirty="0"/>
              <a:t>Как-то раз в далеком 2009 году когда я только надел кипу....</a:t>
            </a:r>
          </a:p>
          <a:p>
            <a:endParaRPr lang="ru-RU" dirty="0"/>
          </a:p>
          <a:p>
            <a:r>
              <a:rPr lang="ru-RU" dirty="0"/>
              <a:t>Спустя пару лет я уже руководил исследовательской группой физиков и математиков в Нове ко мне подошел Рома – програмист и спросил: сколько лет миру? ....</a:t>
            </a:r>
          </a:p>
          <a:p>
            <a:endParaRPr lang="ru-RU" dirty="0"/>
          </a:p>
          <a:p>
            <a:r>
              <a:rPr lang="ru-RU" dirty="0"/>
              <a:t>Сегодня мы постараемся Роме, а зодно немного проясним вещи для себя....</a:t>
            </a:r>
          </a:p>
          <a:p>
            <a:endParaRPr lang="ru-RU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11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054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809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Werner Heisenberg said, "We have to remember that what we observe is not nature in itself but nature exposed to our method of questioning.“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4020202020204" pitchFamily="34" charset="0"/>
                <a:hlinkClick r:id="rId3"/>
              </a:rPr>
              <a:t>Science is built up with facts, as a house is with stones. But a collection of facts is no more a science than a heap of stones is a house.</a:t>
            </a:r>
            <a:r>
              <a:rPr lang="en-US" b="1" i="0" u="none" strike="noStrike" dirty="0">
                <a:solidFill>
                  <a:srgbClr val="282829"/>
                </a:solidFill>
                <a:effectLst/>
                <a:latin typeface="-apple-system"/>
              </a:rPr>
              <a:t> (Henri Poincare)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2445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587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29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11/7/2022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Are9dDbW24?feature=oembed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Тора и Наука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Сколько лет миру?</a:t>
            </a:r>
          </a:p>
          <a:p>
            <a:r>
              <a:rPr lang="ru-RU" dirty="0"/>
              <a:t>др. р. </a:t>
            </a:r>
            <a:r>
              <a:rPr lang="ru-RU" dirty="0" err="1"/>
              <a:t>Боаз</a:t>
            </a:r>
            <a:r>
              <a:rPr lang="ru-RU" dirty="0"/>
              <a:t> Левант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DFC-D1F4-28CA-00B1-C3B2EBDC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совсем идилия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FF7C98-FCF9-3FAC-6DDF-B7DE1A241AC0}"/>
              </a:ext>
            </a:extLst>
          </p:cNvPr>
          <p:cNvSpPr/>
          <p:nvPr/>
        </p:nvSpPr>
        <p:spPr>
          <a:xfrm>
            <a:off x="1117309" y="1752600"/>
            <a:ext cx="4114800" cy="3962400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Наука</a:t>
            </a:r>
            <a:endParaRPr lang="en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988AD7-70F5-39AF-1655-06822C64AE80}"/>
              </a:ext>
            </a:extLst>
          </p:cNvPr>
          <p:cNvSpPr/>
          <p:nvPr/>
        </p:nvSpPr>
        <p:spPr>
          <a:xfrm>
            <a:off x="4189412" y="1752600"/>
            <a:ext cx="4114800" cy="3962400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Тора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DCA195-0B0E-B9A7-000A-6AA8B4DA6B6F}"/>
              </a:ext>
            </a:extLst>
          </p:cNvPr>
          <p:cNvSpPr txBox="1">
            <a:spLocks/>
          </p:cNvSpPr>
          <p:nvPr/>
        </p:nvSpPr>
        <p:spPr>
          <a:xfrm>
            <a:off x="8456612" y="1701800"/>
            <a:ext cx="2818050" cy="4470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Происхождение мира</a:t>
            </a:r>
          </a:p>
          <a:p>
            <a:r>
              <a:rPr lang="ru-RU" sz="2000" dirty="0"/>
              <a:t>Происхождение жизни</a:t>
            </a:r>
          </a:p>
          <a:p>
            <a:r>
              <a:rPr lang="ru-RU" sz="2000" dirty="0"/>
              <a:t>Происхождение человека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5451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5B37-E4EC-D257-1F82-025D8FFC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Большой Взрыв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74A5-B861-3D38-307B-90EDD635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.....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8489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5B37-E4EC-D257-1F82-025D8FFC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Вначале....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74A5-B861-3D38-307B-90EDD635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.....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1288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5EEF-6FEE-E9F3-15C3-0193A430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кого эта лекция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9678-2B30-5477-5A79-8B3B4EB5E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450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431A-404E-D857-31C5-B26F5A90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что претендует наука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F3E0-C304-645B-D8EF-23121693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Наука способна решить любую проблему а если еще нет, то это дело времени</a:t>
            </a:r>
          </a:p>
          <a:p>
            <a:r>
              <a:rPr lang="ru-RU" dirty="0"/>
              <a:t>Наука объективно и последовательно раскрывает нам истинную реальность этого мира (наука доказала!)</a:t>
            </a:r>
          </a:p>
          <a:p>
            <a:r>
              <a:rPr lang="ru-RU" dirty="0"/>
              <a:t>Во всех областях жизни истинное познание возможно только научным методом</a:t>
            </a:r>
          </a:p>
          <a:p>
            <a:r>
              <a:rPr lang="ru-RU" dirty="0"/>
              <a:t>Ученый – это объективный, умнейший и добросовестный исследователь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350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431A-404E-D857-31C5-B26F5A90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что претендует наука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F3E0-C304-645B-D8EF-23121693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Наука способна решить любую проблему а если еще нет, то это дело времени</a:t>
            </a:r>
          </a:p>
          <a:p>
            <a:r>
              <a:rPr lang="ru-RU" dirty="0"/>
              <a:t>На самом деле:</a:t>
            </a:r>
          </a:p>
          <a:p>
            <a:pPr lvl="1"/>
            <a:r>
              <a:rPr lang="ru-RU" dirty="0"/>
              <a:t>Пример с предсказаниями погоды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4765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431A-404E-D857-31C5-B26F5A90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что претендует наука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F3E0-C304-645B-D8EF-23121693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Наука объективно и последовательно раскрывает нам истинную реальность этого мира (наука доказала!)</a:t>
            </a:r>
          </a:p>
          <a:p>
            <a:r>
              <a:rPr lang="ru-RU" dirty="0"/>
              <a:t>На самом деле:</a:t>
            </a:r>
          </a:p>
          <a:p>
            <a:pPr lvl="1"/>
            <a:r>
              <a:rPr lang="ru-RU" dirty="0"/>
              <a:t>Наука строит модель</a:t>
            </a:r>
          </a:p>
          <a:p>
            <a:pPr lvl="1"/>
            <a:r>
              <a:rPr lang="ru-RU" dirty="0"/>
              <a:t>Описывает ли Стокс природу движения жидкостей?</a:t>
            </a:r>
            <a:endParaRPr lang="he-IL" dirty="0"/>
          </a:p>
          <a:p>
            <a:pPr lvl="1"/>
            <a:r>
              <a:rPr lang="ru-RU" dirty="0"/>
              <a:t>19 век – последовательное раскрытие реальности</a:t>
            </a:r>
          </a:p>
          <a:p>
            <a:pPr lvl="1"/>
            <a:r>
              <a:rPr lang="ru-RU" dirty="0"/>
              <a:t>20 век – научные революции. Каждый новый опыт приводит к необходимости пересмотреть все и придумать новую теорию</a:t>
            </a:r>
          </a:p>
        </p:txBody>
      </p:sp>
      <p:pic>
        <p:nvPicPr>
          <p:cNvPr id="4" name="Online Media 3" title="Cosmic Eye — Universe Size Comparison (Original HD)">
            <a:hlinkClick r:id="" action="ppaction://media"/>
            <a:extLst>
              <a:ext uri="{FF2B5EF4-FFF2-40B4-BE49-F238E27FC236}">
                <a16:creationId xmlns:a16="http://schemas.microsoft.com/office/drawing/2014/main" id="{114D8877-7A0C-C165-44A0-3EFBA50405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761412" y="2971800"/>
            <a:ext cx="2569221" cy="14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431A-404E-D857-31C5-B26F5A90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что претендует наука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F3E0-C304-645B-D8EF-23121693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всех областях жизни истинное познание возможно только научным методом</a:t>
            </a:r>
          </a:p>
          <a:p>
            <a:r>
              <a:rPr lang="ru-RU" dirty="0"/>
              <a:t>На самом деле:</a:t>
            </a:r>
          </a:p>
          <a:p>
            <a:pPr lvl="1"/>
            <a:r>
              <a:rPr lang="ru-RU" dirty="0"/>
              <a:t>Научные методы не позволяют измерить чувства</a:t>
            </a:r>
          </a:p>
          <a:p>
            <a:pPr lvl="1"/>
            <a:r>
              <a:rPr lang="ru-RU" dirty="0"/>
              <a:t>Духовный мир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7086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431A-404E-D857-31C5-B26F5A90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что претендует наука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F3E0-C304-645B-D8EF-23121693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Ученый – это объективный, умнейший и добросовестный исследователь</a:t>
            </a:r>
          </a:p>
          <a:p>
            <a:r>
              <a:rPr lang="ru-RU" dirty="0"/>
              <a:t>На самом деле</a:t>
            </a:r>
          </a:p>
          <a:p>
            <a:pPr lvl="1"/>
            <a:r>
              <a:rPr lang="en-US"/>
              <a:t>Not </a:t>
            </a:r>
            <a:r>
              <a:rPr lang="en-US" dirty="0"/>
              <a:t>invented here – </a:t>
            </a:r>
            <a:r>
              <a:rPr lang="ru-RU" dirty="0"/>
              <a:t>не здесь придумано</a:t>
            </a:r>
          </a:p>
          <a:p>
            <a:pPr lvl="2"/>
            <a:r>
              <a:rPr lang="en-US" dirty="0"/>
              <a:t>Popper: </a:t>
            </a:r>
            <a:r>
              <a:rPr lang="ru-RU" dirty="0"/>
              <a:t>фальсифицируемость – наука продвигается попытками опровергнуть других</a:t>
            </a:r>
          </a:p>
          <a:p>
            <a:pPr lvl="2"/>
            <a:r>
              <a:rPr lang="ru-RU" dirty="0"/>
              <a:t>Кун: никто никого не пытается опровергнуть, а все пытаются предложить и доказать свое. Инертность мышления</a:t>
            </a:r>
            <a:endParaRPr lang="en-US" dirty="0"/>
          </a:p>
          <a:p>
            <a:pPr lvl="1"/>
            <a:r>
              <a:rPr lang="en-US" dirty="0"/>
              <a:t>Climategate</a:t>
            </a:r>
            <a:r>
              <a:rPr lang="ru-RU" dirty="0"/>
              <a:t> (2009)</a:t>
            </a:r>
          </a:p>
          <a:p>
            <a:pPr lvl="1"/>
            <a:r>
              <a:rPr lang="en-US" dirty="0"/>
              <a:t>Scientific Proof Is A Myth</a:t>
            </a:r>
          </a:p>
          <a:p>
            <a:pPr lvl="1"/>
            <a:endParaRPr lang="ru-RU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549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CABE-7C39-CEF9-E183-011C938E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 самом деле наука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EB8D-12D6-D107-88AA-DB912EDE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Позитивизм</a:t>
            </a:r>
          </a:p>
          <a:p>
            <a:r>
              <a:rPr lang="ru-RU" dirty="0"/>
              <a:t>Количественное объяснение мира</a:t>
            </a:r>
            <a:endParaRPr lang="en-US" dirty="0"/>
          </a:p>
          <a:p>
            <a:r>
              <a:rPr lang="ru-RU" dirty="0"/>
              <a:t>Технология</a:t>
            </a:r>
          </a:p>
          <a:p>
            <a:endParaRPr lang="ru-RU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350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DFC-D1F4-28CA-00B1-C3B2EBDC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Идилия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FF7C98-FCF9-3FAC-6DDF-B7DE1A241AC0}"/>
              </a:ext>
            </a:extLst>
          </p:cNvPr>
          <p:cNvSpPr/>
          <p:nvPr/>
        </p:nvSpPr>
        <p:spPr>
          <a:xfrm>
            <a:off x="1117309" y="1752600"/>
            <a:ext cx="4114800" cy="3962400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Наука</a:t>
            </a:r>
            <a:endParaRPr lang="en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988AD7-70F5-39AF-1655-06822C64AE80}"/>
              </a:ext>
            </a:extLst>
          </p:cNvPr>
          <p:cNvSpPr/>
          <p:nvPr/>
        </p:nvSpPr>
        <p:spPr>
          <a:xfrm>
            <a:off x="5627602" y="1752600"/>
            <a:ext cx="4114800" cy="3962400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Тора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3587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9454</TotalTime>
  <Words>392</Words>
  <Application>Microsoft Office PowerPoint</Application>
  <PresentationFormat>Custom</PresentationFormat>
  <Paragraphs>67</Paragraphs>
  <Slides>12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Century Gothic</vt:lpstr>
      <vt:lpstr>Open Sans</vt:lpstr>
      <vt:lpstr>Books 16x9</vt:lpstr>
      <vt:lpstr>Тора и Наука</vt:lpstr>
      <vt:lpstr>Для кого эта лекция</vt:lpstr>
      <vt:lpstr>На что претендует наука</vt:lpstr>
      <vt:lpstr>На что претендует наука</vt:lpstr>
      <vt:lpstr>На что претендует наука</vt:lpstr>
      <vt:lpstr>На что претендует наука</vt:lpstr>
      <vt:lpstr>На что претендует наука</vt:lpstr>
      <vt:lpstr>Что на самом деле наука</vt:lpstr>
      <vt:lpstr>Идилия</vt:lpstr>
      <vt:lpstr>Не совсем идилия</vt:lpstr>
      <vt:lpstr>Большой Взрыв</vt:lpstr>
      <vt:lpstr>Вначале....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 Качеств Милосердия</dc:title>
  <dc:creator>Boris Levant</dc:creator>
  <cp:lastModifiedBy>Boris Levant</cp:lastModifiedBy>
  <cp:revision>8</cp:revision>
  <dcterms:created xsi:type="dcterms:W3CDTF">2022-09-29T20:12:07Z</dcterms:created>
  <dcterms:modified xsi:type="dcterms:W3CDTF">2022-11-08T07:02:32Z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