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64" r:id="rId2"/>
    <p:sldId id="288" r:id="rId3"/>
    <p:sldId id="287" r:id="rId4"/>
    <p:sldId id="285" r:id="rId5"/>
    <p:sldId id="289" r:id="rId6"/>
    <p:sldId id="290" r:id="rId7"/>
    <p:sldId id="291" r:id="rId8"/>
    <p:sldId id="286" r:id="rId9"/>
    <p:sldId id="308" r:id="rId10"/>
    <p:sldId id="276" r:id="rId11"/>
    <p:sldId id="282" r:id="rId12"/>
    <p:sldId id="284" r:id="rId13"/>
    <p:sldId id="292"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B8AA09-A41D-4BF6-A318-9D565D5F5B79}" v="434" dt="2022-10-03T18:51:42.99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howGuides="1">
      <p:cViewPr varScale="1">
        <p:scale>
          <a:sx n="86" d="100"/>
          <a:sy n="86" d="100"/>
        </p:scale>
        <p:origin x="514" y="5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11/4/2022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11/4/2022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11/4/2022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11/4/2022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video" Target="https://www.youtube.com/embed/27HaHpaFEC8?feature=oembed" TargetMode="External"/><Relationship Id="rId7" Type="http://schemas.openxmlformats.org/officeDocument/2006/relationships/image" Target="../media/image6.jpeg"/><Relationship Id="rId2" Type="http://schemas.openxmlformats.org/officeDocument/2006/relationships/video" Target="https://www.youtube.com/embed/dyQy3BwPLGI?feature=oembed" TargetMode="External"/><Relationship Id="rId1" Type="http://schemas.openxmlformats.org/officeDocument/2006/relationships/video" Target="https://www.youtube.com/embed/yEKFKtrRZYM?start=10&amp;feature=oembed" TargetMode="Externa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27HaHpaFEC8?feature=oembed" TargetMode="External"/><Relationship Id="rId1" Type="http://schemas.openxmlformats.org/officeDocument/2006/relationships/video" Target="https://www.youtube.com/embed/dyQy3BwPLGI?feature=oembed"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video" Target="https://www.youtube.com/embed/eMIOVheBM7U?start=16&amp;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10.xml"/><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hyperlink" Target="https://toldot.com/tomerDvora.html" TargetMode="External"/><Relationship Id="rId2" Type="http://schemas.openxmlformats.org/officeDocument/2006/relationships/hyperlink" Target="https://toldot.com/Cfat.html"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Как просить прощения</a:t>
            </a:r>
            <a:endParaRPr lang="en-US" dirty="0"/>
          </a:p>
        </p:txBody>
      </p:sp>
      <p:sp>
        <p:nvSpPr>
          <p:cNvPr id="3" name="Subtitle 2"/>
          <p:cNvSpPr>
            <a:spLocks noGrp="1"/>
          </p:cNvSpPr>
          <p:nvPr>
            <p:ph type="subTitle" idx="1"/>
          </p:nvPr>
        </p:nvSpPr>
        <p:spPr/>
        <p:txBody>
          <a:bodyPr/>
          <a:lstStyle/>
          <a:p>
            <a:r>
              <a:rPr lang="en-US" dirty="0"/>
              <a:t>13 </a:t>
            </a:r>
            <a:r>
              <a:rPr lang="ru-RU" dirty="0"/>
              <a:t>Качеств Милосердия</a:t>
            </a:r>
          </a:p>
          <a:p>
            <a:r>
              <a:rPr lang="ru-RU" dirty="0"/>
              <a:t>р. </a:t>
            </a:r>
            <a:r>
              <a:rPr lang="ru-RU" dirty="0" err="1"/>
              <a:t>Боаз</a:t>
            </a:r>
            <a:r>
              <a:rPr lang="ru-RU" dirty="0"/>
              <a:t> Левант</a:t>
            </a:r>
          </a:p>
          <a:p>
            <a:endParaRPr lang="en-US" dirty="0"/>
          </a:p>
        </p:txBody>
      </p:sp>
      <p:pic>
        <p:nvPicPr>
          <p:cNvPr id="4" name="Online Media 3" title="ישי ריבו - אוחילה | Ishay Ribo - Ochila">
            <a:hlinkClick r:id="" action="ppaction://media"/>
            <a:extLst>
              <a:ext uri="{FF2B5EF4-FFF2-40B4-BE49-F238E27FC236}">
                <a16:creationId xmlns:a16="http://schemas.microsoft.com/office/drawing/2014/main" id="{73262240-4A39-2799-02D9-A5207D0985F5}"/>
              </a:ext>
            </a:extLst>
          </p:cNvPr>
          <p:cNvPicPr>
            <a:picLocks noRot="1" noChangeAspect="1"/>
          </p:cNvPicPr>
          <p:nvPr>
            <a:videoFile r:link="rId1"/>
          </p:nvPr>
        </p:nvPicPr>
        <p:blipFill>
          <a:blip r:embed="rId5"/>
          <a:stretch>
            <a:fillRect/>
          </a:stretch>
        </p:blipFill>
        <p:spPr>
          <a:xfrm>
            <a:off x="6704012" y="381000"/>
            <a:ext cx="2540000" cy="1435100"/>
          </a:xfrm>
          <a:prstGeom prst="rect">
            <a:avLst/>
          </a:prstGeom>
        </p:spPr>
      </p:pic>
      <p:pic>
        <p:nvPicPr>
          <p:cNvPr id="5" name="Online Media 4" title="Sessions with Shulem: Yomim Noraim Medley ft. Mendy Hershkowitz | מחרוזת ימים נוראים - שלום למר">
            <a:hlinkClick r:id="" action="ppaction://media"/>
            <a:extLst>
              <a:ext uri="{FF2B5EF4-FFF2-40B4-BE49-F238E27FC236}">
                <a16:creationId xmlns:a16="http://schemas.microsoft.com/office/drawing/2014/main" id="{32028E92-83FF-BDB0-1466-1BD4B85EAE66}"/>
              </a:ext>
            </a:extLst>
          </p:cNvPr>
          <p:cNvPicPr>
            <a:picLocks noRot="1" noChangeAspect="1"/>
          </p:cNvPicPr>
          <p:nvPr>
            <a:videoFile r:link="rId2"/>
          </p:nvPr>
        </p:nvPicPr>
        <p:blipFill>
          <a:blip r:embed="rId6"/>
          <a:stretch>
            <a:fillRect/>
          </a:stretch>
        </p:blipFill>
        <p:spPr>
          <a:xfrm>
            <a:off x="9371012" y="381000"/>
            <a:ext cx="2540000" cy="1435100"/>
          </a:xfrm>
          <a:prstGeom prst="rect">
            <a:avLst/>
          </a:prstGeom>
        </p:spPr>
      </p:pic>
      <p:pic>
        <p:nvPicPr>
          <p:cNvPr id="6" name="Online Media 5" title="Shulem - Avinu Malkeinu (Lyric Video)">
            <a:hlinkClick r:id="" action="ppaction://media"/>
            <a:extLst>
              <a:ext uri="{FF2B5EF4-FFF2-40B4-BE49-F238E27FC236}">
                <a16:creationId xmlns:a16="http://schemas.microsoft.com/office/drawing/2014/main" id="{46360A41-47A3-A610-D02D-35D58F450432}"/>
              </a:ext>
            </a:extLst>
          </p:cNvPr>
          <p:cNvPicPr>
            <a:picLocks noRot="1" noChangeAspect="1"/>
          </p:cNvPicPr>
          <p:nvPr>
            <a:videoFile r:link="rId3"/>
          </p:nvPr>
        </p:nvPicPr>
        <p:blipFill>
          <a:blip r:embed="rId7"/>
          <a:stretch>
            <a:fillRect/>
          </a:stretch>
        </p:blipFill>
        <p:spPr>
          <a:xfrm>
            <a:off x="9381261" y="1962828"/>
            <a:ext cx="2540000" cy="1435100"/>
          </a:xfrm>
          <a:prstGeom prst="rect">
            <a:avLst/>
          </a:prstGeom>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5"/>
                </p:tgtEl>
              </p:cMediaNode>
            </p:video>
            <p:seq concurrent="1" nextAc="seek">
              <p:cTn id="22" restart="whenNotActive" fill="hold" evtFilter="cancelBubble" nodeType="interactiveSeq">
                <p:stCondLst>
                  <p:cond evt="onClick" delay="0">
                    <p:tgtEl>
                      <p:spTgt spid="5"/>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5"/>
                                        </p:tgtEl>
                                      </p:cBhvr>
                                    </p:cmd>
                                  </p:childTnLst>
                                </p:cTn>
                              </p:par>
                            </p:childTnLst>
                          </p:cTn>
                        </p:par>
                      </p:childTnLst>
                    </p:cTn>
                  </p:par>
                </p:childTnLst>
              </p:cTn>
              <p:nextCondLst>
                <p:cond evt="onClick" delay="0">
                  <p:tgtEl>
                    <p:spTgt spid="5"/>
                  </p:tgtEl>
                </p:cond>
              </p:nextCondLst>
            </p:seq>
            <p:video>
              <p:cMediaNode vol="8000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13 </a:t>
            </a:r>
            <a:r>
              <a:rPr lang="ru-RU" dirty="0"/>
              <a:t>Качеств Милосердия</a:t>
            </a:r>
            <a:endParaRPr lang="en-US" dirty="0"/>
          </a:p>
        </p:txBody>
      </p:sp>
      <p:sp>
        <p:nvSpPr>
          <p:cNvPr id="14" name="Content Placeholder 13"/>
          <p:cNvSpPr>
            <a:spLocks noGrp="1"/>
          </p:cNvSpPr>
          <p:nvPr>
            <p:ph idx="1"/>
          </p:nvPr>
        </p:nvSpPr>
        <p:spPr/>
        <p:txBody>
          <a:bodyPr>
            <a:normAutofit lnSpcReduction="10000"/>
          </a:bodyPr>
          <a:lstStyle/>
          <a:p>
            <a:pPr marL="457200" indent="-457200">
              <a:buFont typeface="+mj-lt"/>
              <a:buAutoNum type="arabicPeriod"/>
            </a:pPr>
            <a:r>
              <a:rPr lang="he-IL" sz="2000" b="1" i="0" dirty="0">
                <a:solidFill>
                  <a:srgbClr val="222222"/>
                </a:solidFill>
                <a:effectLst/>
                <a:latin typeface="Verdana" panose="020B0604030504040204" pitchFamily="34" charset="0"/>
              </a:rPr>
              <a:t>יְ—הֹ—וָ—ה</a:t>
            </a:r>
            <a:r>
              <a:rPr lang="ru-RU" sz="2000" b="1" i="0" dirty="0">
                <a:solidFill>
                  <a:srgbClr val="222222"/>
                </a:solidFill>
                <a:effectLst/>
                <a:latin typeface="Verdana" panose="020B0604030504040204" pitchFamily="34" charset="0"/>
              </a:rPr>
              <a:t> </a:t>
            </a:r>
            <a:r>
              <a:rPr lang="ru-RU" sz="2000"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Всевышний помогает человеку не грешить</a:t>
            </a:r>
            <a:endParaRPr lang="ru-RU" sz="2000" b="1" i="0" dirty="0">
              <a:solidFill>
                <a:srgbClr val="222222"/>
              </a:solidFill>
              <a:effectLst/>
              <a:latin typeface="Verdana" panose="020B0604030504040204" pitchFamily="34" charset="0"/>
            </a:endParaRPr>
          </a:p>
          <a:p>
            <a:pPr marL="457200" indent="-457200">
              <a:buFont typeface="+mj-lt"/>
              <a:buAutoNum type="arabicPeriod"/>
            </a:pPr>
            <a:r>
              <a:rPr lang="he-IL" sz="2000" b="1" i="0" dirty="0">
                <a:solidFill>
                  <a:srgbClr val="222222"/>
                </a:solidFill>
                <a:effectLst/>
                <a:latin typeface="Verdana" panose="020B0604030504040204" pitchFamily="34" charset="0"/>
              </a:rPr>
              <a:t>יְ—הֹ—וָ—ה</a:t>
            </a:r>
            <a:r>
              <a:rPr lang="ru-RU" sz="2000" b="1" i="0" dirty="0">
                <a:solidFill>
                  <a:srgbClr val="222222"/>
                </a:solidFill>
                <a:effectLst/>
                <a:latin typeface="Verdana" panose="020B0604030504040204" pitchFamily="34" charset="0"/>
              </a:rPr>
              <a:t> </a:t>
            </a:r>
            <a:r>
              <a:rPr lang="ru-RU" sz="2000" i="0" dirty="0">
                <a:solidFill>
                  <a:srgbClr val="222222"/>
                </a:solidFill>
                <a:effectLst/>
                <a:latin typeface="Verdana" panose="020B0604030504040204" pitchFamily="34" charset="0"/>
              </a:rPr>
              <a:t>–</a:t>
            </a:r>
            <a:r>
              <a:rPr lang="ru-RU" sz="2000" b="1"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После греха Всевышний помогает человеку раскаяться и вернуться к Нему, и вновь стать желанным перед Творцом, благословен Он</a:t>
            </a:r>
            <a:endParaRPr lang="ru-RU" sz="2000" b="1" dirty="0">
              <a:solidFill>
                <a:srgbClr val="222222"/>
              </a:solidFill>
              <a:latin typeface="Verdana" panose="020B0604030504040204" pitchFamily="34" charset="0"/>
            </a:endParaRPr>
          </a:p>
          <a:p>
            <a:pPr marL="457200" indent="-457200">
              <a:buFont typeface="+mj-lt"/>
              <a:buAutoNum type="arabicPeriod"/>
            </a:pPr>
            <a:r>
              <a:rPr lang="he-IL" sz="2000" b="1" i="0" dirty="0">
                <a:solidFill>
                  <a:srgbClr val="222222"/>
                </a:solidFill>
                <a:effectLst/>
                <a:latin typeface="Verdana" panose="020B0604030504040204" pitchFamily="34" charset="0"/>
              </a:rPr>
              <a:t>אֵ-ל</a:t>
            </a:r>
            <a:r>
              <a:rPr lang="ru-RU" sz="2000" dirty="0">
                <a:solidFill>
                  <a:srgbClr val="222222"/>
                </a:solidFill>
                <a:latin typeface="Verdana" panose="020B0604030504040204" pitchFamily="34" charset="0"/>
              </a:rPr>
              <a:t> – Бес</a:t>
            </a:r>
            <a:r>
              <a:rPr lang="ru-RU" sz="2000" b="0" i="0" dirty="0">
                <a:solidFill>
                  <a:srgbClr val="222222"/>
                </a:solidFill>
                <a:effectLst/>
                <a:latin typeface="Verdana" panose="020B0604030504040204" pitchFamily="34" charset="0"/>
              </a:rPr>
              <a:t>конечная способность Всевышнего делать добро Своим созданиям</a:t>
            </a:r>
          </a:p>
          <a:p>
            <a:pPr marL="457200" indent="-457200">
              <a:buFont typeface="+mj-lt"/>
              <a:buAutoNum type="arabicPeriod"/>
            </a:pPr>
            <a:r>
              <a:rPr lang="he-IL" sz="2000" b="1" i="0" dirty="0">
                <a:solidFill>
                  <a:srgbClr val="222222"/>
                </a:solidFill>
                <a:effectLst/>
                <a:latin typeface="Verdana" panose="020B0604030504040204" pitchFamily="34" charset="0"/>
              </a:rPr>
              <a:t>רַחוּם</a:t>
            </a:r>
            <a:r>
              <a:rPr lang="ru-RU" sz="2000" b="1" i="0" dirty="0">
                <a:solidFill>
                  <a:srgbClr val="222222"/>
                </a:solidFill>
                <a:effectLst/>
                <a:latin typeface="Verdana" panose="020B0604030504040204" pitchFamily="34" charset="0"/>
              </a:rPr>
              <a:t> </a:t>
            </a:r>
            <a:r>
              <a:rPr lang="ru-RU" sz="2000" i="0" dirty="0">
                <a:solidFill>
                  <a:srgbClr val="222222"/>
                </a:solidFill>
                <a:effectLst/>
                <a:latin typeface="Verdana" panose="020B0604030504040204" pitchFamily="34" charset="0"/>
              </a:rPr>
              <a:t>–</a:t>
            </a:r>
            <a:r>
              <a:rPr lang="ru-RU" sz="2000" b="1"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Жалеет тех, у кого есть заслуги, но недостаточные, чтобы вынести строгий суд </a:t>
            </a:r>
            <a:endParaRPr lang="he-IL" sz="2000" b="0" i="0" dirty="0">
              <a:solidFill>
                <a:srgbClr val="222222"/>
              </a:solidFill>
              <a:effectLst/>
              <a:latin typeface="Verdana" panose="020B0604030504040204" pitchFamily="34" charset="0"/>
            </a:endParaRPr>
          </a:p>
          <a:p>
            <a:pPr marL="457200" indent="-457200">
              <a:buFont typeface="+mj-lt"/>
              <a:buAutoNum type="arabicPeriod"/>
            </a:pPr>
            <a:r>
              <a:rPr lang="he-IL" sz="2000" b="1" i="0" dirty="0">
                <a:solidFill>
                  <a:srgbClr val="222222"/>
                </a:solidFill>
                <a:effectLst/>
                <a:latin typeface="Verdana" panose="020B0604030504040204" pitchFamily="34" charset="0"/>
              </a:rPr>
              <a:t>וְחַנּוּן</a:t>
            </a:r>
            <a:r>
              <a:rPr lang="en-US" sz="2000" b="1" i="0" dirty="0">
                <a:solidFill>
                  <a:srgbClr val="222222"/>
                </a:solidFill>
                <a:effectLst/>
                <a:latin typeface="Verdana" panose="020B0604030504040204" pitchFamily="34" charset="0"/>
              </a:rPr>
              <a:t> </a:t>
            </a:r>
            <a:r>
              <a:rPr lang="en-US" sz="2000" i="0" dirty="0">
                <a:solidFill>
                  <a:srgbClr val="222222"/>
                </a:solidFill>
                <a:effectLst/>
                <a:latin typeface="Verdana" panose="020B0604030504040204" pitchFamily="34" charset="0"/>
              </a:rPr>
              <a:t>–</a:t>
            </a:r>
            <a:r>
              <a:rPr lang="en-US" sz="2000" b="1"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Безвозмездно дает тем, у кого нет заслуг</a:t>
            </a:r>
          </a:p>
          <a:p>
            <a:pPr marL="457200" indent="-457200">
              <a:buFont typeface="+mj-lt"/>
              <a:buAutoNum type="arabicPeriod"/>
            </a:pPr>
            <a:r>
              <a:rPr lang="he-IL" sz="2000" b="1" i="0" dirty="0">
                <a:solidFill>
                  <a:srgbClr val="222222"/>
                </a:solidFill>
                <a:effectLst/>
                <a:latin typeface="Verdana" panose="020B0604030504040204" pitchFamily="34" charset="0"/>
              </a:rPr>
              <a:t>אֶרֶךְ אַפַּיִם</a:t>
            </a:r>
            <a:r>
              <a:rPr lang="en-US" sz="2000" b="1" i="0" dirty="0">
                <a:solidFill>
                  <a:srgbClr val="222222"/>
                </a:solidFill>
                <a:effectLst/>
                <a:latin typeface="Verdana" panose="020B0604030504040204" pitchFamily="34" charset="0"/>
              </a:rPr>
              <a:t> </a:t>
            </a:r>
            <a:r>
              <a:rPr lang="en-US" sz="2000"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Проявляет сияние Лика исправления по отношению к праведникам, задерживая их награду</a:t>
            </a:r>
            <a:endParaRPr lang="en-US" sz="2000"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13 </a:t>
            </a:r>
            <a:r>
              <a:rPr lang="ru-RU" dirty="0"/>
              <a:t>Качеств Милосердия</a:t>
            </a:r>
            <a:endParaRPr lang="en-US" dirty="0"/>
          </a:p>
        </p:txBody>
      </p:sp>
      <p:sp>
        <p:nvSpPr>
          <p:cNvPr id="14" name="Content Placeholder 13"/>
          <p:cNvSpPr>
            <a:spLocks noGrp="1"/>
          </p:cNvSpPr>
          <p:nvPr>
            <p:ph idx="1"/>
          </p:nvPr>
        </p:nvSpPr>
        <p:spPr/>
        <p:txBody>
          <a:bodyPr>
            <a:normAutofit/>
          </a:bodyPr>
          <a:lstStyle/>
          <a:p>
            <a:pPr marL="457200" indent="-457200">
              <a:buFont typeface="+mj-lt"/>
              <a:buAutoNum type="arabicPeriod" startAt="6"/>
            </a:pPr>
            <a:r>
              <a:rPr lang="he-IL" sz="2000" b="1" i="0" dirty="0">
                <a:solidFill>
                  <a:srgbClr val="222222"/>
                </a:solidFill>
                <a:effectLst/>
                <a:latin typeface="Verdana" panose="020B0604030504040204" pitchFamily="34" charset="0"/>
              </a:rPr>
              <a:t>וְרַב חֶסֶד</a:t>
            </a:r>
            <a:r>
              <a:rPr lang="en-US" sz="2000" b="1" i="0" dirty="0">
                <a:solidFill>
                  <a:srgbClr val="222222"/>
                </a:solidFill>
                <a:effectLst/>
                <a:latin typeface="Verdana" panose="020B0604030504040204" pitchFamily="34" charset="0"/>
              </a:rPr>
              <a:t> </a:t>
            </a:r>
            <a:r>
              <a:rPr lang="en-US" sz="2000"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Придает большее значение праведным поступкам (которые включают изучение Торы, выполнение заповедей и добрые дела), чем злодеяниям, когда судит средних, чтобы склонить чашу весов в сторону добра</a:t>
            </a:r>
            <a:endParaRPr lang="en-US" sz="2000" b="0" i="0" dirty="0">
              <a:solidFill>
                <a:srgbClr val="222222"/>
              </a:solidFill>
              <a:effectLst/>
              <a:latin typeface="Verdana" panose="020B0604030504040204" pitchFamily="34" charset="0"/>
            </a:endParaRPr>
          </a:p>
          <a:p>
            <a:pPr marL="457200" indent="-457200">
              <a:buFont typeface="+mj-lt"/>
              <a:buAutoNum type="arabicPeriod" startAt="6"/>
            </a:pPr>
            <a:r>
              <a:rPr lang="he-IL" sz="2000" b="1" i="0" dirty="0">
                <a:solidFill>
                  <a:srgbClr val="222222"/>
                </a:solidFill>
                <a:effectLst/>
                <a:latin typeface="Verdana" panose="020B0604030504040204" pitchFamily="34" charset="0"/>
              </a:rPr>
              <a:t>וֶאֱמֶת</a:t>
            </a:r>
            <a:r>
              <a:rPr lang="en-US" sz="2000" b="1" i="0" dirty="0">
                <a:solidFill>
                  <a:srgbClr val="222222"/>
                </a:solidFill>
                <a:effectLst/>
                <a:latin typeface="Verdana" panose="020B0604030504040204" pitchFamily="34" charset="0"/>
              </a:rPr>
              <a:t> </a:t>
            </a:r>
            <a:r>
              <a:rPr lang="en-US" sz="2000" dirty="0">
                <a:solidFill>
                  <a:srgbClr val="222222"/>
                </a:solidFill>
                <a:latin typeface="Verdana" panose="020B0604030504040204" pitchFamily="34" charset="0"/>
              </a:rPr>
              <a:t>– </a:t>
            </a:r>
            <a:r>
              <a:rPr lang="ru-RU" sz="2000" dirty="0">
                <a:solidFill>
                  <a:srgbClr val="222222"/>
                </a:solidFill>
                <a:latin typeface="Verdana" panose="020B0604030504040204" pitchFamily="34" charset="0"/>
              </a:rPr>
              <a:t>И</a:t>
            </a:r>
            <a:r>
              <a:rPr lang="ru-RU" sz="2000" b="0" i="0" dirty="0">
                <a:solidFill>
                  <a:srgbClr val="222222"/>
                </a:solidFill>
                <a:effectLst/>
                <a:latin typeface="Verdana" panose="020B0604030504040204" pitchFamily="34" charset="0"/>
              </a:rPr>
              <a:t>сполняет все это, чтобы качество добра было задействовано</a:t>
            </a:r>
          </a:p>
          <a:p>
            <a:pPr marL="457200" indent="-457200">
              <a:buFont typeface="+mj-lt"/>
              <a:buAutoNum type="arabicPeriod" startAt="6"/>
            </a:pPr>
            <a:r>
              <a:rPr lang="he-IL" sz="2000" b="1" i="0" dirty="0">
                <a:solidFill>
                  <a:srgbClr val="222222"/>
                </a:solidFill>
                <a:effectLst/>
                <a:latin typeface="Verdana" panose="020B0604030504040204" pitchFamily="34" charset="0"/>
              </a:rPr>
              <a:t>נֹצֵר חֶסֶד לָאֲלָפִים</a:t>
            </a:r>
            <a:r>
              <a:rPr lang="ru-RU" sz="2000" b="1" i="0" dirty="0">
                <a:solidFill>
                  <a:srgbClr val="222222"/>
                </a:solidFill>
                <a:effectLst/>
                <a:latin typeface="Verdana" panose="020B0604030504040204" pitchFamily="34" charset="0"/>
              </a:rPr>
              <a:t> </a:t>
            </a:r>
            <a:r>
              <a:rPr lang="ru-RU" sz="2000" i="0" dirty="0">
                <a:solidFill>
                  <a:srgbClr val="222222"/>
                </a:solidFill>
                <a:effectLst/>
                <a:latin typeface="Verdana" panose="020B0604030504040204" pitchFamily="34" charset="0"/>
              </a:rPr>
              <a:t>–</a:t>
            </a:r>
            <a:r>
              <a:rPr lang="ru-RU" sz="2000" b="1"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Сохраняет и развивает добро. Управление, которое следит за тем, чтобы было множество тех, кому подобает получить Его благо. Речь идет и о количестве поколений, и о количестве душ в каждом из них</a:t>
            </a:r>
          </a:p>
          <a:p>
            <a:endParaRPr lang="en-US" sz="2000" dirty="0"/>
          </a:p>
        </p:txBody>
      </p:sp>
    </p:spTree>
    <p:extLst>
      <p:ext uri="{BB962C8B-B14F-4D97-AF65-F5344CB8AC3E}">
        <p14:creationId xmlns:p14="http://schemas.microsoft.com/office/powerpoint/2010/main" val="375014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13 </a:t>
            </a:r>
            <a:r>
              <a:rPr lang="ru-RU" dirty="0"/>
              <a:t>Качеств Милосердия</a:t>
            </a:r>
            <a:endParaRPr lang="en-US" dirty="0"/>
          </a:p>
        </p:txBody>
      </p:sp>
      <p:sp>
        <p:nvSpPr>
          <p:cNvPr id="14" name="Content Placeholder 13"/>
          <p:cNvSpPr>
            <a:spLocks noGrp="1"/>
          </p:cNvSpPr>
          <p:nvPr>
            <p:ph idx="1"/>
          </p:nvPr>
        </p:nvSpPr>
        <p:spPr/>
        <p:txBody>
          <a:bodyPr>
            <a:normAutofit/>
          </a:bodyPr>
          <a:lstStyle/>
          <a:p>
            <a:pPr marL="457200" indent="-457200">
              <a:buFont typeface="+mj-lt"/>
              <a:buAutoNum type="arabicPeriod" startAt="10"/>
            </a:pPr>
            <a:r>
              <a:rPr lang="he-IL" sz="2000" b="1" i="0" dirty="0">
                <a:solidFill>
                  <a:srgbClr val="222222"/>
                </a:solidFill>
                <a:effectLst/>
                <a:latin typeface="Verdana" panose="020B0604030504040204" pitchFamily="34" charset="0"/>
              </a:rPr>
              <a:t>נֹשֵׂא </a:t>
            </a:r>
            <a:r>
              <a:rPr lang="he-IL" sz="2000" b="1" i="0" dirty="0" err="1">
                <a:solidFill>
                  <a:srgbClr val="222222"/>
                </a:solidFill>
                <a:effectLst/>
                <a:latin typeface="Verdana" panose="020B0604030504040204" pitchFamily="34" charset="0"/>
              </a:rPr>
              <a:t>עָוֹן</a:t>
            </a:r>
            <a:r>
              <a:rPr lang="ru-RU" sz="2000" dirty="0">
                <a:solidFill>
                  <a:srgbClr val="222222"/>
                </a:solidFill>
                <a:latin typeface="Verdana" panose="020B0604030504040204" pitchFamily="34" charset="0"/>
              </a:rPr>
              <a:t> – В</a:t>
            </a:r>
            <a:r>
              <a:rPr lang="ru-RU" sz="2000" b="0" i="0" dirty="0">
                <a:solidFill>
                  <a:srgbClr val="222222"/>
                </a:solidFill>
                <a:effectLst/>
                <a:latin typeface="Verdana" panose="020B0604030504040204" pitchFamily="34" charset="0"/>
              </a:rPr>
              <a:t>севышний выдерживает [благодаря заслугам праотца Якова] грех, который был совершен из-за вожделений, когда человек кается из страха</a:t>
            </a:r>
          </a:p>
          <a:p>
            <a:pPr marL="457200" indent="-457200">
              <a:buFont typeface="+mj-lt"/>
              <a:buAutoNum type="arabicPeriod" startAt="10"/>
            </a:pPr>
            <a:r>
              <a:rPr lang="he-IL" sz="2000" b="1" i="0" dirty="0">
                <a:solidFill>
                  <a:srgbClr val="222222"/>
                </a:solidFill>
                <a:effectLst/>
                <a:latin typeface="Verdana" panose="020B0604030504040204" pitchFamily="34" charset="0"/>
              </a:rPr>
              <a:t>וָפֶשַׁע</a:t>
            </a:r>
            <a:r>
              <a:rPr lang="ru-RU" sz="2000" dirty="0">
                <a:solidFill>
                  <a:srgbClr val="222222"/>
                </a:solidFill>
                <a:latin typeface="Verdana" panose="020B0604030504040204" pitchFamily="34" charset="0"/>
              </a:rPr>
              <a:t> – В</a:t>
            </a:r>
            <a:r>
              <a:rPr lang="ru-RU" sz="2000" b="0" i="0" dirty="0">
                <a:solidFill>
                  <a:srgbClr val="222222"/>
                </a:solidFill>
                <a:effectLst/>
                <a:latin typeface="Verdana" panose="020B0604030504040204" pitchFamily="34" charset="0"/>
              </a:rPr>
              <a:t>севышний выдерживает [благодаря заслугам праотца Авраама] грех, который был совершен из-за мятежа, когда человек кается из страха</a:t>
            </a:r>
          </a:p>
          <a:p>
            <a:pPr marL="457200" indent="-457200">
              <a:buFont typeface="+mj-lt"/>
              <a:buAutoNum type="arabicPeriod" startAt="10"/>
            </a:pPr>
            <a:r>
              <a:rPr lang="he-IL" sz="2000" b="1" i="0" dirty="0">
                <a:solidFill>
                  <a:srgbClr val="222222"/>
                </a:solidFill>
                <a:effectLst/>
                <a:latin typeface="Verdana" panose="020B0604030504040204" pitchFamily="34" charset="0"/>
              </a:rPr>
              <a:t>וְחַטָּאָה</a:t>
            </a:r>
            <a:r>
              <a:rPr lang="ru-RU" sz="2000" b="1" i="0" dirty="0">
                <a:solidFill>
                  <a:srgbClr val="222222"/>
                </a:solidFill>
                <a:effectLst/>
                <a:latin typeface="Verdana" panose="020B0604030504040204" pitchFamily="34" charset="0"/>
              </a:rPr>
              <a:t> </a:t>
            </a:r>
            <a:r>
              <a:rPr lang="ru-RU" sz="2000"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Всевышний выдерживает [благодаря заслугам праотца Ицхака] грех, который был совершен по ошибке, когда человек кается из страха</a:t>
            </a:r>
          </a:p>
          <a:p>
            <a:pPr marL="457200" indent="-457200">
              <a:buFont typeface="+mj-lt"/>
              <a:buAutoNum type="arabicPeriod" startAt="10"/>
            </a:pPr>
            <a:r>
              <a:rPr lang="he-IL" sz="2000" b="1" i="0" dirty="0">
                <a:solidFill>
                  <a:srgbClr val="222222"/>
                </a:solidFill>
                <a:effectLst/>
                <a:latin typeface="Verdana" panose="020B0604030504040204" pitchFamily="34" charset="0"/>
              </a:rPr>
              <a:t>וְנַקֵּה</a:t>
            </a:r>
            <a:r>
              <a:rPr lang="ru-RU" sz="2000" b="1" i="0" dirty="0">
                <a:solidFill>
                  <a:srgbClr val="222222"/>
                </a:solidFill>
                <a:effectLst/>
                <a:latin typeface="Verdana" panose="020B0604030504040204" pitchFamily="34" charset="0"/>
              </a:rPr>
              <a:t> </a:t>
            </a:r>
            <a:r>
              <a:rPr lang="ru-RU" sz="2000" i="0" dirty="0">
                <a:solidFill>
                  <a:srgbClr val="222222"/>
                </a:solidFill>
                <a:effectLst/>
                <a:latin typeface="Verdana" panose="020B0604030504040204" pitchFamily="34" charset="0"/>
              </a:rPr>
              <a:t>– </a:t>
            </a:r>
            <a:r>
              <a:rPr lang="ru-RU" sz="2000" b="0" i="0" dirty="0">
                <a:solidFill>
                  <a:srgbClr val="222222"/>
                </a:solidFill>
                <a:effectLst/>
                <a:latin typeface="Verdana" panose="020B0604030504040204" pitchFamily="34" charset="0"/>
              </a:rPr>
              <a:t>Когда каются из любви, Всевышний очищает все недостатки и превращает их в заслуги</a:t>
            </a:r>
            <a:endParaRPr lang="en-US" sz="2000" dirty="0"/>
          </a:p>
        </p:txBody>
      </p:sp>
    </p:spTree>
    <p:extLst>
      <p:ext uri="{BB962C8B-B14F-4D97-AF65-F5344CB8AC3E}">
        <p14:creationId xmlns:p14="http://schemas.microsoft.com/office/powerpoint/2010/main" val="335833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1</a:t>
            </a:r>
            <a:r>
              <a:rPr lang="en-US" dirty="0"/>
              <a:t>: </a:t>
            </a:r>
            <a:r>
              <a:rPr lang="ru-RU" dirty="0"/>
              <a:t>«Кто подобен Тебе, Б-г»</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a:buNone/>
            </a:pPr>
            <a:r>
              <a:rPr lang="ru-RU" sz="1600" dirty="0"/>
              <a:t>Этот атрибут говорит о том, что Всевышний является «обиженным Царем», выносящим обиду, непредставимую для человеческого понимания. И действительно, ведь от Творца ничего не скрыто, и энергию своего существования в каждый момент времени человек получает от Всевышнего. Таким образом, всякий, кто грешит против Б-га, в этот самый момент получает энергию своего существования и движения от Б-га! И несмотря на то, что человек использует ее для греха, Творец не перекрывает ему энергию, а терпит это оскорбление — давать человеку жизненную силу для движения его органов, которую он в тот же миг использует для греха и преступления.</a:t>
            </a:r>
            <a:endParaRPr lang="en-US" sz="1600" dirty="0"/>
          </a:p>
          <a:p>
            <a:pPr marL="0" indent="0">
              <a:buNone/>
            </a:pPr>
            <a:r>
              <a:rPr lang="ru-RU" sz="1600" dirty="0"/>
              <a:t>И человеку следует проявлять это качество — терпимость, и даже если его до такой степени оскорбляют получающие от него добро, он тем не менее не должен лишать их блага.</a:t>
            </a:r>
            <a:endParaRPr lang="en-US" sz="1600" dirty="0"/>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b="1" i="0" dirty="0">
                <a:solidFill>
                  <a:srgbClr val="000000"/>
                </a:solidFill>
                <a:effectLst/>
                <a:latin typeface="Arial" panose="020B0604020202020204" pitchFamily="34" charset="0"/>
                <a:cs typeface="David" panose="020E0502060401010101" pitchFamily="34" charset="-79"/>
              </a:rPr>
              <a:t>מִי אֵל כָּמוֹךָ</a:t>
            </a:r>
            <a:r>
              <a:rPr lang="he-IL" i="0" dirty="0">
                <a:solidFill>
                  <a:srgbClr val="000000"/>
                </a:solidFill>
                <a:effectLst/>
                <a:latin typeface="Arial" panose="020B0604020202020204" pitchFamily="34" charset="0"/>
                <a:cs typeface="David" panose="020E0502060401010101" pitchFamily="34" charset="-79"/>
              </a:rPr>
              <a:t>,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272725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2</a:t>
            </a:r>
            <a:r>
              <a:rPr lang="en-US" dirty="0"/>
              <a:t>: </a:t>
            </a:r>
            <a:r>
              <a:rPr lang="ru-RU" dirty="0"/>
              <a:t>«Несущий грех»</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algn="l" fontAlgn="base">
              <a:buNone/>
            </a:pPr>
            <a:r>
              <a:rPr lang="ru-RU" sz="1200" dirty="0"/>
              <a:t>Этот атрибут более велик, чем предыдущий. Ведь каждый раз, когда человек совершает грех, он создает деструктивную духовную сущность, как сказано в Мишне: «Тот, кто совершает одно преступление, приобретает себе одного обвинителя». И этот обвинитель стоит перед Творцом и заявляет: «Такой-то человек сделал меня».</a:t>
            </a:r>
          </a:p>
          <a:p>
            <a:pPr marL="0" indent="0" algn="l" fontAlgn="base">
              <a:buNone/>
            </a:pPr>
            <a:r>
              <a:rPr lang="ru-RU" sz="1200" dirty="0"/>
              <a:t>Все, что существует в мире, существует только потому, что Всевышний дает ему жизнь. Откуда же берет энергию существования эта деструктивная сила? По букве закона, Всевышний должен был бы сказать: «Я не питаю деструктивных сущностей, пусть она идет к тому, кто сделал ее, и питается за его счет», и тогда эта сила спустилась бы к грешнику и забрала его душу, или отрезала бы его от духовного источника, или заслуженно наказывала бы его, пока не бы не исчезла. (Наказывая человека, сотворившего ее, деструктивная духовная сущность расходует свою энергию и исчезает — прим. пер.)</a:t>
            </a:r>
          </a:p>
          <a:p>
            <a:pPr marL="0" indent="0" algn="l" fontAlgn="base">
              <a:buNone/>
            </a:pPr>
            <a:r>
              <a:rPr lang="ru-RU" sz="1200" dirty="0"/>
              <a:t>Но Творец не делает так, а несет и терпит грех, и подобно тому, как питает весь мир, Он питает и кормит эту деструктивную силу, пока не произойдет одна из трех вещей: либо грешник раскается и уничтожит и аннулирует деструктивную силу с помощью отречения от жизненных удовольствий (в процессе раскаяния — прим. пер), или Праведный Судия уничтожит ее через страдания или смерть грешника, или грешник спустится в </a:t>
            </a:r>
            <a:r>
              <a:rPr lang="ru-RU" sz="1200" dirty="0" err="1"/>
              <a:t>Геином</a:t>
            </a:r>
            <a:r>
              <a:rPr lang="ru-RU" sz="1200" dirty="0"/>
              <a:t>, чтобы отплатить свой долг.</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a:t>
            </a:r>
            <a:r>
              <a:rPr lang="he-IL" b="1" i="0" dirty="0">
                <a:solidFill>
                  <a:srgbClr val="000000"/>
                </a:solidFill>
                <a:effectLst/>
                <a:latin typeface="Arial" panose="020B0604020202020204" pitchFamily="34" charset="0"/>
                <a:cs typeface="David" panose="020E0502060401010101" pitchFamily="34" charset="-79"/>
              </a:rPr>
              <a:t>נֹשֵׂא </a:t>
            </a:r>
            <a:r>
              <a:rPr lang="he-IL" b="1"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83552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3</a:t>
            </a:r>
            <a:r>
              <a:rPr lang="en-US" dirty="0"/>
              <a:t>: </a:t>
            </a:r>
            <a:r>
              <a:rPr lang="ru-RU" dirty="0"/>
              <a:t>«И убирающий преступления»</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600" dirty="0"/>
              <a:t>Это великое качество, ведь когда Б-г прощает грешника, он не делает это не через посланника. Творец Сам прощает грех, как написано: «Ибо у Тебя прощение» (</a:t>
            </a:r>
            <a:r>
              <a:rPr lang="ru-RU" sz="1600" dirty="0" err="1"/>
              <a:t>Теилим</a:t>
            </a:r>
            <a:r>
              <a:rPr lang="ru-RU" sz="1600" dirty="0"/>
              <a:t> 130:4). А в чем заключается это прощение? Всевышний смывает грех, как написано (</a:t>
            </a:r>
            <a:r>
              <a:rPr lang="ru-RU" sz="1600" dirty="0" err="1"/>
              <a:t>Йешайя</a:t>
            </a:r>
            <a:r>
              <a:rPr lang="ru-RU" sz="1600" dirty="0"/>
              <a:t> 4:4): «если смыл Г-</a:t>
            </a:r>
            <a:r>
              <a:rPr lang="ru-RU" sz="1600" dirty="0" err="1"/>
              <a:t>сподь</a:t>
            </a:r>
            <a:r>
              <a:rPr lang="ru-RU" sz="1600" dirty="0"/>
              <a:t> испражнения дочерей </a:t>
            </a:r>
            <a:r>
              <a:rPr lang="ru-RU" sz="1600" dirty="0" err="1"/>
              <a:t>Циона</a:t>
            </a:r>
            <a:r>
              <a:rPr lang="ru-RU" sz="1600" dirty="0"/>
              <a:t>», и также написано (</a:t>
            </a:r>
            <a:r>
              <a:rPr lang="ru-RU" sz="1600" dirty="0" err="1"/>
              <a:t>Йехезкель</a:t>
            </a:r>
            <a:r>
              <a:rPr lang="ru-RU" sz="1600" dirty="0"/>
              <a:t> 36:25): «И Я обрызгаю вас чистой водой…». Таким образом, «убирающий преступления» означает, что Всевышний посылает воды очищения и стирает грех.</a:t>
            </a:r>
          </a:p>
          <a:p>
            <a:pPr marL="0" indent="0" fontAlgn="base">
              <a:buNone/>
            </a:pPr>
            <a:r>
              <a:rPr lang="ru-RU" sz="1600" dirty="0"/>
              <a:t>Именно так должен поступать человек. Он не должен говорить: «почему это я должен исправлять то, что другой нагрешил или испортил» — ведь Всевышний Сам, не посредством посланника, исправляет его кривду и смывает мерзость его греха. И поэтому человек должен стыдиться возвращаться к греху — ведь Царь вынужден собственноручно стирать грязь с одежд грешника.</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a:t>
            </a:r>
            <a:r>
              <a:rPr lang="he-IL" b="1" i="0" dirty="0">
                <a:solidFill>
                  <a:srgbClr val="000000"/>
                </a:solidFill>
                <a:effectLst/>
                <a:latin typeface="Arial" panose="020B0604020202020204" pitchFamily="34" charset="0"/>
                <a:cs typeface="David" panose="020E0502060401010101" pitchFamily="34" charset="-79"/>
              </a:rPr>
              <a:t>וְעֹבֵר עַל פֶּשַׁע </a:t>
            </a:r>
            <a:r>
              <a:rPr lang="he-IL" i="0" dirty="0">
                <a:solidFill>
                  <a:srgbClr val="000000"/>
                </a:solidFill>
                <a:effectLst/>
                <a:latin typeface="Arial" panose="020B0604020202020204" pitchFamily="34" charset="0"/>
                <a:cs typeface="David" panose="020E0502060401010101" pitchFamily="34" charset="-79"/>
              </a:rPr>
              <a:t>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312341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4</a:t>
            </a:r>
            <a:r>
              <a:rPr lang="en-US" dirty="0"/>
              <a:t>: </a:t>
            </a:r>
            <a:r>
              <a:rPr lang="ru-RU" dirty="0"/>
              <a:t>«Остатку его наследия»</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400" dirty="0"/>
              <a:t>Всевышний поступает с Израилем так: он говорит: «Что я могу сделать с Израилем, ведь они мои кровные родственники». Община Израиля называется как бы супругой Всевышнего, и Он называет ее «Моя дочь, Моя сестра, Моя мать» (Шир </a:t>
            </a:r>
            <a:r>
              <a:rPr lang="ru-RU" sz="1400" dirty="0" err="1"/>
              <a:t>Аширим</a:t>
            </a:r>
            <a:r>
              <a:rPr lang="ru-RU" sz="1400" dirty="0"/>
              <a:t> Раба 9). И сказано (</a:t>
            </a:r>
            <a:r>
              <a:rPr lang="ru-RU" sz="1400" dirty="0" err="1"/>
              <a:t>Теилим</a:t>
            </a:r>
            <a:r>
              <a:rPr lang="ru-RU" sz="1400" dirty="0"/>
              <a:t> 148:14): «Израиль, народ близкий к Нему» — у Израиля есть как бы родственная связь с Творцом, они Его сыновья.</a:t>
            </a:r>
          </a:p>
          <a:p>
            <a:pPr marL="0" indent="0" fontAlgn="base">
              <a:buNone/>
            </a:pPr>
            <a:r>
              <a:rPr lang="ru-RU" sz="1400" dirty="0"/>
              <a:t>Таким же образом человек должен относиться к своему ближнему, ведь все евреи — кровные родственники. Все их души соединены вместе, и в каждом человеке есть духовные части других. Именно поэтому «не может сравниться один человек, исполняющий заповедь, с многими, кто исполняет заповедь», — поскольку они все связаны один с другим [и дополняют один другого]. </a:t>
            </a:r>
          </a:p>
          <a:p>
            <a:pPr marL="0" indent="0" fontAlgn="base">
              <a:buNone/>
            </a:pPr>
            <a:r>
              <a:rPr lang="ru-RU" sz="1400" dirty="0"/>
              <a:t>И именно по этой причине Мудрецы сказали, что «все евреи ответственны друг за друга» (буквально — «гаранты», </a:t>
            </a:r>
            <a:r>
              <a:rPr lang="he-IL" sz="1400" dirty="0"/>
              <a:t>ערבים; </a:t>
            </a:r>
            <a:r>
              <a:rPr lang="ru-RU" sz="1400" dirty="0"/>
              <a:t>другое значение этого корня </a:t>
            </a:r>
            <a:r>
              <a:rPr lang="he-IL" sz="1400" dirty="0"/>
              <a:t>ערב — «</a:t>
            </a:r>
            <a:r>
              <a:rPr lang="ru-RU" sz="1400" dirty="0"/>
              <a:t>перемешать» — прим. пер.), ведь в каждом есть часть от другого, и когда один грешит, он причиняет ущерб своей душе и части души другого еврея, которая находится в нем. Выходит, что со стороны этой [общей] части другой еврей является ответственным за него.</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a:t>
            </a:r>
            <a:r>
              <a:rPr lang="he-IL" b="1" i="0" dirty="0">
                <a:solidFill>
                  <a:srgbClr val="000000"/>
                </a:solidFill>
                <a:effectLst/>
                <a:latin typeface="Arial" panose="020B0604020202020204" pitchFamily="34" charset="0"/>
                <a:cs typeface="David" panose="020E0502060401010101" pitchFamily="34" charset="-79"/>
              </a:rPr>
              <a:t>לִשְׁאֵרִית נַחֲלָתוֹ</a:t>
            </a:r>
            <a:r>
              <a:rPr lang="he-IL" i="0" dirty="0">
                <a:solidFill>
                  <a:srgbClr val="000000"/>
                </a:solidFill>
                <a:effectLst/>
                <a:latin typeface="Arial" panose="020B0604020202020204" pitchFamily="34" charset="0"/>
                <a:cs typeface="David" panose="020E0502060401010101" pitchFamily="34" charset="-79"/>
              </a:rPr>
              <a:t>,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3106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5</a:t>
            </a:r>
            <a:r>
              <a:rPr lang="en-US" dirty="0"/>
              <a:t>: </a:t>
            </a:r>
            <a:r>
              <a:rPr lang="ru-RU" dirty="0"/>
              <a:t>«Не держит гнев вечно»</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100" dirty="0"/>
              <a:t>Это качество отличается от вышеперечисленных. Даже если человек продолжает грешить, Творец не держит гнев, а даже если гневается, то не навеки. Он успокаивает Свой гнев, даже когда человек не раскаивается, — как произошло во время царствования </a:t>
            </a:r>
            <a:r>
              <a:rPr lang="ru-RU" sz="1100" dirty="0" err="1"/>
              <a:t>Йеровама</a:t>
            </a:r>
            <a:r>
              <a:rPr lang="ru-RU" sz="1100" dirty="0"/>
              <a:t> бен </a:t>
            </a:r>
            <a:r>
              <a:rPr lang="ru-RU" sz="1100" dirty="0" err="1"/>
              <a:t>Невата</a:t>
            </a:r>
            <a:r>
              <a:rPr lang="ru-RU" sz="1100" dirty="0"/>
              <a:t> (</a:t>
            </a:r>
            <a:r>
              <a:rPr lang="ru-RU" sz="1100" dirty="0" err="1"/>
              <a:t>Млахим</a:t>
            </a:r>
            <a:r>
              <a:rPr lang="ru-RU" sz="1100" dirty="0"/>
              <a:t> 2, 14), когда Всевышний восстановил границы Земли Израиля, в то время как евреи служили идолам. Творец пожалел их, несмотря на то, что они не раскаялись. Почему? Ради этого качества — не держать гнев навеки. Наоборот, Всевышний ослабляет гнев и, хотя грех все еще продолжает существовать, не наказывает людей, а жалеет их и ждет их раскаяния, как сказано (</a:t>
            </a:r>
            <a:r>
              <a:rPr lang="ru-RU" sz="1100" dirty="0" err="1"/>
              <a:t>Теилим</a:t>
            </a:r>
            <a:r>
              <a:rPr lang="ru-RU" sz="1100" dirty="0"/>
              <a:t> 103:9): «Не навеки будет Он гневаться и не вечно негодовать». Он проявляет мягкость и твердость, в зависимости от того, что нужно для блага Израиля.</a:t>
            </a:r>
          </a:p>
          <a:p>
            <a:pPr marL="0" indent="0" fontAlgn="base">
              <a:buNone/>
            </a:pPr>
            <a:r>
              <a:rPr lang="ru-RU" sz="1100" dirty="0"/>
              <a:t>Этим качеством следует руководствоваться по отношению к ближнему. Даже если человек имеет право жестко наказывать ближнего или своих детей, он не должен умножать кару и долго гневаться, а успокоить гнев и не держать его навеки, даже в ситуации, когда он имеет право гневаться.</a:t>
            </a:r>
          </a:p>
          <a:p>
            <a:pPr marL="0" indent="0" fontAlgn="base">
              <a:buNone/>
            </a:pPr>
            <a:r>
              <a:rPr lang="ru-RU" sz="1100" dirty="0"/>
              <a:t>В Торе (</a:t>
            </a:r>
            <a:r>
              <a:rPr lang="ru-RU" sz="1100" dirty="0" err="1"/>
              <a:t>Шмот</a:t>
            </a:r>
            <a:r>
              <a:rPr lang="ru-RU" sz="1100" dirty="0"/>
              <a:t> 23:5) сказано: «Если увидишь осла твоего ненавистника лежит под своей ношей, разве ты оставишь его без помощи? Непременно разгрузи вместе с ним». Мудрецы Талмуда (</a:t>
            </a:r>
            <a:r>
              <a:rPr lang="ru-RU" sz="1100" dirty="0" err="1"/>
              <a:t>Псахим</a:t>
            </a:r>
            <a:r>
              <a:rPr lang="ru-RU" sz="1100" dirty="0"/>
              <a:t> 113) объясняют, что речь идет о человеке, увидевшем, что другой еврей совершил преступление, но он — единственный свидетель и поэтому не может обратиться в суд, и ненавидит другого за это преступление (иначе он не имел бы права его ненавидеть, как сказано: «не ненавидь твоего ближнего в своем сердце» — прим. пер.) И тем не менее, Тора сказала «непременно разгрузи (</a:t>
            </a:r>
            <a:r>
              <a:rPr lang="he-IL" sz="1100" dirty="0"/>
              <a:t>עזוב)», </a:t>
            </a:r>
            <a:r>
              <a:rPr lang="ru-RU" sz="1100" dirty="0"/>
              <a:t>что можно понимать и как «оставь (</a:t>
            </a:r>
            <a:r>
              <a:rPr lang="he-IL" sz="1100" dirty="0"/>
              <a:t>עזוב) </a:t>
            </a:r>
            <a:r>
              <a:rPr lang="ru-RU" sz="1100" dirty="0"/>
              <a:t>свой гнев» и </a:t>
            </a:r>
            <a:r>
              <a:rPr lang="ru-RU" sz="1100" dirty="0" err="1"/>
              <a:t>приблизь</a:t>
            </a:r>
            <a:r>
              <a:rPr lang="ru-RU" sz="1100" dirty="0"/>
              <a:t> его к Торе с помощью любви, — может быть этот путь будет успешным. И это как раз проявление обсуждаемого нами качества — «не держать гнев навеки».</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a:t>
            </a:r>
            <a:r>
              <a:rPr lang="he-IL" b="1" i="0" dirty="0">
                <a:solidFill>
                  <a:srgbClr val="000000"/>
                </a:solidFill>
                <a:effectLst/>
                <a:latin typeface="Arial" panose="020B0604020202020204" pitchFamily="34" charset="0"/>
                <a:cs typeface="David" panose="020E0502060401010101" pitchFamily="34" charset="-79"/>
              </a:rPr>
              <a:t>לֹא הֶחֱזִיק לָעַד אַפּוֹ </a:t>
            </a:r>
            <a:r>
              <a:rPr lang="he-IL" i="0" dirty="0">
                <a:solidFill>
                  <a:srgbClr val="000000"/>
                </a:solidFill>
                <a:effectLst/>
                <a:latin typeface="Arial" panose="020B0604020202020204" pitchFamily="34" charset="0"/>
                <a:cs typeface="David" panose="020E0502060401010101" pitchFamily="34" charset="-79"/>
              </a:rPr>
              <a:t>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298523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6</a:t>
            </a:r>
            <a:r>
              <a:rPr lang="en-US" dirty="0"/>
              <a:t>: </a:t>
            </a:r>
            <a:r>
              <a:rPr lang="ru-RU" dirty="0"/>
              <a:t>«Ибо он желает добра»</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lnSpc>
                <a:spcPct val="105000"/>
              </a:lnSpc>
              <a:buNone/>
            </a:pPr>
            <a:r>
              <a:rPr lang="ru-RU" sz="1000" dirty="0"/>
              <a:t>Мы уже объяснили в другом месте (</a:t>
            </a:r>
            <a:r>
              <a:rPr lang="ru-RU" sz="1000" dirty="0" err="1"/>
              <a:t>Пардес</a:t>
            </a:r>
            <a:r>
              <a:rPr lang="ru-RU" sz="1000" dirty="0"/>
              <a:t> </a:t>
            </a:r>
            <a:r>
              <a:rPr lang="ru-RU" sz="1000" dirty="0" err="1"/>
              <a:t>Римоним</a:t>
            </a:r>
            <a:r>
              <a:rPr lang="ru-RU" sz="1000" dirty="0"/>
              <a:t>, Шаар </a:t>
            </a:r>
            <a:r>
              <a:rPr lang="ru-RU" sz="1000" dirty="0" err="1"/>
              <a:t>Аэйхалот</a:t>
            </a:r>
            <a:r>
              <a:rPr lang="ru-RU" sz="1000" dirty="0"/>
              <a:t>, ч. 5), что в определенном духовном чертоге есть ангелы, задача которых — принимать добрые дела, которые человек делает в этом мире. И когда Качество суда обвиняет Израиль, эти ангелы немедленно показывают это добро, и Всевышний милует Израиль, поскольку Он желает добра. Несмотря на то, что евреи виновны, — если они воздают добро один другому, Творец милует их.</a:t>
            </a:r>
          </a:p>
          <a:p>
            <a:pPr marL="0" indent="0" fontAlgn="base">
              <a:lnSpc>
                <a:spcPct val="105000"/>
              </a:lnSpc>
              <a:buNone/>
            </a:pPr>
            <a:r>
              <a:rPr lang="ru-RU" sz="1000" dirty="0"/>
              <a:t>Во время разрушения Храма Творец сказал ангелу </a:t>
            </a:r>
            <a:r>
              <a:rPr lang="ru-RU" sz="1000" dirty="0" err="1"/>
              <a:t>Гавриэлю</a:t>
            </a:r>
            <a:r>
              <a:rPr lang="ru-RU" sz="1000" dirty="0"/>
              <a:t>, «Войди меж колесами над </a:t>
            </a:r>
            <a:r>
              <a:rPr lang="ru-RU" sz="1000" dirty="0" err="1"/>
              <a:t>керувом</a:t>
            </a:r>
            <a:r>
              <a:rPr lang="ru-RU" sz="1000" dirty="0"/>
              <a:t>, и наполни пригоршни твои углями, горящими меж </a:t>
            </a:r>
            <a:r>
              <a:rPr lang="ru-RU" sz="1000" dirty="0" err="1"/>
              <a:t>керувами</a:t>
            </a:r>
            <a:r>
              <a:rPr lang="ru-RU" sz="1000" dirty="0"/>
              <a:t>, и брось на этот город» (</a:t>
            </a:r>
            <a:r>
              <a:rPr lang="ru-RU" sz="1000" dirty="0" err="1"/>
              <a:t>Йехезкель</a:t>
            </a:r>
            <a:r>
              <a:rPr lang="ru-RU" sz="1000" dirty="0"/>
              <a:t> 10:2). Ведь </a:t>
            </a:r>
            <a:r>
              <a:rPr lang="ru-RU" sz="1000" dirty="0" err="1"/>
              <a:t>Гавриэль</a:t>
            </a:r>
            <a:r>
              <a:rPr lang="ru-RU" sz="1000" dirty="0"/>
              <a:t> — ангел суда и строгости, и Всевышний дал ему разрешение получать силы Суда от огня жертвенника, который «меж колесами, над </a:t>
            </a:r>
            <a:r>
              <a:rPr lang="ru-RU" sz="1000" dirty="0" err="1"/>
              <a:t>керувом</a:t>
            </a:r>
            <a:r>
              <a:rPr lang="ru-RU" sz="1000" dirty="0"/>
              <a:t>» (речь идет о качестве Суда </a:t>
            </a:r>
            <a:r>
              <a:rPr lang="ru-RU" sz="1000" dirty="0" err="1"/>
              <a:t>сфиры</a:t>
            </a:r>
            <a:r>
              <a:rPr lang="ru-RU" sz="1000" dirty="0"/>
              <a:t> </a:t>
            </a:r>
            <a:r>
              <a:rPr lang="ru-RU" sz="1000" dirty="0" err="1"/>
              <a:t>Малхут</a:t>
            </a:r>
            <a:r>
              <a:rPr lang="ru-RU" sz="1000" dirty="0"/>
              <a:t>). И качество Суда усилилось настолько, что могло истребить все, стереть память об Израиле, поскольку они были достойны уничтожения. Но пророк продолжает: «И увидел, у </a:t>
            </a:r>
            <a:r>
              <a:rPr lang="ru-RU" sz="1000" dirty="0" err="1"/>
              <a:t>керувов</a:t>
            </a:r>
            <a:r>
              <a:rPr lang="ru-RU" sz="1000" dirty="0"/>
              <a:t> форма человеческой руки под их крыльями» — это означает, что Всевышний сказал </a:t>
            </a:r>
            <a:r>
              <a:rPr lang="ru-RU" sz="1000" dirty="0" err="1"/>
              <a:t>Гавриэлю</a:t>
            </a:r>
            <a:r>
              <a:rPr lang="ru-RU" sz="1000" dirty="0"/>
              <a:t>: «Они творят добро один с другим, и хотя они виновны, они будут спасены и часть их останется в живых». И причина — в этом качестве, «ибо Он желает добра», то есть — добра, которое евреи делают друг другу, и Всевышний вспоминает им эти добрые дела, несмотря на то, что в остальном они недостойны.</a:t>
            </a:r>
          </a:p>
          <a:p>
            <a:pPr marL="0" indent="0" fontAlgn="base">
              <a:lnSpc>
                <a:spcPct val="105000"/>
              </a:lnSpc>
              <a:buNone/>
            </a:pPr>
            <a:r>
              <a:rPr lang="ru-RU" sz="1000" dirty="0"/>
              <a:t>Человек тоже должен вести себя в соответствии с этим качеством. Даже если он видит, что кто-то другой причиняет ему зло и этим </a:t>
            </a:r>
            <a:r>
              <a:rPr lang="ru-RU" sz="1000" dirty="0" err="1"/>
              <a:t>гневает</a:t>
            </a:r>
            <a:r>
              <a:rPr lang="ru-RU" sz="1000" dirty="0"/>
              <a:t> его, если в этом человеке есть хорошая сторона — например, он делает людям добро, или обладает другим положительным качеством, этого должно быть достаточно, чтобы успокоить гнев и поменять отношение к нему в лучшую сторону. Нужно сказать: «Достаточно уже, что в нем есть это хорошее качество». И тем более, что нужно относиться так к собственной жене, как сказали мудрецы: «Достаточно, что они выращивают наших детей и спасают нас от греха». Подобным же образом нужно думать о всех людях: «Достаточно уже, что он сделал мне или кому-то другому такое-то доброе дело, или что он обладает таким-то положительным качеством». И таким образом человек будет «желающим добра».</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a:t>
            </a:r>
            <a:r>
              <a:rPr lang="he-IL" b="1" i="0" dirty="0">
                <a:solidFill>
                  <a:srgbClr val="000000"/>
                </a:solidFill>
                <a:effectLst/>
                <a:latin typeface="Arial" panose="020B0604020202020204" pitchFamily="34" charset="0"/>
                <a:cs typeface="David" panose="020E0502060401010101" pitchFamily="34" charset="-79"/>
              </a:rPr>
              <a:t>כִּי חָפֵץ חֶסֶד הוּא</a:t>
            </a:r>
            <a:r>
              <a:rPr lang="he-IL" i="0" dirty="0">
                <a:solidFill>
                  <a:srgbClr val="000000"/>
                </a:solidFill>
                <a:effectLst/>
                <a:latin typeface="Arial" panose="020B0604020202020204" pitchFamily="34" charset="0"/>
                <a:cs typeface="David" panose="020E0502060401010101" pitchFamily="34" charset="-79"/>
              </a:rPr>
              <a:t>,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1545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7</a:t>
            </a:r>
            <a:r>
              <a:rPr lang="en-US" dirty="0"/>
              <a:t>: </a:t>
            </a:r>
            <a:r>
              <a:rPr lang="ru-RU" dirty="0"/>
              <a:t>«Он снова смилуется над нами»</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lnSpcReduction="10000"/>
          </a:bodyPr>
          <a:lstStyle/>
          <a:p>
            <a:pPr marL="0" indent="0" fontAlgn="base">
              <a:buNone/>
            </a:pPr>
            <a:r>
              <a:rPr lang="ru-RU" sz="1400" dirty="0"/>
              <a:t>Всевышний не поступает так как люди: если кто-то прогневал человека, то даже если он потом мирится с ним, он уже не может любить его так же сильно, как раньше. Но если человек согрешил и затем раскаялся, Всевышний ценит его еще больше, чем до этого.</a:t>
            </a:r>
            <a:endParaRPr lang="en-US" sz="1400" dirty="0"/>
          </a:p>
          <a:p>
            <a:pPr marL="0" indent="0" fontAlgn="base">
              <a:buNone/>
            </a:pPr>
            <a:r>
              <a:rPr lang="ru-RU" sz="1400" dirty="0"/>
              <a:t>Поэтому когда человек раскаивается (на иврите — делает тшуву, </a:t>
            </a:r>
            <a:r>
              <a:rPr lang="he-IL" sz="1400" dirty="0"/>
              <a:t>תשובה; </a:t>
            </a:r>
            <a:r>
              <a:rPr lang="ru-RU" sz="1400" dirty="0"/>
              <a:t>слово тшува можно прочесть как </a:t>
            </a:r>
            <a:r>
              <a:rPr lang="he-IL" sz="1400" dirty="0"/>
              <a:t>תשוב-ה, </a:t>
            </a:r>
            <a:r>
              <a:rPr lang="ru-RU" sz="1400" dirty="0"/>
              <a:t>возвращение </a:t>
            </a:r>
            <a:r>
              <a:rPr lang="he-IL" sz="1400" dirty="0"/>
              <a:t>ה </a:t>
            </a:r>
            <a:r>
              <a:rPr lang="ru-RU" sz="1400" dirty="0"/>
              <a:t>на свое место), Всевышний возвращает этому человеку Свое присутствие (</a:t>
            </a:r>
            <a:r>
              <a:rPr lang="ru-RU" sz="1400" dirty="0" err="1"/>
              <a:t>шехину</a:t>
            </a:r>
            <a:r>
              <a:rPr lang="ru-RU" sz="1400" dirty="0"/>
              <a:t>; буква </a:t>
            </a:r>
            <a:r>
              <a:rPr lang="he-IL" sz="1400" dirty="0"/>
              <a:t>ה </a:t>
            </a:r>
            <a:r>
              <a:rPr lang="ru-RU" sz="1400" dirty="0"/>
              <a:t>символизирует </a:t>
            </a:r>
            <a:r>
              <a:rPr lang="ru-RU" sz="1400" dirty="0" err="1"/>
              <a:t>шехину</a:t>
            </a:r>
            <a:r>
              <a:rPr lang="ru-RU" sz="1400" dirty="0"/>
              <a:t>, связанную со </a:t>
            </a:r>
            <a:r>
              <a:rPr lang="ru-RU" sz="1400" dirty="0" err="1"/>
              <a:t>сфирой</a:t>
            </a:r>
            <a:r>
              <a:rPr lang="ru-RU" sz="1400" dirty="0"/>
              <a:t> </a:t>
            </a:r>
            <a:r>
              <a:rPr lang="ru-RU" sz="1400" dirty="0" err="1"/>
              <a:t>Малхут</a:t>
            </a:r>
            <a:r>
              <a:rPr lang="ru-RU" sz="1400" dirty="0"/>
              <a:t> — прим. пер.). И Творец не просто возвращает человеку Свою прежнюю любовь, а любит его теперь намного больше. В этом и заключается качество «Он снова смилуется над нами»: Всевышний еще более милосерден к евреям, исправляет и приближает их.</a:t>
            </a:r>
          </a:p>
          <a:p>
            <a:pPr marL="0" indent="0" fontAlgn="base">
              <a:buNone/>
            </a:pPr>
            <a:r>
              <a:rPr lang="ru-RU" sz="1400" dirty="0"/>
              <a:t>Таким же образом человек должен вести себя со своим ближним. Не держать на него зла по поводу предыдущей ссоры, а наоборот, увидев, что ближний ищет примирения и дружбы, относиться к нему с еще большим милосердием и любовью, чем раньше. Нужно сказать себе: «Он для меня — как раскаявшийся грешник, на месте которого не может стоять даже совершенный праведник», и приближать его к себе даже больше, чем «совершенных праведников» — тех людей, которые никогда против него не грешили.</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lnSpcReduction="10000"/>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a:t>
            </a:r>
            <a:r>
              <a:rPr lang="he-IL" b="1" i="0" dirty="0">
                <a:solidFill>
                  <a:srgbClr val="000000"/>
                </a:solidFill>
                <a:effectLst/>
                <a:latin typeface="Arial" panose="020B0604020202020204" pitchFamily="34" charset="0"/>
                <a:cs typeface="David" panose="020E0502060401010101" pitchFamily="34" charset="-79"/>
              </a:rPr>
              <a:t>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25074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50E5-00F4-FC8E-86FB-905D1FC3C7D6}"/>
              </a:ext>
            </a:extLst>
          </p:cNvPr>
          <p:cNvSpPr>
            <a:spLocks noGrp="1"/>
          </p:cNvSpPr>
          <p:nvPr>
            <p:ph type="title"/>
          </p:nvPr>
        </p:nvSpPr>
        <p:spPr/>
        <p:txBody>
          <a:bodyPr/>
          <a:lstStyle/>
          <a:p>
            <a:r>
              <a:rPr lang="ru-RU" dirty="0"/>
              <a:t>Как Правильно Относиться к Судным Дням?</a:t>
            </a:r>
            <a:endParaRPr lang="en-US" dirty="0"/>
          </a:p>
        </p:txBody>
      </p:sp>
      <p:sp>
        <p:nvSpPr>
          <p:cNvPr id="3" name="Oval 2">
            <a:extLst>
              <a:ext uri="{FF2B5EF4-FFF2-40B4-BE49-F238E27FC236}">
                <a16:creationId xmlns:a16="http://schemas.microsoft.com/office/drawing/2014/main" id="{5F0FC0F4-FB99-1C8C-9C6A-7428A378F393}"/>
              </a:ext>
            </a:extLst>
          </p:cNvPr>
          <p:cNvSpPr/>
          <p:nvPr/>
        </p:nvSpPr>
        <p:spPr>
          <a:xfrm>
            <a:off x="2513012" y="1981200"/>
            <a:ext cx="3470755" cy="3429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ברעדה</a:t>
            </a:r>
            <a:endParaRPr lang="ru-RU" dirty="0"/>
          </a:p>
          <a:p>
            <a:pPr algn="ctr"/>
            <a:r>
              <a:rPr lang="ru-RU" dirty="0"/>
              <a:t>В Трепете</a:t>
            </a:r>
            <a:endParaRPr lang="en-US" dirty="0"/>
          </a:p>
        </p:txBody>
      </p:sp>
      <p:sp>
        <p:nvSpPr>
          <p:cNvPr id="4" name="Oval 3">
            <a:extLst>
              <a:ext uri="{FF2B5EF4-FFF2-40B4-BE49-F238E27FC236}">
                <a16:creationId xmlns:a16="http://schemas.microsoft.com/office/drawing/2014/main" id="{5D0D1956-A48B-2A37-01BD-16FA34FA137C}"/>
              </a:ext>
            </a:extLst>
          </p:cNvPr>
          <p:cNvSpPr/>
          <p:nvPr/>
        </p:nvSpPr>
        <p:spPr>
          <a:xfrm>
            <a:off x="5789612" y="1981200"/>
            <a:ext cx="3352800" cy="3429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גילו</a:t>
            </a:r>
            <a:endParaRPr lang="ru-RU" dirty="0"/>
          </a:p>
          <a:p>
            <a:pPr algn="ctr"/>
            <a:r>
              <a:rPr lang="ru-RU" dirty="0"/>
              <a:t>Радуйтесь</a:t>
            </a:r>
            <a:endParaRPr lang="en-US" dirty="0"/>
          </a:p>
        </p:txBody>
      </p:sp>
      <p:sp>
        <p:nvSpPr>
          <p:cNvPr id="5" name="TextBox 4">
            <a:extLst>
              <a:ext uri="{FF2B5EF4-FFF2-40B4-BE49-F238E27FC236}">
                <a16:creationId xmlns:a16="http://schemas.microsoft.com/office/drawing/2014/main" id="{5FB46A6B-1006-F212-9178-D2580A5958E5}"/>
              </a:ext>
            </a:extLst>
          </p:cNvPr>
          <p:cNvSpPr txBox="1"/>
          <p:nvPr/>
        </p:nvSpPr>
        <p:spPr>
          <a:xfrm>
            <a:off x="501388" y="5946862"/>
            <a:ext cx="7040824" cy="338554"/>
          </a:xfrm>
          <a:prstGeom prst="rect">
            <a:avLst/>
          </a:prstGeom>
          <a:noFill/>
        </p:spPr>
        <p:txBody>
          <a:bodyPr wrap="square" rtlCol="0">
            <a:spAutoFit/>
          </a:bodyPr>
          <a:lstStyle/>
          <a:p>
            <a:r>
              <a:rPr lang="ru-RU" sz="1600" dirty="0" err="1"/>
              <a:t>Техилим</a:t>
            </a:r>
            <a:r>
              <a:rPr lang="ru-RU" sz="1600" dirty="0"/>
              <a:t>, глава 2, стих 11</a:t>
            </a:r>
            <a:endParaRPr lang="en-US" sz="1600" dirty="0"/>
          </a:p>
        </p:txBody>
      </p:sp>
    </p:spTree>
    <p:extLst>
      <p:ext uri="{BB962C8B-B14F-4D97-AF65-F5344CB8AC3E}">
        <p14:creationId xmlns:p14="http://schemas.microsoft.com/office/powerpoint/2010/main" val="382370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8</a:t>
            </a:r>
            <a:r>
              <a:rPr lang="en-US" dirty="0"/>
              <a:t>: </a:t>
            </a:r>
            <a:r>
              <a:rPr lang="ru-RU" dirty="0"/>
              <a:t>«Покорит наши грехи»</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050" dirty="0"/>
              <a:t>Всевышний поступает с Израилем согласно качеству «покорения беззакония».</a:t>
            </a:r>
            <a:r>
              <a:rPr lang="en-US" sz="1050" dirty="0"/>
              <a:t> </a:t>
            </a:r>
            <a:r>
              <a:rPr lang="ru-RU" sz="1050" dirty="0"/>
              <a:t>По этой же причине Всевышний не берет «взятку заповедями». К примеру, Он не говорит: «этот человек совершил сорок заповедей и десять грехов, таким образом остается тридцать заповедей, а десять будут вычтены за десять». Но даже если абсолютный праведник допустил один грех, он уподобляется человеку который сжег Тору, пока не заплатит свой долг (т.е. не получит наказание за единственный грех — прим. пер), а затем получит награду за все свои заповеди. И в этом заключается большая милость, которую сделал Всевышний с праведниками, что не вычитает заповеди за грехи, ведь заповеди чрезвычайно цени и поднимаются к Творцу, и как можно вычесть из них из-за грехов? Ведь наказание за грех — часть презренного </a:t>
            </a:r>
            <a:r>
              <a:rPr lang="ru-RU" sz="1050" dirty="0" err="1"/>
              <a:t>геинома</a:t>
            </a:r>
            <a:r>
              <a:rPr lang="ru-RU" sz="1050" dirty="0"/>
              <a:t>, а награда за заповеди — от славного сияния </a:t>
            </a:r>
            <a:r>
              <a:rPr lang="ru-RU" sz="1050" dirty="0" err="1"/>
              <a:t>Шехины</a:t>
            </a:r>
            <a:r>
              <a:rPr lang="ru-RU" sz="1050" dirty="0"/>
              <a:t>, и как обменять одно на другое?! Вместо этого, Всевышний взимает расплату за грехи и воздает награду всех заповедей.</a:t>
            </a:r>
          </a:p>
          <a:p>
            <a:pPr marL="0" indent="0" fontAlgn="base">
              <a:buNone/>
            </a:pPr>
            <a:r>
              <a:rPr lang="ru-RU" sz="1050" dirty="0"/>
              <a:t>В этом и заключается смысл атрибута «покорит наши беззакония» — что грехи не имеют пред Творцом такой же силы, как заповеди. Всевышний сдерживает их, чтобы они не поднимались и не входили внутрь. И хотя Он надзирает над всеми деяниями человека, как хорошими, так и плохими, Он не сдерживает добро, а позволяет ему расцветать и подниматься высоко ввысь, где заповеди включаются одна в другую и выстраиваются в славное здание и одеяние. Грехи же не обладают таким свойством, и Всевышний сдерживает их, чтобы не преуспели в этом и не вошли вовнутрь.</a:t>
            </a:r>
          </a:p>
          <a:p>
            <a:pPr marL="0" indent="0" fontAlgn="base">
              <a:buNone/>
            </a:pPr>
            <a:r>
              <a:rPr lang="ru-RU" sz="1050" dirty="0"/>
              <a:t>Человек также должен вести себя в соответствии с этим качеством. Он не должен не забывать о добре, которое получил от ближнего и помнить зло, которое тот ему причинил. Наоборот, нужно подавить зло, забыть и оставить его, не держать на ближнего злобу. Добро же следует постоянно помнить, и оно должно быть в глазах человека более важным, чем все плохое, что ближний принес ему. И нельзя производить «взаиморасчет», говоря: «даже если он сделал мне добро, он ведь сделал и зло» и забывая про добро. Не следует делать так, а нужно стараться простить зло как только можно, а добро никогда не упускать из виду, и стараться изо всех сил не обращать внимания на зло, подобно тому как Всевышний «подавляет» грехи.</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b="1" i="0" dirty="0" err="1">
                <a:solidFill>
                  <a:srgbClr val="000000"/>
                </a:solidFill>
                <a:effectLst/>
                <a:latin typeface="Arial" panose="020B0604020202020204" pitchFamily="34" charset="0"/>
                <a:cs typeface="David" panose="020E0502060401010101" pitchFamily="34" charset="-79"/>
              </a:rPr>
              <a:t>יִכְבֹּש</a:t>
            </a:r>
            <a:r>
              <a:rPr lang="he-IL" b="1" i="0" dirty="0">
                <a:solidFill>
                  <a:srgbClr val="000000"/>
                </a:solidFill>
                <a:effectLst/>
                <a:latin typeface="Arial" panose="020B0604020202020204" pitchFamily="34" charset="0"/>
                <a:cs typeface="David" panose="020E0502060401010101" pitchFamily="34" charset="-79"/>
              </a:rPr>
              <a:t>ׁ </a:t>
            </a:r>
            <a:r>
              <a:rPr lang="he-IL" b="1"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41971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9</a:t>
            </a:r>
            <a:r>
              <a:rPr lang="en-US" dirty="0"/>
              <a:t>: </a:t>
            </a:r>
            <a:r>
              <a:rPr lang="ru-RU" dirty="0"/>
              <a:t>«Выбросишь в море все их грехи»</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100" dirty="0"/>
              <a:t>Это качество — проявление доброты Творца. Ведь, к примеру, когда дети Израиля согрешили и Всевышний отдал их в руки фараона, а потом они раскаялись — почему Он должен наказывать фараона, </a:t>
            </a:r>
            <a:r>
              <a:rPr lang="ru-RU" sz="1100" dirty="0" err="1"/>
              <a:t>Санхерива</a:t>
            </a:r>
            <a:r>
              <a:rPr lang="ru-RU" sz="1100" dirty="0"/>
              <a:t>, Амана и им подобных? (Ведь они — только орудия в Его руках — прим. пер.) Однако Всевышний не удовлетворяется тем, что говорит: «Они раскаялись, значит им больше не будет причинено зла, значит фараон, </a:t>
            </a:r>
            <a:r>
              <a:rPr lang="ru-RU" sz="1100" dirty="0" err="1"/>
              <a:t>Санхерив</a:t>
            </a:r>
            <a:r>
              <a:rPr lang="ru-RU" sz="1100" dirty="0"/>
              <a:t> и Аман оставят их в покое». Этого недостаточно, и Всевышний делает большее — злой замысел Амана возвращается на его голову, и также с фараоном и </a:t>
            </a:r>
            <a:r>
              <a:rPr lang="ru-RU" sz="1100" dirty="0" err="1"/>
              <a:t>Санхеривом</a:t>
            </a:r>
            <a:r>
              <a:rPr lang="ru-RU" sz="1100" dirty="0"/>
              <a:t>.</a:t>
            </a:r>
            <a:endParaRPr lang="en-US" sz="1100" dirty="0"/>
          </a:p>
          <a:p>
            <a:pPr marL="0" indent="0" fontAlgn="base">
              <a:lnSpc>
                <a:spcPct val="105000"/>
              </a:lnSpc>
              <a:buNone/>
            </a:pPr>
            <a:r>
              <a:rPr lang="ru-RU" sz="1100" dirty="0"/>
              <a:t>В этом и заключается атрибут «и Ты ввергнешь в глубины моря все их грехи» — Творец направит силу правосудия на тех, кто называется «глубины моря», как сказано: «а нечестивцы — как разбушевавшееся море, когда оно не может утихнуть и его воды извергают ил и грязь» (</a:t>
            </a:r>
            <a:r>
              <a:rPr lang="ru-RU" sz="1100" dirty="0" err="1"/>
              <a:t>Йешаяу</a:t>
            </a:r>
            <a:r>
              <a:rPr lang="ru-RU" sz="1100" dirty="0"/>
              <a:t> 57:20). Это те, чьими руками Израиль получает наказание — Всевышний вернет потом все их злодеяния на их голову. Причина этого — в том, что после того как Израиль получает наказание, Творец сожалеет даже по поводу того, что было раньше, и требует ответа [от тех, чьими руками было произведено наказание]. Более того, «Я прогневался немного, а они усилили бедствие» (Захария 1:15). (То есть, народы мира причинили Израилю больше страданий, чем им было положено — прим. пер.)</a:t>
            </a:r>
          </a:p>
          <a:p>
            <a:pPr marL="0" indent="0" fontAlgn="base">
              <a:lnSpc>
                <a:spcPct val="105000"/>
              </a:lnSpc>
              <a:buNone/>
            </a:pPr>
            <a:r>
              <a:rPr lang="ru-RU" sz="1100" dirty="0"/>
              <a:t>Человек должен вести себя по отношению к ближнему в соответствии с этим качеством. Если тот — злодей, но сломан страданиями, не следует его ненавидеть, ведь страдания очищают его от зла. И нужно приближать к себе падших и получающих свою кару, проявлять к ним милосердие и спасать их от врага. Нельзя говорить: «он сам виноват, это все из-за его грехов», а следует, наоборот, относиться к ним милосердно в соответствии с этим качеством.</a:t>
            </a:r>
          </a:p>
          <a:p>
            <a:pPr marL="0" indent="0" fontAlgn="base">
              <a:buNone/>
            </a:pPr>
            <a:endParaRPr lang="ru-RU" sz="1100" dirty="0"/>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a:t>
            </a:r>
            <a:r>
              <a:rPr lang="he-IL" b="1" i="0" dirty="0">
                <a:solidFill>
                  <a:srgbClr val="000000"/>
                </a:solidFill>
                <a:effectLst/>
                <a:latin typeface="Arial" panose="020B0604020202020204" pitchFamily="34" charset="0"/>
                <a:cs typeface="David" panose="020E0502060401010101" pitchFamily="34" charset="-79"/>
              </a:rPr>
              <a:t>וְתַשְׁלִיךְ בִּמְצֻלוֹת יָם כָּל </a:t>
            </a:r>
            <a:r>
              <a:rPr lang="he-IL" b="1"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37237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10</a:t>
            </a:r>
            <a:r>
              <a:rPr lang="en-US" dirty="0"/>
              <a:t>: </a:t>
            </a:r>
            <a:r>
              <a:rPr lang="ru-RU" dirty="0"/>
              <a:t>«Истину </a:t>
            </a:r>
            <a:r>
              <a:rPr lang="ru-RU" dirty="0" err="1"/>
              <a:t>Яакову</a:t>
            </a:r>
            <a:r>
              <a:rPr lang="ru-RU" dirty="0"/>
              <a:t>»</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400" dirty="0"/>
              <a:t>Имя Израиль связано с более высоким уровнем, чем имя Яаков. Данное качество относится к людям со средним духовным уровнем, которые не умеют делать больше, чем от них требует закон. Они называются «Яаков», поскольку с верностью соблюдают только истинную букву закона. У Всевышнего тоже есть качество «верности», связанное с законом и прямотой, и с теми, кто ведет себя правильно, Всевышний проявляет качество «верности» - милует их при реализации закона и справедливости.</a:t>
            </a:r>
          </a:p>
          <a:p>
            <a:pPr marL="0" indent="0" fontAlgn="base">
              <a:buNone/>
            </a:pPr>
            <a:r>
              <a:rPr lang="ru-RU" sz="1400" dirty="0"/>
              <a:t>Таким же образом должен человек вести себя с ближним- с честностью и верностью, и не искривлять правосудия по отношению к нему. Нужно проявлять истинную милость к ближнему, так же как Всевышний милует Его создания, находящиеся на «среднем» уровне, чтобы исправить их.</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b="1" i="0" dirty="0" err="1">
                <a:solidFill>
                  <a:srgbClr val="000000"/>
                </a:solidFill>
                <a:effectLst/>
                <a:latin typeface="Arial" panose="020B0604020202020204" pitchFamily="34" charset="0"/>
                <a:cs typeface="David" panose="020E0502060401010101" pitchFamily="34" charset="-79"/>
              </a:rPr>
              <a:t>תִּתֵּן</a:t>
            </a:r>
            <a:r>
              <a:rPr lang="he-IL" b="1" i="0" dirty="0">
                <a:solidFill>
                  <a:srgbClr val="000000"/>
                </a:solidFill>
                <a:effectLst/>
                <a:latin typeface="Arial" panose="020B0604020202020204" pitchFamily="34" charset="0"/>
                <a:cs typeface="David" panose="020E0502060401010101" pitchFamily="34" charset="-79"/>
              </a:rPr>
              <a:t> אֱמֶת לְיַעֲקֹב </a:t>
            </a:r>
            <a:r>
              <a:rPr lang="he-IL" i="0" dirty="0">
                <a:solidFill>
                  <a:srgbClr val="000000"/>
                </a:solidFill>
                <a:effectLst/>
                <a:latin typeface="Arial" panose="020B0604020202020204" pitchFamily="34" charset="0"/>
                <a:cs typeface="David" panose="020E0502060401010101" pitchFamily="34" charset="-79"/>
              </a:rPr>
              <a:t>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384974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11</a:t>
            </a:r>
            <a:r>
              <a:rPr lang="en-US" dirty="0"/>
              <a:t>: </a:t>
            </a:r>
            <a:r>
              <a:rPr lang="ru-RU" dirty="0"/>
              <a:t>«Милость Аврааму»</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400" dirty="0"/>
              <a:t>Это качество относится к людям, которые делают больше, чем того требует закон, как наш праотец Авраам, и Всевышний тоже ведет себя с ними не по букве закона. Он не судит их в соответствии со строгой буквой закона, и даже не в соответствии с прямым путем, а еще более милостиво, чем прямой путь, подобно тому как они ведут себя.</a:t>
            </a:r>
          </a:p>
          <a:p>
            <a:pPr marL="0" indent="0" fontAlgn="base">
              <a:buNone/>
            </a:pPr>
            <a:r>
              <a:rPr lang="ru-RU" sz="1400" dirty="0"/>
              <a:t>В этом и заключается качество «милость Аврааму»: Всевышний проявляет милость к тем, кто подобны Аврааму в своем поведении.</a:t>
            </a:r>
          </a:p>
          <a:p>
            <a:pPr marL="0" indent="0" fontAlgn="base">
              <a:buNone/>
            </a:pPr>
            <a:r>
              <a:rPr lang="ru-RU" sz="1400" dirty="0"/>
              <a:t>Так же и человек: хотя с каждым нужно вести себя по справедливости и по закону, с теми, кто добры , благочестивы [и делают больше, чем обязаны], нужно поступать еще лучше, чем того требует закон. Если с другими человек проявляет терпение в какой-то мере, с ними нужно быть терпимым намного более; нужно вести себя с ними более милостиво, чем человек ведет себя обычно, с другими людьми. И следует всемерно почитать и любить их и быть их другом.</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a:t>
            </a:r>
            <a:r>
              <a:rPr lang="he-IL" b="1" i="0" dirty="0">
                <a:solidFill>
                  <a:srgbClr val="000000"/>
                </a:solidFill>
                <a:effectLst/>
                <a:latin typeface="Arial" panose="020B0604020202020204" pitchFamily="34" charset="0"/>
                <a:cs typeface="David" panose="020E0502060401010101" pitchFamily="34" charset="-79"/>
              </a:rPr>
              <a:t>חֶסֶד לְאַבְרָהָם</a:t>
            </a:r>
            <a:r>
              <a:rPr lang="he-IL" i="0" dirty="0">
                <a:solidFill>
                  <a:srgbClr val="000000"/>
                </a:solidFill>
                <a:effectLst/>
                <a:latin typeface="Arial" panose="020B0604020202020204" pitchFamily="34" charset="0"/>
                <a:cs typeface="David" panose="020E0502060401010101" pitchFamily="34" charset="-79"/>
              </a:rPr>
              <a:t>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116765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12</a:t>
            </a:r>
            <a:r>
              <a:rPr lang="en-US" dirty="0"/>
              <a:t>: </a:t>
            </a:r>
            <a:r>
              <a:rPr lang="ru-RU" dirty="0"/>
              <a:t>«О которой ты клялся нашим праотцам»</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400" dirty="0"/>
              <a:t>Некоторые люди недостойны, но Всевышний проявляет милосердие ко всем. Стих Торы «И я помилую тех, кого помилую» (</a:t>
            </a:r>
            <a:r>
              <a:rPr lang="ru-RU" sz="1400" dirty="0" err="1"/>
              <a:t>Шмот</a:t>
            </a:r>
            <a:r>
              <a:rPr lang="ru-RU" sz="1400" dirty="0"/>
              <a:t> 33:19) Талмуд комментирует так (</a:t>
            </a:r>
            <a:r>
              <a:rPr lang="ru-RU" sz="1400" dirty="0" err="1"/>
              <a:t>Брахот</a:t>
            </a:r>
            <a:r>
              <a:rPr lang="ru-RU" sz="1400" dirty="0"/>
              <a:t> 7): «Сказал Святой, благословен Он: «Эта сокровищница – для тех, кто недостойны». У Всевышнего есть сокровищница милосердия - Он милует и дает сынам Израиля незаслуженные дары, потому что Он сказал: «У них ведь есть заслуги отцов, я поклялся их праотцам, и поэтому, хотя они недостойны, они будут оправданы из-за того, что они – сыны </a:t>
            </a:r>
            <a:r>
              <a:rPr lang="ru-RU" sz="1400" dirty="0" err="1"/>
              <a:t>праотцев</a:t>
            </a:r>
            <a:r>
              <a:rPr lang="ru-RU" sz="1400" dirty="0"/>
              <a:t>, которым Я поклялся; поэтому я буду вести и направлять их, пока они не исправятся». </a:t>
            </a:r>
          </a:p>
          <a:p>
            <a:pPr marL="0" indent="0" fontAlgn="base">
              <a:buNone/>
            </a:pPr>
            <a:r>
              <a:rPr lang="ru-RU" sz="1400" dirty="0"/>
              <a:t>Так же должен вести себя человек: даже если он встретит нечестивцев, он не должен быть с ними жесток, проклинать их и т.п. Нужно пожалеть их и сказать: «в конце концов, они – сыны Авраама, Ицхака и </a:t>
            </a:r>
            <a:r>
              <a:rPr lang="ru-RU" sz="1400" dirty="0" err="1"/>
              <a:t>Яакова</a:t>
            </a:r>
            <a:r>
              <a:rPr lang="ru-RU" sz="1400" dirty="0"/>
              <a:t>, и даже если они негодны - их праотцы были праведны и достойны, и тот, кто порочит детей – порочит отцов, я не желаю, чтобы их праотцы были опорочены из-за меня», и скрыть их бесчестье, и исправлять их, насколько возможно.</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a:t>
            </a:r>
            <a:r>
              <a:rPr lang="he-IL" b="1" i="0" dirty="0">
                <a:solidFill>
                  <a:srgbClr val="000000"/>
                </a:solidFill>
                <a:effectLst/>
                <a:latin typeface="Arial" panose="020B0604020202020204" pitchFamily="34" charset="0"/>
                <a:cs typeface="David" panose="020E0502060401010101" pitchFamily="34" charset="-79"/>
              </a:rPr>
              <a:t>אֲשֶׁר נִשְׁבַּעְתָּ </a:t>
            </a:r>
            <a:r>
              <a:rPr lang="he-IL" b="1" i="0" dirty="0" err="1">
                <a:solidFill>
                  <a:srgbClr val="000000"/>
                </a:solidFill>
                <a:effectLst/>
                <a:latin typeface="Arial" panose="020B0604020202020204" pitchFamily="34" charset="0"/>
                <a:cs typeface="David" panose="020E0502060401010101" pitchFamily="34" charset="-79"/>
              </a:rPr>
              <a:t>לַאֲבֹתֵינו</a:t>
            </a:r>
            <a:r>
              <a:rPr lang="he-IL" b="1" i="0" dirty="0">
                <a:solidFill>
                  <a:srgbClr val="000000"/>
                </a:solidFill>
                <a:effectLst/>
                <a:latin typeface="Arial" panose="020B0604020202020204" pitchFamily="34" charset="0"/>
                <a:cs typeface="David" panose="020E0502060401010101" pitchFamily="34" charset="-79"/>
              </a:rPr>
              <a:t>ּ </a:t>
            </a:r>
            <a:r>
              <a:rPr lang="he-IL" i="0" dirty="0">
                <a:solidFill>
                  <a:srgbClr val="000000"/>
                </a:solidFill>
                <a:effectLst/>
                <a:latin typeface="Arial" panose="020B0604020202020204" pitchFamily="34" charset="0"/>
                <a:cs typeface="David" panose="020E0502060401010101" pitchFamily="34" charset="-79"/>
              </a:rPr>
              <a:t>מִימֵי קֶדֶם</a:t>
            </a:r>
            <a:endParaRPr lang="ru-RU"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283610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B343-F4D0-B091-A103-968C0A8D2469}"/>
              </a:ext>
            </a:extLst>
          </p:cNvPr>
          <p:cNvSpPr>
            <a:spLocks noGrp="1"/>
          </p:cNvSpPr>
          <p:nvPr>
            <p:ph type="title"/>
          </p:nvPr>
        </p:nvSpPr>
        <p:spPr/>
        <p:txBody>
          <a:bodyPr/>
          <a:lstStyle/>
          <a:p>
            <a:r>
              <a:rPr lang="ru-RU" dirty="0"/>
              <a:t>13</a:t>
            </a:r>
            <a:r>
              <a:rPr lang="en-US" dirty="0"/>
              <a:t>: </a:t>
            </a:r>
            <a:r>
              <a:rPr lang="ru-RU" dirty="0"/>
              <a:t>«С давних времен»</a:t>
            </a:r>
            <a:endParaRPr lang="en-US" dirty="0"/>
          </a:p>
        </p:txBody>
      </p:sp>
      <p:sp>
        <p:nvSpPr>
          <p:cNvPr id="3" name="Content Placeholder 2">
            <a:extLst>
              <a:ext uri="{FF2B5EF4-FFF2-40B4-BE49-F238E27FC236}">
                <a16:creationId xmlns:a16="http://schemas.microsoft.com/office/drawing/2014/main" id="{D9BF285A-D425-57B7-E1D2-D71CBF8EA967}"/>
              </a:ext>
            </a:extLst>
          </p:cNvPr>
          <p:cNvSpPr>
            <a:spLocks noGrp="1"/>
          </p:cNvSpPr>
          <p:nvPr>
            <p:ph sz="half" idx="1"/>
          </p:nvPr>
        </p:nvSpPr>
        <p:spPr>
          <a:xfrm>
            <a:off x="1117308" y="1701800"/>
            <a:ext cx="7034504" cy="4470400"/>
          </a:xfrm>
          <a:ln>
            <a:solidFill>
              <a:schemeClr val="tx1">
                <a:lumMod val="40000"/>
                <a:lumOff val="60000"/>
              </a:schemeClr>
            </a:solidFill>
          </a:ln>
        </p:spPr>
        <p:txBody>
          <a:bodyPr>
            <a:normAutofit/>
          </a:bodyPr>
          <a:lstStyle/>
          <a:p>
            <a:pPr marL="0" indent="0" fontAlgn="base">
              <a:buNone/>
            </a:pPr>
            <a:r>
              <a:rPr lang="ru-RU" sz="1400" dirty="0"/>
              <a:t>Это качество, которое проявляет Святой, благословен Он, с Израилем, когда заканчиваются заслуги отцов. Что же делать с ними, ведь они сами по себе недостойны? Всевышний говорит еврейскому народу (</a:t>
            </a:r>
            <a:r>
              <a:rPr lang="ru-RU" sz="1400" dirty="0" err="1"/>
              <a:t>Ирмияу</a:t>
            </a:r>
            <a:r>
              <a:rPr lang="ru-RU" sz="1400" dirty="0"/>
              <a:t> 2:1): «Я помню о благосклонности ко Мне в юности твоей, о любви твоей, когда ты была невестою». Творец помнит первый дни, любовь, которая была раньше, и милует Израиль. Таким образом, Он помнит им все заповеди, которые они исполнили со дня своего рождения, и все хорошие качества, с помощью которых Всевышний управляет миром, и из всего этого он делает сокровище для того, чтобы миловать [из-за этих заповедей и качеств] евреев. Это качество, которое включает в себя все остальные, как объяснено в </a:t>
            </a:r>
            <a:r>
              <a:rPr lang="ru-RU" sz="1400" dirty="0" err="1"/>
              <a:t>Зоаре</a:t>
            </a:r>
            <a:r>
              <a:rPr lang="ru-RU" sz="1400" dirty="0"/>
              <a:t>.</a:t>
            </a:r>
          </a:p>
          <a:p>
            <a:pPr marL="0" indent="0" fontAlgn="base">
              <a:buNone/>
            </a:pPr>
            <a:r>
              <a:rPr lang="ru-RU" sz="1400" dirty="0"/>
              <a:t>Подобным же образом, человек должен исправить свое поведение по отношению к другим людям. И даже если он не найдет ни одного из вышеперечисленных аргументов [для того, чтобы любить ближнего и проявлять к нему милосердие], скажет: «несомненно, был период когда он еще не грешил, и в тот момент, или в прежние дни, он был достойным». И вспомнит им любовь «м </a:t>
            </a:r>
            <a:r>
              <a:rPr lang="ru-RU" sz="1400" dirty="0" err="1"/>
              <a:t>ладенцев</a:t>
            </a:r>
            <a:r>
              <a:rPr lang="ru-RU" sz="1400" dirty="0"/>
              <a:t>, отлученных от молока, отнятых от груди» (</a:t>
            </a:r>
            <a:r>
              <a:rPr lang="ru-RU" sz="1400" dirty="0" err="1"/>
              <a:t>Йешайя</a:t>
            </a:r>
            <a:r>
              <a:rPr lang="ru-RU" sz="1400" dirty="0"/>
              <a:t> 28:9). И так, не останется ни одного человека, которому не следовало бы делать добро, молиться за него и проявлять к нему милосердие.</a:t>
            </a:r>
          </a:p>
        </p:txBody>
      </p:sp>
      <p:sp>
        <p:nvSpPr>
          <p:cNvPr id="4" name="Content Placeholder 3">
            <a:extLst>
              <a:ext uri="{FF2B5EF4-FFF2-40B4-BE49-F238E27FC236}">
                <a16:creationId xmlns:a16="http://schemas.microsoft.com/office/drawing/2014/main" id="{B979BE8C-4680-D7D6-148C-0384DD14A4B7}"/>
              </a:ext>
            </a:extLst>
          </p:cNvPr>
          <p:cNvSpPr>
            <a:spLocks noGrp="1"/>
          </p:cNvSpPr>
          <p:nvPr>
            <p:ph sz="half" idx="2"/>
          </p:nvPr>
        </p:nvSpPr>
        <p:spPr>
          <a:xfrm>
            <a:off x="8380412" y="1701800"/>
            <a:ext cx="2894250" cy="4470400"/>
          </a:xfrm>
          <a:ln>
            <a:solidFill>
              <a:schemeClr val="tx1">
                <a:lumMod val="40000"/>
                <a:lumOff val="60000"/>
              </a:schemeClr>
            </a:solidFill>
          </a:ln>
        </p:spPr>
        <p:txBody>
          <a:bodyPr>
            <a:normAutofit/>
          </a:bodyPr>
          <a:lstStyle/>
          <a:p>
            <a:pPr marL="0" indent="0" algn="r" rtl="1">
              <a:buNone/>
            </a:pPr>
            <a:r>
              <a:rPr lang="he-IL" i="0" dirty="0">
                <a:solidFill>
                  <a:srgbClr val="000000"/>
                </a:solidFill>
                <a:effectLst/>
                <a:latin typeface="Arial" panose="020B0604020202020204" pitchFamily="34" charset="0"/>
                <a:cs typeface="David" panose="020E0502060401010101" pitchFamily="34" charset="-79"/>
              </a:rPr>
              <a:t>מִי אֵל כָּמוֹךָ, נֹשֵׂא </a:t>
            </a:r>
            <a:r>
              <a:rPr lang="he-IL" i="0" dirty="0" err="1">
                <a:solidFill>
                  <a:srgbClr val="000000"/>
                </a:solidFill>
                <a:effectLst/>
                <a:latin typeface="Arial" panose="020B0604020202020204" pitchFamily="34" charset="0"/>
                <a:cs typeface="David" panose="020E0502060401010101" pitchFamily="34" charset="-79"/>
              </a:rPr>
              <a:t>עָוֹן</a:t>
            </a:r>
            <a:r>
              <a:rPr lang="he-IL" i="0" dirty="0">
                <a:solidFill>
                  <a:srgbClr val="000000"/>
                </a:solidFill>
                <a:effectLst/>
                <a:latin typeface="Arial" panose="020B0604020202020204" pitchFamily="34" charset="0"/>
                <a:cs typeface="David" panose="020E0502060401010101" pitchFamily="34" charset="-79"/>
              </a:rPr>
              <a:t>, וְעֹבֵר עַל פֶּשַׁע לִשְׁאֵרִית נַחֲלָתוֹ, לֹא הֶחֱזִיק לָעַד אַפּוֹ כִּי חָפֵץ חֶסֶד הוּא, יָשׁוּב יְרַחֲמֵנוּ </a:t>
            </a:r>
            <a:r>
              <a:rPr lang="he-IL" i="0" dirty="0" err="1">
                <a:solidFill>
                  <a:srgbClr val="000000"/>
                </a:solidFill>
                <a:effectLst/>
                <a:latin typeface="Arial" panose="020B0604020202020204" pitchFamily="34" charset="0"/>
                <a:cs typeface="David" panose="020E0502060401010101" pitchFamily="34" charset="-79"/>
              </a:rPr>
              <a:t>יִכְבֹּש</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עֲוֹנֹתֵינו</a:t>
            </a:r>
            <a:r>
              <a:rPr lang="he-IL" i="0" dirty="0">
                <a:solidFill>
                  <a:srgbClr val="000000"/>
                </a:solidFill>
                <a:effectLst/>
                <a:latin typeface="Arial" panose="020B0604020202020204" pitchFamily="34" charset="0"/>
                <a:cs typeface="David" panose="020E0502060401010101" pitchFamily="34" charset="-79"/>
              </a:rPr>
              <a:t>ּ וְתַשְׁלִיךְ בִּמְצֻלוֹת יָם כָּל </a:t>
            </a:r>
            <a:r>
              <a:rPr lang="he-IL" i="0" dirty="0" err="1">
                <a:solidFill>
                  <a:srgbClr val="000000"/>
                </a:solidFill>
                <a:effectLst/>
                <a:latin typeface="Arial" panose="020B0604020202020204" pitchFamily="34" charset="0"/>
                <a:cs typeface="David" panose="020E0502060401010101" pitchFamily="34" charset="-79"/>
              </a:rPr>
              <a:t>חַטֹּאותָם</a:t>
            </a:r>
            <a:r>
              <a:rPr lang="he-IL" i="0" dirty="0">
                <a:solidFill>
                  <a:srgbClr val="000000"/>
                </a:solidFill>
                <a:effectLst/>
                <a:latin typeface="Arial" panose="020B0604020202020204" pitchFamily="34" charset="0"/>
                <a:cs typeface="David" panose="020E0502060401010101" pitchFamily="34" charset="-79"/>
              </a:rPr>
              <a:t>, </a:t>
            </a:r>
            <a:r>
              <a:rPr lang="he-IL" i="0" dirty="0" err="1">
                <a:solidFill>
                  <a:srgbClr val="000000"/>
                </a:solidFill>
                <a:effectLst/>
                <a:latin typeface="Arial" panose="020B0604020202020204" pitchFamily="34" charset="0"/>
                <a:cs typeface="David" panose="020E0502060401010101" pitchFamily="34" charset="-79"/>
              </a:rPr>
              <a:t>תִּתֵּן</a:t>
            </a:r>
            <a:r>
              <a:rPr lang="he-IL" i="0" dirty="0">
                <a:solidFill>
                  <a:srgbClr val="000000"/>
                </a:solidFill>
                <a:effectLst/>
                <a:latin typeface="Arial" panose="020B0604020202020204" pitchFamily="34" charset="0"/>
                <a:cs typeface="David" panose="020E0502060401010101" pitchFamily="34" charset="-79"/>
              </a:rPr>
              <a:t> אֱמֶת לְיַעֲקֹב חֶסֶד לְאַבְרָהָם אֲשֶׁר נִשְׁבַּעְתָּ </a:t>
            </a:r>
            <a:r>
              <a:rPr lang="he-IL" i="0" dirty="0" err="1">
                <a:solidFill>
                  <a:srgbClr val="000000"/>
                </a:solidFill>
                <a:effectLst/>
                <a:latin typeface="Arial" panose="020B0604020202020204" pitchFamily="34" charset="0"/>
                <a:cs typeface="David" panose="020E0502060401010101" pitchFamily="34" charset="-79"/>
              </a:rPr>
              <a:t>לַאֲבֹתֵינו</a:t>
            </a:r>
            <a:r>
              <a:rPr lang="he-IL" i="0" dirty="0">
                <a:solidFill>
                  <a:srgbClr val="000000"/>
                </a:solidFill>
                <a:effectLst/>
                <a:latin typeface="Arial" panose="020B0604020202020204" pitchFamily="34" charset="0"/>
                <a:cs typeface="David" panose="020E0502060401010101" pitchFamily="34" charset="-79"/>
              </a:rPr>
              <a:t>ּ </a:t>
            </a:r>
            <a:r>
              <a:rPr lang="he-IL" b="1" i="0" dirty="0">
                <a:solidFill>
                  <a:srgbClr val="000000"/>
                </a:solidFill>
                <a:effectLst/>
                <a:latin typeface="Arial" panose="020B0604020202020204" pitchFamily="34" charset="0"/>
                <a:cs typeface="David" panose="020E0502060401010101" pitchFamily="34" charset="-79"/>
              </a:rPr>
              <a:t>מִימֵי קֶדֶם</a:t>
            </a:r>
            <a:endParaRPr lang="ru-RU" b="1" i="0" dirty="0">
              <a:solidFill>
                <a:srgbClr val="000000"/>
              </a:solidFill>
              <a:effectLst/>
              <a:latin typeface="Arial" panose="020B0604020202020204" pitchFamily="34" charset="0"/>
              <a:cs typeface="David" panose="020E0502060401010101" pitchFamily="34" charset="-79"/>
            </a:endParaRPr>
          </a:p>
          <a:p>
            <a:pPr marL="0" indent="0" algn="r" rtl="1">
              <a:buNone/>
            </a:pPr>
            <a:r>
              <a:rPr lang="he-IL" sz="2000" dirty="0">
                <a:solidFill>
                  <a:srgbClr val="000000"/>
                </a:solidFill>
                <a:latin typeface="Arial" panose="020B0604020202020204" pitchFamily="34" charset="0"/>
                <a:cs typeface="David" panose="020E0502060401010101" pitchFamily="34" charset="-79"/>
              </a:rPr>
              <a:t>(</a:t>
            </a:r>
            <a:r>
              <a:rPr lang="he-IL" sz="1600" i="0" dirty="0">
                <a:solidFill>
                  <a:srgbClr val="000000"/>
                </a:solidFill>
                <a:effectLst/>
                <a:latin typeface="Arial" panose="020B0604020202020204" pitchFamily="34" charset="0"/>
                <a:cs typeface="David" panose="020E0502060401010101" pitchFamily="34" charset="-79"/>
              </a:rPr>
              <a:t>ספר מיכה פרק ז' פסוק יח'</a:t>
            </a:r>
            <a:r>
              <a:rPr lang="he-IL" sz="2000" i="0" dirty="0">
                <a:solidFill>
                  <a:srgbClr val="000000"/>
                </a:solidFill>
                <a:effectLst/>
                <a:latin typeface="Arial" panose="020B0604020202020204" pitchFamily="34" charset="0"/>
                <a:cs typeface="David" panose="020E0502060401010101" pitchFamily="34" charset="-79"/>
              </a:rPr>
              <a:t>)</a:t>
            </a:r>
            <a:endParaRPr lang="en-US" sz="2000" dirty="0"/>
          </a:p>
        </p:txBody>
      </p:sp>
    </p:spTree>
    <p:extLst>
      <p:ext uri="{BB962C8B-B14F-4D97-AF65-F5344CB8AC3E}">
        <p14:creationId xmlns:p14="http://schemas.microsoft.com/office/powerpoint/2010/main" val="96288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85F-20D0-6C91-9C6A-3AE1D26869A1}"/>
              </a:ext>
            </a:extLst>
          </p:cNvPr>
          <p:cNvSpPr>
            <a:spLocks noGrp="1"/>
          </p:cNvSpPr>
          <p:nvPr>
            <p:ph type="title"/>
          </p:nvPr>
        </p:nvSpPr>
        <p:spPr/>
        <p:txBody>
          <a:bodyPr/>
          <a:lstStyle/>
          <a:p>
            <a:r>
              <a:rPr lang="ru-RU" dirty="0"/>
              <a:t>План на </a:t>
            </a:r>
            <a:r>
              <a:rPr lang="ru-RU" dirty="0" err="1"/>
              <a:t>Йом-Куппур</a:t>
            </a:r>
            <a:endParaRPr lang="en-US" dirty="0"/>
          </a:p>
        </p:txBody>
      </p:sp>
      <p:sp>
        <p:nvSpPr>
          <p:cNvPr id="3" name="Content Placeholder 2">
            <a:extLst>
              <a:ext uri="{FF2B5EF4-FFF2-40B4-BE49-F238E27FC236}">
                <a16:creationId xmlns:a16="http://schemas.microsoft.com/office/drawing/2014/main" id="{82D62B6B-28CF-FABB-4214-EF2045403689}"/>
              </a:ext>
            </a:extLst>
          </p:cNvPr>
          <p:cNvSpPr>
            <a:spLocks noGrp="1"/>
          </p:cNvSpPr>
          <p:nvPr>
            <p:ph idx="1"/>
          </p:nvPr>
        </p:nvSpPr>
        <p:spPr/>
        <p:txBody>
          <a:bodyPr>
            <a:normAutofit/>
          </a:bodyPr>
          <a:lstStyle/>
          <a:p>
            <a:r>
              <a:rPr lang="ru-RU" sz="2000" dirty="0"/>
              <a:t>Тшува, </a:t>
            </a:r>
            <a:r>
              <a:rPr lang="ru-RU" sz="2000" dirty="0" err="1"/>
              <a:t>Цдака</a:t>
            </a:r>
            <a:r>
              <a:rPr lang="ru-RU" sz="2000" dirty="0"/>
              <a:t> и Молитва – помогают отменить приговор</a:t>
            </a:r>
          </a:p>
          <a:p>
            <a:r>
              <a:rPr lang="ru-RU" sz="2000" dirty="0"/>
              <a:t>Тшува</a:t>
            </a:r>
          </a:p>
          <a:p>
            <a:pPr lvl="1"/>
            <a:r>
              <a:rPr lang="ru-RU" sz="1800" dirty="0"/>
              <a:t>Подготовиться к исповеди – подумать о том что больше всего мешает и хочется изменить</a:t>
            </a:r>
          </a:p>
          <a:p>
            <a:r>
              <a:rPr lang="ru-RU" sz="2000" dirty="0" err="1"/>
              <a:t>Цдака</a:t>
            </a:r>
            <a:endParaRPr lang="ru-RU" sz="2000" dirty="0"/>
          </a:p>
          <a:p>
            <a:pPr lvl="1"/>
            <a:r>
              <a:rPr lang="ru-RU" sz="1800" dirty="0"/>
              <a:t>Рекомендуется дать </a:t>
            </a:r>
            <a:r>
              <a:rPr lang="ru-RU" sz="1800" dirty="0" err="1"/>
              <a:t>цдаку</a:t>
            </a:r>
            <a:r>
              <a:rPr lang="ru-RU" sz="1800" dirty="0"/>
              <a:t> перед </a:t>
            </a:r>
            <a:r>
              <a:rPr lang="ru-RU" sz="1800" dirty="0" err="1"/>
              <a:t>Йом-Киппуром</a:t>
            </a:r>
            <a:endParaRPr lang="ru-RU" sz="1800" dirty="0"/>
          </a:p>
          <a:p>
            <a:r>
              <a:rPr lang="ru-RU" sz="2000" dirty="0"/>
              <a:t>Молитва</a:t>
            </a:r>
          </a:p>
          <a:p>
            <a:pPr lvl="1"/>
            <a:r>
              <a:rPr lang="ru-RU" sz="1800" dirty="0"/>
              <a:t>Разобрать смысл молитвы 13 качеств милосердия и постараться соответствовать</a:t>
            </a:r>
          </a:p>
          <a:p>
            <a:r>
              <a:rPr lang="ru-RU" sz="2000" dirty="0"/>
              <a:t>Взять на себя маленькую «кабалу» измениться в чем-то</a:t>
            </a:r>
            <a:endParaRPr lang="en-US" sz="2000" dirty="0"/>
          </a:p>
        </p:txBody>
      </p:sp>
      <p:pic>
        <p:nvPicPr>
          <p:cNvPr id="4" name="Online Media 4" title="Sessions with Shulem: Yomim Noraim Medley ft. Mendy Hershkowitz | מחרוזת ימים נוראים - שלום למר">
            <a:hlinkClick r:id="" action="ppaction://media"/>
            <a:extLst>
              <a:ext uri="{FF2B5EF4-FFF2-40B4-BE49-F238E27FC236}">
                <a16:creationId xmlns:a16="http://schemas.microsoft.com/office/drawing/2014/main" id="{53829A6B-E38C-600D-A92E-C51BC7E4AFC9}"/>
              </a:ext>
            </a:extLst>
          </p:cNvPr>
          <p:cNvPicPr>
            <a:picLocks noRot="1" noChangeAspect="1"/>
          </p:cNvPicPr>
          <p:nvPr>
            <a:videoFile r:link="rId1"/>
          </p:nvPr>
        </p:nvPicPr>
        <p:blipFill>
          <a:blip r:embed="rId4"/>
          <a:stretch>
            <a:fillRect/>
          </a:stretch>
        </p:blipFill>
        <p:spPr>
          <a:xfrm>
            <a:off x="9371012" y="381000"/>
            <a:ext cx="2540000" cy="1435100"/>
          </a:xfrm>
          <a:prstGeom prst="rect">
            <a:avLst/>
          </a:prstGeom>
        </p:spPr>
      </p:pic>
      <p:pic>
        <p:nvPicPr>
          <p:cNvPr id="5" name="Online Media 5" title="Shulem - Avinu Malkeinu (Lyric Video)">
            <a:hlinkClick r:id="" action="ppaction://media"/>
            <a:extLst>
              <a:ext uri="{FF2B5EF4-FFF2-40B4-BE49-F238E27FC236}">
                <a16:creationId xmlns:a16="http://schemas.microsoft.com/office/drawing/2014/main" id="{31A2DC2B-3A3F-5B7C-E216-1C699B85C415}"/>
              </a:ext>
            </a:extLst>
          </p:cNvPr>
          <p:cNvPicPr>
            <a:picLocks noRot="1" noChangeAspect="1"/>
          </p:cNvPicPr>
          <p:nvPr>
            <a:videoFile r:link="rId2"/>
          </p:nvPr>
        </p:nvPicPr>
        <p:blipFill>
          <a:blip r:embed="rId5"/>
          <a:stretch>
            <a:fillRect/>
          </a:stretch>
        </p:blipFill>
        <p:spPr>
          <a:xfrm>
            <a:off x="9371012" y="5257800"/>
            <a:ext cx="2540000" cy="1435100"/>
          </a:xfrm>
          <a:prstGeom prst="rect">
            <a:avLst/>
          </a:prstGeom>
        </p:spPr>
      </p:pic>
    </p:spTree>
    <p:extLst>
      <p:ext uri="{BB962C8B-B14F-4D97-AF65-F5344CB8AC3E}">
        <p14:creationId xmlns:p14="http://schemas.microsoft.com/office/powerpoint/2010/main" val="46793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4"/>
                                        </p:tgtEl>
                                      </p:cBhvr>
                                    </p:cmd>
                                  </p:childTnLst>
                                </p:cTn>
                              </p:par>
                            </p:childTnLst>
                          </p:cTn>
                        </p:par>
                      </p:childTnLst>
                    </p:cTn>
                  </p:par>
                </p:childTnLst>
              </p:cTn>
              <p:nextCondLst>
                <p:cond evt="onClick" delay="0">
                  <p:tgtEl>
                    <p:spTgt spid="4"/>
                  </p:tgtEl>
                </p:cond>
              </p:nextCondLst>
            </p:seq>
            <p:seq concurrent="1" nextAc="seek">
              <p:cTn id="16" restart="whenNotActive" fill="hold" evtFilter="cancelBubble" nodeType="interactiveSeq">
                <p:stCondLst>
                  <p:cond evt="onClick" delay="0">
                    <p:tgtEl>
                      <p:spTgt spid="5"/>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5"/>
                                        </p:tgtEl>
                                      </p:cBhvr>
                                    </p:cmd>
                                  </p:childTnLst>
                                </p:cTn>
                              </p:par>
                            </p:childTnLst>
                          </p:cTn>
                        </p:par>
                      </p:childTnLst>
                    </p:cTn>
                  </p:par>
                </p:childTnLst>
              </p:cTn>
              <p:nextCondLst>
                <p:cond evt="onClick" delay="0">
                  <p:tgtEl>
                    <p:spTgt spid="5"/>
                  </p:tgtEl>
                </p:cond>
              </p:nextCondLst>
            </p:seq>
            <p:video>
              <p:cMediaNode vol="80000">
                <p:cTn id="21" fill="hold" display="0">
                  <p:stCondLst>
                    <p:cond delay="indefinite"/>
                  </p:stCondLst>
                </p:cTn>
                <p:tgtEl>
                  <p:spTgt spid="4"/>
                </p:tgtEl>
              </p:cMediaNode>
            </p:video>
            <p:video>
              <p:cMediaNode vol="80000">
                <p:cTn id="22"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482D-1AE8-B80A-48D6-DDE9D0DCD6F4}"/>
              </a:ext>
            </a:extLst>
          </p:cNvPr>
          <p:cNvSpPr>
            <a:spLocks noGrp="1"/>
          </p:cNvSpPr>
          <p:nvPr>
            <p:ph type="title"/>
          </p:nvPr>
        </p:nvSpPr>
        <p:spPr/>
        <p:txBody>
          <a:bodyPr/>
          <a:lstStyle/>
          <a:p>
            <a:r>
              <a:rPr lang="ru-RU" dirty="0"/>
              <a:t>Два Пути Управления Миром</a:t>
            </a:r>
            <a:endParaRPr lang="en-US" dirty="0"/>
          </a:p>
        </p:txBody>
      </p:sp>
      <p:sp>
        <p:nvSpPr>
          <p:cNvPr id="3" name="Content Placeholder 2">
            <a:extLst>
              <a:ext uri="{FF2B5EF4-FFF2-40B4-BE49-F238E27FC236}">
                <a16:creationId xmlns:a16="http://schemas.microsoft.com/office/drawing/2014/main" id="{2EEF25D3-2F65-7B30-F5E3-699F8217C2EF}"/>
              </a:ext>
            </a:extLst>
          </p:cNvPr>
          <p:cNvSpPr>
            <a:spLocks noGrp="1"/>
          </p:cNvSpPr>
          <p:nvPr>
            <p:ph sz="half" idx="1"/>
          </p:nvPr>
        </p:nvSpPr>
        <p:spPr>
          <a:ln>
            <a:solidFill>
              <a:schemeClr val="tx1">
                <a:lumMod val="40000"/>
                <a:lumOff val="60000"/>
              </a:schemeClr>
            </a:solidFill>
          </a:ln>
        </p:spPr>
        <p:txBody>
          <a:bodyPr/>
          <a:lstStyle/>
          <a:p>
            <a:r>
              <a:rPr lang="ru-RU" b="1" dirty="0"/>
              <a:t>Суд</a:t>
            </a:r>
            <a:r>
              <a:rPr lang="ru-RU" dirty="0"/>
              <a:t> – мир существует и управляется согласно выбору человека</a:t>
            </a:r>
            <a:endParaRPr lang="en-US" dirty="0"/>
          </a:p>
        </p:txBody>
      </p:sp>
      <p:sp>
        <p:nvSpPr>
          <p:cNvPr id="4" name="Content Placeholder 3">
            <a:extLst>
              <a:ext uri="{FF2B5EF4-FFF2-40B4-BE49-F238E27FC236}">
                <a16:creationId xmlns:a16="http://schemas.microsoft.com/office/drawing/2014/main" id="{1B68DC00-F83E-0306-043C-5DB7EFD202D8}"/>
              </a:ext>
            </a:extLst>
          </p:cNvPr>
          <p:cNvSpPr>
            <a:spLocks noGrp="1"/>
          </p:cNvSpPr>
          <p:nvPr>
            <p:ph sz="half" idx="2"/>
          </p:nvPr>
        </p:nvSpPr>
        <p:spPr>
          <a:ln>
            <a:solidFill>
              <a:schemeClr val="tx1">
                <a:lumMod val="40000"/>
                <a:lumOff val="60000"/>
              </a:schemeClr>
            </a:solidFill>
          </a:ln>
        </p:spPr>
        <p:txBody>
          <a:bodyPr/>
          <a:lstStyle/>
          <a:p>
            <a:r>
              <a:rPr lang="ru-RU" b="1" dirty="0"/>
              <a:t>Единство</a:t>
            </a:r>
            <a:r>
              <a:rPr lang="ru-RU" dirty="0"/>
              <a:t> – Всевышний ведет мир к достижению своей цели без связи с выбором человека. Другими словами – путь милосердия «</a:t>
            </a:r>
            <a:r>
              <a:rPr lang="ru-RU" dirty="0" err="1"/>
              <a:t>рахамим</a:t>
            </a:r>
            <a:r>
              <a:rPr lang="ru-RU" dirty="0"/>
              <a:t>»</a:t>
            </a:r>
            <a:endParaRPr lang="en-US" dirty="0"/>
          </a:p>
        </p:txBody>
      </p:sp>
    </p:spTree>
    <p:extLst>
      <p:ext uri="{BB962C8B-B14F-4D97-AF65-F5344CB8AC3E}">
        <p14:creationId xmlns:p14="http://schemas.microsoft.com/office/powerpoint/2010/main" val="305038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FB96-5E54-24D3-444A-C295B3FD52B8}"/>
              </a:ext>
            </a:extLst>
          </p:cNvPr>
          <p:cNvSpPr>
            <a:spLocks noGrp="1"/>
          </p:cNvSpPr>
          <p:nvPr>
            <p:ph type="title"/>
          </p:nvPr>
        </p:nvSpPr>
        <p:spPr/>
        <p:txBody>
          <a:bodyPr/>
          <a:lstStyle/>
          <a:p>
            <a:r>
              <a:rPr lang="ru-RU" dirty="0"/>
              <a:t>Трепет: Суд!</a:t>
            </a:r>
            <a:endParaRPr lang="en-US" dirty="0"/>
          </a:p>
        </p:txBody>
      </p:sp>
      <p:sp>
        <p:nvSpPr>
          <p:cNvPr id="3" name="Content Placeholder 2">
            <a:extLst>
              <a:ext uri="{FF2B5EF4-FFF2-40B4-BE49-F238E27FC236}">
                <a16:creationId xmlns:a16="http://schemas.microsoft.com/office/drawing/2014/main" id="{6ADA6A64-6020-67B6-789A-57FB83E4C41A}"/>
              </a:ext>
            </a:extLst>
          </p:cNvPr>
          <p:cNvSpPr>
            <a:spLocks noGrp="1"/>
          </p:cNvSpPr>
          <p:nvPr>
            <p:ph sz="half" idx="1"/>
          </p:nvPr>
        </p:nvSpPr>
        <p:spPr>
          <a:xfrm>
            <a:off x="1117309" y="1701800"/>
            <a:ext cx="4977104" cy="2870200"/>
          </a:xfrm>
          <a:ln>
            <a:solidFill>
              <a:schemeClr val="tx1">
                <a:lumMod val="40000"/>
                <a:lumOff val="60000"/>
              </a:schemeClr>
            </a:solidFill>
          </a:ln>
        </p:spPr>
        <p:txBody>
          <a:bodyPr>
            <a:normAutofit lnSpcReduction="10000"/>
          </a:bodyPr>
          <a:lstStyle/>
          <a:p>
            <a:pPr marL="0" indent="0">
              <a:buNone/>
            </a:pPr>
            <a:r>
              <a:rPr lang="ru-RU" sz="1800" dirty="0"/>
              <a:t>Так же как в день смерти взвешивают грехи и заслуги человека – так же каждый год взвешивают грехи и достоинства всех жителей мира в праздник Рош </a:t>
            </a:r>
            <a:r>
              <a:rPr lang="ru-RU" sz="1800" dirty="0" err="1"/>
              <a:t>ха-Шана</a:t>
            </a:r>
            <a:r>
              <a:rPr lang="ru-RU" sz="1800" dirty="0"/>
              <a:t>: цадик, записывается к жизни, грешник – к смерти. Средние – находятся в неопределенном состоянии до </a:t>
            </a:r>
            <a:r>
              <a:rPr lang="ru-RU" sz="1800" dirty="0" err="1"/>
              <a:t>Йом-Кипура</a:t>
            </a:r>
            <a:r>
              <a:rPr lang="ru-RU" sz="1800" dirty="0"/>
              <a:t>: если сделали «тшуву» – подписываются к жизни, если нет – подписываются к смерти</a:t>
            </a:r>
            <a:endParaRPr lang="en-US" sz="1800" dirty="0"/>
          </a:p>
        </p:txBody>
      </p:sp>
      <p:sp>
        <p:nvSpPr>
          <p:cNvPr id="4" name="Content Placeholder 3">
            <a:extLst>
              <a:ext uri="{FF2B5EF4-FFF2-40B4-BE49-F238E27FC236}">
                <a16:creationId xmlns:a16="http://schemas.microsoft.com/office/drawing/2014/main" id="{1B848FD0-A148-98D7-A290-61FF43661C1A}"/>
              </a:ext>
            </a:extLst>
          </p:cNvPr>
          <p:cNvSpPr>
            <a:spLocks noGrp="1"/>
          </p:cNvSpPr>
          <p:nvPr>
            <p:ph sz="half" idx="2"/>
          </p:nvPr>
        </p:nvSpPr>
        <p:spPr>
          <a:xfrm>
            <a:off x="6297559" y="1701800"/>
            <a:ext cx="4977104" cy="2870200"/>
          </a:xfrm>
          <a:ln>
            <a:solidFill>
              <a:schemeClr val="tx1">
                <a:lumMod val="40000"/>
                <a:lumOff val="60000"/>
              </a:schemeClr>
            </a:solidFill>
          </a:ln>
        </p:spPr>
        <p:txBody>
          <a:bodyPr>
            <a:normAutofit lnSpcReduction="10000"/>
          </a:bodyPr>
          <a:lstStyle/>
          <a:p>
            <a:pPr marL="0" indent="0" algn="r" rtl="1">
              <a:buNone/>
            </a:pPr>
            <a:r>
              <a:rPr lang="he-IL" sz="2000" b="0" i="0" dirty="0">
                <a:solidFill>
                  <a:srgbClr val="000000"/>
                </a:solidFill>
                <a:effectLst/>
                <a:latin typeface="David" panose="020E0502060401010101" pitchFamily="34" charset="-79"/>
                <a:cs typeface="David" panose="020E0502060401010101" pitchFamily="34" charset="-79"/>
              </a:rPr>
              <a:t>כשם </a:t>
            </a:r>
            <a:r>
              <a:rPr lang="he-IL" sz="2000" b="0" i="0" dirty="0" err="1">
                <a:solidFill>
                  <a:srgbClr val="000000"/>
                </a:solidFill>
                <a:effectLst/>
                <a:latin typeface="David" panose="020E0502060401010101" pitchFamily="34" charset="-79"/>
                <a:cs typeface="David" panose="020E0502060401010101" pitchFamily="34" charset="-79"/>
              </a:rPr>
              <a:t>ששוקלין</a:t>
            </a:r>
            <a:r>
              <a:rPr lang="he-IL" sz="2000" b="0" i="0" dirty="0">
                <a:solidFill>
                  <a:srgbClr val="000000"/>
                </a:solidFill>
                <a:effectLst/>
                <a:latin typeface="David" panose="020E0502060401010101" pitchFamily="34" charset="-79"/>
                <a:cs typeface="David" panose="020E0502060401010101" pitchFamily="34" charset="-79"/>
              </a:rPr>
              <a:t> עוונות אדם </a:t>
            </a:r>
            <a:r>
              <a:rPr lang="he-IL" sz="2000" b="0" i="0" dirty="0" err="1">
                <a:solidFill>
                  <a:srgbClr val="000000"/>
                </a:solidFill>
                <a:effectLst/>
                <a:latin typeface="David" panose="020E0502060401010101" pitchFamily="34" charset="-79"/>
                <a:cs typeface="David" panose="020E0502060401010101" pitchFamily="34" charset="-79"/>
              </a:rPr>
              <a:t>וזכייותיו</a:t>
            </a:r>
            <a:r>
              <a:rPr lang="he-IL" sz="2000" b="0" i="0" dirty="0">
                <a:solidFill>
                  <a:srgbClr val="000000"/>
                </a:solidFill>
                <a:effectLst/>
                <a:latin typeface="David" panose="020E0502060401010101" pitchFamily="34" charset="-79"/>
                <a:cs typeface="David" panose="020E0502060401010101" pitchFamily="34" charset="-79"/>
              </a:rPr>
              <a:t>, בשעת מיתתו--כך בכל שנה ושנה, </a:t>
            </a:r>
            <a:r>
              <a:rPr lang="he-IL" sz="2000" b="0" i="0" dirty="0" err="1">
                <a:solidFill>
                  <a:srgbClr val="000000"/>
                </a:solidFill>
                <a:effectLst/>
                <a:latin typeface="David" panose="020E0502060401010101" pitchFamily="34" charset="-79"/>
                <a:cs typeface="David" panose="020E0502060401010101" pitchFamily="34" charset="-79"/>
              </a:rPr>
              <a:t>שוקלין</a:t>
            </a:r>
            <a:r>
              <a:rPr lang="he-IL" sz="2000" b="0" i="0" dirty="0">
                <a:solidFill>
                  <a:srgbClr val="000000"/>
                </a:solidFill>
                <a:effectLst/>
                <a:latin typeface="David" panose="020E0502060401010101" pitchFamily="34" charset="-79"/>
                <a:cs typeface="David" panose="020E0502060401010101" pitchFamily="34" charset="-79"/>
              </a:rPr>
              <a:t> עוונות כל אחד ואחד מבאי העולם עם </a:t>
            </a:r>
            <a:r>
              <a:rPr lang="he-IL" sz="2000" b="0" i="0" dirty="0" err="1">
                <a:solidFill>
                  <a:srgbClr val="000000"/>
                </a:solidFill>
                <a:effectLst/>
                <a:latin typeface="David" panose="020E0502060401010101" pitchFamily="34" charset="-79"/>
                <a:cs typeface="David" panose="020E0502060401010101" pitchFamily="34" charset="-79"/>
              </a:rPr>
              <a:t>זכייותיו</a:t>
            </a:r>
            <a:r>
              <a:rPr lang="he-IL" sz="2000" b="0" i="0" dirty="0">
                <a:solidFill>
                  <a:srgbClr val="000000"/>
                </a:solidFill>
                <a:effectLst/>
                <a:latin typeface="David" panose="020E0502060401010101" pitchFamily="34" charset="-79"/>
                <a:cs typeface="David" panose="020E0502060401010101" pitchFamily="34" charset="-79"/>
              </a:rPr>
              <a:t> ביום טוב של ראש השנה:  מי שנמצא צדיק, נחתם לחיים; ומי שנמצא רשע, נחתם למיתה.  והבינוני, </a:t>
            </a:r>
            <a:r>
              <a:rPr lang="he-IL" sz="2000" b="0" i="0" dirty="0" err="1">
                <a:solidFill>
                  <a:srgbClr val="000000"/>
                </a:solidFill>
                <a:effectLst/>
                <a:latin typeface="David" panose="020E0502060401010101" pitchFamily="34" charset="-79"/>
                <a:cs typeface="David" panose="020E0502060401010101" pitchFamily="34" charset="-79"/>
              </a:rPr>
              <a:t>תולין</a:t>
            </a:r>
            <a:r>
              <a:rPr lang="he-IL" sz="2000" b="0" i="0" dirty="0">
                <a:solidFill>
                  <a:srgbClr val="000000"/>
                </a:solidFill>
                <a:effectLst/>
                <a:latin typeface="David" panose="020E0502060401010101" pitchFamily="34" charset="-79"/>
                <a:cs typeface="David" panose="020E0502060401010101" pitchFamily="34" charset="-79"/>
              </a:rPr>
              <a:t> לו עד יום הכיפורים:  אם עשה תשובה, נחתם לחיים; ואם לאו, נחתם למיתה.</a:t>
            </a:r>
            <a:endParaRPr lang="ru-RU" sz="2000" b="0" i="0" dirty="0">
              <a:solidFill>
                <a:srgbClr val="000000"/>
              </a:solidFill>
              <a:effectLst/>
              <a:latin typeface="David" panose="020E0502060401010101" pitchFamily="34" charset="-79"/>
              <a:cs typeface="David" panose="020E0502060401010101" pitchFamily="34" charset="-79"/>
            </a:endParaRPr>
          </a:p>
          <a:p>
            <a:pPr marL="0" indent="0" algn="r" rtl="1">
              <a:buNone/>
            </a:pPr>
            <a:r>
              <a:rPr lang="he-IL" sz="1400" dirty="0">
                <a:solidFill>
                  <a:srgbClr val="000000"/>
                </a:solidFill>
                <a:latin typeface="David" panose="020E0502060401010101" pitchFamily="34" charset="-79"/>
                <a:cs typeface="David" panose="020E0502060401010101" pitchFamily="34" charset="-79"/>
              </a:rPr>
              <a:t>רמב"ם, הלכות תשובה, פרק ב' הלכה ד'</a:t>
            </a:r>
            <a:endParaRPr lang="en-US" sz="1400" dirty="0">
              <a:solidFill>
                <a:srgbClr val="000000"/>
              </a:solidFill>
              <a:latin typeface="David" panose="020E0502060401010101" pitchFamily="34" charset="-79"/>
              <a:cs typeface="David" panose="020E0502060401010101" pitchFamily="34" charset="-79"/>
            </a:endParaRPr>
          </a:p>
          <a:p>
            <a:pPr marL="0" indent="0" algn="r" rtl="1">
              <a:buNone/>
            </a:pPr>
            <a:endParaRPr lang="en-US" sz="2000" dirty="0"/>
          </a:p>
        </p:txBody>
      </p:sp>
      <p:sp>
        <p:nvSpPr>
          <p:cNvPr id="5" name="TextBox 4">
            <a:extLst>
              <a:ext uri="{FF2B5EF4-FFF2-40B4-BE49-F238E27FC236}">
                <a16:creationId xmlns:a16="http://schemas.microsoft.com/office/drawing/2014/main" id="{818911FE-2946-C163-C280-7DBF37A3372F}"/>
              </a:ext>
            </a:extLst>
          </p:cNvPr>
          <p:cNvSpPr txBox="1"/>
          <p:nvPr/>
        </p:nvSpPr>
        <p:spPr>
          <a:xfrm>
            <a:off x="1117309" y="4816679"/>
            <a:ext cx="10157354" cy="1477328"/>
          </a:xfrm>
          <a:prstGeom prst="rect">
            <a:avLst/>
          </a:prstGeom>
          <a:noFill/>
          <a:ln>
            <a:solidFill>
              <a:schemeClr val="tx1">
                <a:lumMod val="40000"/>
                <a:lumOff val="60000"/>
              </a:schemeClr>
            </a:solidFill>
          </a:ln>
        </p:spPr>
        <p:txBody>
          <a:bodyPr wrap="square" rtlCol="0">
            <a:spAutoFit/>
          </a:bodyPr>
          <a:lstStyle/>
          <a:p>
            <a:r>
              <a:rPr lang="ru-RU" sz="1800" b="1" dirty="0"/>
              <a:t>Выводы:</a:t>
            </a:r>
          </a:p>
          <a:p>
            <a:pPr marL="457200" indent="-457200">
              <a:buAutoNum type="arabicPeriod"/>
            </a:pPr>
            <a:r>
              <a:rPr lang="ru-RU" sz="1800" dirty="0"/>
              <a:t>Суд Рош </a:t>
            </a:r>
            <a:r>
              <a:rPr lang="ru-RU" sz="1800" dirty="0" err="1"/>
              <a:t>ха-Шана</a:t>
            </a:r>
            <a:r>
              <a:rPr lang="ru-RU" sz="1800" dirty="0"/>
              <a:t> похож на судный день: мир начинается заново и нас судят как мы продолжим дальше</a:t>
            </a:r>
          </a:p>
          <a:p>
            <a:pPr marL="457200" indent="-457200">
              <a:buAutoNum type="arabicPeriod"/>
            </a:pPr>
            <a:r>
              <a:rPr lang="ru-RU" sz="1800" dirty="0"/>
              <a:t>Единственная возможность заслужить жизнь после суда: тшува, просто добрых дел не хватит</a:t>
            </a:r>
            <a:endParaRPr lang="en-US" sz="1800" dirty="0"/>
          </a:p>
        </p:txBody>
      </p:sp>
    </p:spTree>
    <p:extLst>
      <p:ext uri="{BB962C8B-B14F-4D97-AF65-F5344CB8AC3E}">
        <p14:creationId xmlns:p14="http://schemas.microsoft.com/office/powerpoint/2010/main" val="237318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96D4-FDB0-F8A8-AC49-300566F89E0C}"/>
              </a:ext>
            </a:extLst>
          </p:cNvPr>
          <p:cNvSpPr>
            <a:spLocks noGrp="1"/>
          </p:cNvSpPr>
          <p:nvPr>
            <p:ph type="title"/>
          </p:nvPr>
        </p:nvSpPr>
        <p:spPr/>
        <p:txBody>
          <a:bodyPr/>
          <a:lstStyle/>
          <a:p>
            <a:r>
              <a:rPr lang="ru-RU" dirty="0"/>
              <a:t>Трепет: Что такое «тшува»</a:t>
            </a:r>
            <a:endParaRPr lang="en-US" dirty="0"/>
          </a:p>
        </p:txBody>
      </p:sp>
      <p:sp>
        <p:nvSpPr>
          <p:cNvPr id="3" name="Content Placeholder 2">
            <a:extLst>
              <a:ext uri="{FF2B5EF4-FFF2-40B4-BE49-F238E27FC236}">
                <a16:creationId xmlns:a16="http://schemas.microsoft.com/office/drawing/2014/main" id="{92C3498C-6DDC-4731-6FE4-20786BEE372F}"/>
              </a:ext>
            </a:extLst>
          </p:cNvPr>
          <p:cNvSpPr>
            <a:spLocks noGrp="1"/>
          </p:cNvSpPr>
          <p:nvPr>
            <p:ph sz="half" idx="1"/>
          </p:nvPr>
        </p:nvSpPr>
        <p:spPr>
          <a:ln>
            <a:solidFill>
              <a:schemeClr val="tx1">
                <a:lumMod val="40000"/>
                <a:lumOff val="60000"/>
              </a:schemeClr>
            </a:solidFill>
          </a:ln>
        </p:spPr>
        <p:txBody>
          <a:bodyPr>
            <a:normAutofit/>
          </a:bodyPr>
          <a:lstStyle/>
          <a:p>
            <a:pPr marL="0" indent="0">
              <a:buNone/>
            </a:pPr>
            <a:r>
              <a:rPr lang="ru-RU" sz="2000" dirty="0"/>
              <a:t>Что такое </a:t>
            </a:r>
            <a:r>
              <a:rPr lang="ru-RU" sz="2000" b="1" dirty="0"/>
              <a:t>окончательная</a:t>
            </a:r>
            <a:r>
              <a:rPr lang="ru-RU" sz="2000" dirty="0"/>
              <a:t> «тшува»: если человек попал в ту же ситуацию в которой он совершил грех, и он устоял и не согрешил – не из-за немощности, не из-за страха, а из-за «тшувы». </a:t>
            </a:r>
          </a:p>
          <a:p>
            <a:pPr marL="0" indent="0">
              <a:buNone/>
            </a:pPr>
            <a:r>
              <a:rPr lang="ru-RU" sz="2000" dirty="0"/>
              <a:t>Как сказал царь Шломо: «И помни о своем Создателе с юных дней, пока не пришли худые дни, и не наступили годы, о которых скажешь: нет мне в них желания»</a:t>
            </a:r>
          </a:p>
          <a:p>
            <a:pPr marL="0" indent="0">
              <a:buNone/>
            </a:pPr>
            <a:r>
              <a:rPr lang="ru-RU" sz="1400" dirty="0" err="1"/>
              <a:t>Рамбам</a:t>
            </a:r>
            <a:r>
              <a:rPr lang="ru-RU" sz="1400" dirty="0"/>
              <a:t>, х. Тшува (</a:t>
            </a:r>
            <a:r>
              <a:rPr lang="en-US" sz="1400" dirty="0"/>
              <a:t>2</a:t>
            </a:r>
            <a:r>
              <a:rPr lang="ru-RU" sz="1400" dirty="0"/>
              <a:t>,</a:t>
            </a:r>
            <a:r>
              <a:rPr lang="en-US" sz="1400" dirty="0"/>
              <a:t> 1</a:t>
            </a:r>
            <a:r>
              <a:rPr lang="ru-RU" sz="1400" dirty="0"/>
              <a:t>)</a:t>
            </a:r>
          </a:p>
        </p:txBody>
      </p:sp>
      <p:sp>
        <p:nvSpPr>
          <p:cNvPr id="4" name="Content Placeholder 3">
            <a:extLst>
              <a:ext uri="{FF2B5EF4-FFF2-40B4-BE49-F238E27FC236}">
                <a16:creationId xmlns:a16="http://schemas.microsoft.com/office/drawing/2014/main" id="{3496DA63-2760-4DF6-0BCD-8394BCBE027A}"/>
              </a:ext>
            </a:extLst>
          </p:cNvPr>
          <p:cNvSpPr>
            <a:spLocks noGrp="1"/>
          </p:cNvSpPr>
          <p:nvPr>
            <p:ph sz="half" idx="2"/>
          </p:nvPr>
        </p:nvSpPr>
        <p:spPr>
          <a:ln>
            <a:solidFill>
              <a:schemeClr val="tx1">
                <a:lumMod val="40000"/>
                <a:lumOff val="60000"/>
              </a:schemeClr>
            </a:solidFill>
          </a:ln>
        </p:spPr>
        <p:txBody>
          <a:bodyPr>
            <a:normAutofit/>
          </a:bodyPr>
          <a:lstStyle/>
          <a:p>
            <a:pPr marL="0" indent="0">
              <a:buNone/>
            </a:pPr>
            <a:r>
              <a:rPr lang="ru-RU" sz="2000" dirty="0"/>
              <a:t>Что такое «тшува»? Когда человек оставляет свое прегрешение, удалит его из мыслей, и полностью решит в сердце больше к нему не возвращаться…. </a:t>
            </a:r>
          </a:p>
          <a:p>
            <a:pPr marL="0" indent="0">
              <a:buNone/>
            </a:pPr>
            <a:r>
              <a:rPr lang="ru-RU" sz="2000" dirty="0"/>
              <a:t>Пусть также сожалеет о содеянном….</a:t>
            </a:r>
          </a:p>
          <a:p>
            <a:pPr marL="0" indent="0">
              <a:buNone/>
            </a:pPr>
            <a:r>
              <a:rPr lang="ru-RU" sz="2000" dirty="0"/>
              <a:t>И засвидетельствует о нем Всезнающий что он больше никогда не повторит это прегрешение</a:t>
            </a:r>
          </a:p>
          <a:p>
            <a:pPr marL="0" indent="0">
              <a:buNone/>
            </a:pPr>
            <a:r>
              <a:rPr lang="ru-RU" sz="1400" dirty="0" err="1"/>
              <a:t>Рамбам</a:t>
            </a:r>
            <a:r>
              <a:rPr lang="ru-RU" sz="1400" dirty="0"/>
              <a:t>, х. Тшува (</a:t>
            </a:r>
            <a:r>
              <a:rPr lang="en-US" sz="1400" dirty="0"/>
              <a:t>2</a:t>
            </a:r>
            <a:r>
              <a:rPr lang="ru-RU" sz="1400" dirty="0"/>
              <a:t>,</a:t>
            </a:r>
            <a:r>
              <a:rPr lang="en-US" sz="1400" dirty="0"/>
              <a:t> </a:t>
            </a:r>
            <a:r>
              <a:rPr lang="ru-RU" sz="1400" dirty="0"/>
              <a:t>2)</a:t>
            </a:r>
          </a:p>
          <a:p>
            <a:pPr marL="0" indent="0">
              <a:buNone/>
            </a:pPr>
            <a:endParaRPr lang="ru-RU" sz="2000" dirty="0"/>
          </a:p>
        </p:txBody>
      </p:sp>
    </p:spTree>
    <p:extLst>
      <p:ext uri="{BB962C8B-B14F-4D97-AF65-F5344CB8AC3E}">
        <p14:creationId xmlns:p14="http://schemas.microsoft.com/office/powerpoint/2010/main" val="17598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96D4-FDB0-F8A8-AC49-300566F89E0C}"/>
              </a:ext>
            </a:extLst>
          </p:cNvPr>
          <p:cNvSpPr>
            <a:spLocks noGrp="1"/>
          </p:cNvSpPr>
          <p:nvPr>
            <p:ph type="title"/>
          </p:nvPr>
        </p:nvSpPr>
        <p:spPr/>
        <p:txBody>
          <a:bodyPr/>
          <a:lstStyle/>
          <a:p>
            <a:r>
              <a:rPr lang="ru-RU" dirty="0"/>
              <a:t>Трепет: «Тшува» на практике</a:t>
            </a:r>
            <a:endParaRPr lang="en-US" dirty="0"/>
          </a:p>
        </p:txBody>
      </p:sp>
      <p:sp>
        <p:nvSpPr>
          <p:cNvPr id="3" name="Content Placeholder 2">
            <a:extLst>
              <a:ext uri="{FF2B5EF4-FFF2-40B4-BE49-F238E27FC236}">
                <a16:creationId xmlns:a16="http://schemas.microsoft.com/office/drawing/2014/main" id="{92C3498C-6DDC-4731-6FE4-20786BEE372F}"/>
              </a:ext>
            </a:extLst>
          </p:cNvPr>
          <p:cNvSpPr>
            <a:spLocks noGrp="1"/>
          </p:cNvSpPr>
          <p:nvPr>
            <p:ph sz="half" idx="1"/>
          </p:nvPr>
        </p:nvSpPr>
        <p:spPr>
          <a:ln>
            <a:solidFill>
              <a:schemeClr val="tx1">
                <a:lumMod val="40000"/>
                <a:lumOff val="60000"/>
              </a:schemeClr>
            </a:solidFill>
          </a:ln>
        </p:spPr>
        <p:txBody>
          <a:bodyPr/>
          <a:lstStyle/>
          <a:p>
            <a:pPr marL="0" indent="0" algn="r" rtl="1">
              <a:buNone/>
            </a:pPr>
            <a:r>
              <a:rPr lang="he-IL" sz="2000" dirty="0"/>
              <a:t>מדרכי התשובה להיות השב צועק תמיד לפני ה', בבכי ובתחנונים, ועושה צדקה כפי כוחו, ומתרחק הרבה מן הדבר שחטא בו.  ומשנה שמו, כלומר שאני אחר ואיני אותו האיש שעשה אותן המעשים; ומשנה מעשיו כולן לטובה, ולדרך ישרה.  וגולה ממקומו--שגלות מכפרת עוון, מפני שגורמת לו להיכנע ולהיות עניו ושפל רוח.</a:t>
            </a:r>
            <a:endParaRPr lang="en-US" sz="2000" dirty="0"/>
          </a:p>
          <a:p>
            <a:pPr marL="0" indent="0" algn="r" rtl="1">
              <a:buNone/>
            </a:pPr>
            <a:r>
              <a:rPr lang="he-IL" sz="1600" dirty="0"/>
              <a:t>רמב"ם, הלכות תשובה, פרק ב' הלכה ד'</a:t>
            </a:r>
            <a:endParaRPr lang="en-US" sz="1600" dirty="0"/>
          </a:p>
        </p:txBody>
      </p:sp>
      <p:pic>
        <p:nvPicPr>
          <p:cNvPr id="5" name="Online Media 4" title="אהרן רזאל מארח את אביתר בנאי • אני אחר">
            <a:hlinkClick r:id="" action="ppaction://media"/>
            <a:extLst>
              <a:ext uri="{FF2B5EF4-FFF2-40B4-BE49-F238E27FC236}">
                <a16:creationId xmlns:a16="http://schemas.microsoft.com/office/drawing/2014/main" id="{5D628330-9C92-7029-CD39-B47E245C1951}"/>
              </a:ext>
            </a:extLst>
          </p:cNvPr>
          <p:cNvPicPr>
            <a:picLocks noRot="1" noChangeAspect="1"/>
          </p:cNvPicPr>
          <p:nvPr>
            <a:videoFile r:link="rId1"/>
          </p:nvPr>
        </p:nvPicPr>
        <p:blipFill>
          <a:blip r:embed="rId3"/>
          <a:stretch>
            <a:fillRect/>
          </a:stretch>
        </p:blipFill>
        <p:spPr>
          <a:xfrm>
            <a:off x="2348561" y="4648200"/>
            <a:ext cx="2514600" cy="1420749"/>
          </a:xfrm>
          <a:prstGeom prst="rect">
            <a:avLst/>
          </a:prstGeom>
        </p:spPr>
      </p:pic>
      <p:sp>
        <p:nvSpPr>
          <p:cNvPr id="6" name="Content Placeholder 3">
            <a:extLst>
              <a:ext uri="{FF2B5EF4-FFF2-40B4-BE49-F238E27FC236}">
                <a16:creationId xmlns:a16="http://schemas.microsoft.com/office/drawing/2014/main" id="{566483C8-B09E-A852-6BAB-4D4D9441F1C7}"/>
              </a:ext>
            </a:extLst>
          </p:cNvPr>
          <p:cNvSpPr>
            <a:spLocks noGrp="1"/>
          </p:cNvSpPr>
          <p:nvPr>
            <p:ph sz="half" idx="2"/>
          </p:nvPr>
        </p:nvSpPr>
        <p:spPr>
          <a:xfrm>
            <a:off x="6297559" y="1701800"/>
            <a:ext cx="4977104" cy="4470400"/>
          </a:xfrm>
          <a:ln>
            <a:solidFill>
              <a:schemeClr val="tx1">
                <a:lumMod val="40000"/>
                <a:lumOff val="60000"/>
              </a:schemeClr>
            </a:solidFill>
          </a:ln>
        </p:spPr>
        <p:txBody>
          <a:bodyPr>
            <a:normAutofit/>
          </a:bodyPr>
          <a:lstStyle/>
          <a:p>
            <a:pPr marL="0" indent="0">
              <a:buNone/>
            </a:pPr>
            <a:r>
              <a:rPr lang="ru-RU" sz="2000" dirty="0" err="1"/>
              <a:t>Йом-Киппур</a:t>
            </a:r>
            <a:r>
              <a:rPr lang="ru-RU" sz="2000" dirty="0"/>
              <a:t>: «</a:t>
            </a:r>
            <a:r>
              <a:rPr lang="ru-RU" sz="2000" dirty="0" err="1"/>
              <a:t>видуй</a:t>
            </a:r>
            <a:r>
              <a:rPr lang="ru-RU" sz="2000" dirty="0"/>
              <a:t>» - исповедь</a:t>
            </a:r>
          </a:p>
          <a:p>
            <a:r>
              <a:rPr lang="ru-RU" sz="1600" dirty="0"/>
              <a:t>10 исповедей во время молитвы</a:t>
            </a:r>
          </a:p>
          <a:p>
            <a:r>
              <a:rPr lang="ru-RU" sz="1600" dirty="0"/>
              <a:t>Стандартная формулировка помогает вспомнить о своих поступках</a:t>
            </a:r>
          </a:p>
          <a:p>
            <a:r>
              <a:rPr lang="ru-RU" sz="1600" dirty="0"/>
              <a:t>Важно подробно вслух рассказать о своем поступке</a:t>
            </a:r>
          </a:p>
          <a:p>
            <a:endParaRPr lang="ru-RU" sz="1400" dirty="0"/>
          </a:p>
          <a:p>
            <a:pPr marL="0" indent="0">
              <a:buNone/>
            </a:pPr>
            <a:endParaRPr lang="ru-RU" sz="2000" dirty="0"/>
          </a:p>
        </p:txBody>
      </p:sp>
    </p:spTree>
    <p:extLst>
      <p:ext uri="{BB962C8B-B14F-4D97-AF65-F5344CB8AC3E}">
        <p14:creationId xmlns:p14="http://schemas.microsoft.com/office/powerpoint/2010/main" val="8292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E8D6-7931-457A-1158-1F1A33A51F0F}"/>
              </a:ext>
            </a:extLst>
          </p:cNvPr>
          <p:cNvSpPr>
            <a:spLocks noGrp="1"/>
          </p:cNvSpPr>
          <p:nvPr>
            <p:ph type="title"/>
          </p:nvPr>
        </p:nvSpPr>
        <p:spPr/>
        <p:txBody>
          <a:bodyPr/>
          <a:lstStyle/>
          <a:p>
            <a:r>
              <a:rPr lang="ru-RU" dirty="0"/>
              <a:t>Радость: Кто Судья?</a:t>
            </a:r>
            <a:endParaRPr lang="en-US" dirty="0"/>
          </a:p>
        </p:txBody>
      </p:sp>
      <p:sp>
        <p:nvSpPr>
          <p:cNvPr id="3" name="Content Placeholder 2">
            <a:extLst>
              <a:ext uri="{FF2B5EF4-FFF2-40B4-BE49-F238E27FC236}">
                <a16:creationId xmlns:a16="http://schemas.microsoft.com/office/drawing/2014/main" id="{8D0B8CB6-8343-93F4-A75C-175D4BB6599A}"/>
              </a:ext>
            </a:extLst>
          </p:cNvPr>
          <p:cNvSpPr>
            <a:spLocks noGrp="1"/>
          </p:cNvSpPr>
          <p:nvPr>
            <p:ph idx="1"/>
          </p:nvPr>
        </p:nvSpPr>
        <p:spPr/>
        <p:txBody>
          <a:bodyPr/>
          <a:lstStyle/>
          <a:p>
            <a:r>
              <a:rPr lang="ru-RU" dirty="0"/>
              <a:t>Радость обусловлена пониманием того кто Судья</a:t>
            </a:r>
          </a:p>
          <a:p>
            <a:r>
              <a:rPr lang="ru-RU" dirty="0"/>
              <a:t>Судья сам дал нам «патент» как спастись и быть прощенным</a:t>
            </a:r>
          </a:p>
          <a:p>
            <a:pPr lvl="1"/>
            <a:r>
              <a:rPr lang="ru-RU" dirty="0"/>
              <a:t>13 – кто знает?</a:t>
            </a:r>
          </a:p>
          <a:p>
            <a:pPr lvl="1"/>
            <a:r>
              <a:rPr lang="ru-RU" dirty="0"/>
              <a:t>13 «</a:t>
            </a:r>
            <a:r>
              <a:rPr lang="ru-RU" dirty="0" err="1"/>
              <a:t>мидая</a:t>
            </a:r>
            <a:r>
              <a:rPr lang="ru-RU" dirty="0"/>
              <a:t>» – качеств милости Всевышнего</a:t>
            </a:r>
          </a:p>
          <a:p>
            <a:r>
              <a:rPr lang="ru-RU" dirty="0"/>
              <a:t>Упоминание 13-ти качеств милости Всевышнего помогает при условии</a:t>
            </a:r>
          </a:p>
          <a:p>
            <a:pPr lvl="1"/>
            <a:r>
              <a:rPr lang="ru-RU" dirty="0"/>
              <a:t>Мы понимаем эти качества</a:t>
            </a:r>
          </a:p>
          <a:p>
            <a:pPr lvl="1"/>
            <a:r>
              <a:rPr lang="ru-RU" dirty="0"/>
              <a:t>Мы стараемся уподобляться в них Творцу</a:t>
            </a:r>
            <a:endParaRPr lang="en-US" dirty="0"/>
          </a:p>
        </p:txBody>
      </p:sp>
    </p:spTree>
    <p:extLst>
      <p:ext uri="{BB962C8B-B14F-4D97-AF65-F5344CB8AC3E}">
        <p14:creationId xmlns:p14="http://schemas.microsoft.com/office/powerpoint/2010/main" val="248388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E8D6-7931-457A-1158-1F1A33A51F0F}"/>
              </a:ext>
            </a:extLst>
          </p:cNvPr>
          <p:cNvSpPr>
            <a:spLocks noGrp="1"/>
          </p:cNvSpPr>
          <p:nvPr>
            <p:ph type="title"/>
          </p:nvPr>
        </p:nvSpPr>
        <p:spPr/>
        <p:txBody>
          <a:bodyPr/>
          <a:lstStyle/>
          <a:p>
            <a:r>
              <a:rPr lang="ru-RU" dirty="0"/>
              <a:t>Радость: 13 Качеств Милосердия</a:t>
            </a:r>
            <a:endParaRPr lang="en-US" dirty="0"/>
          </a:p>
        </p:txBody>
      </p:sp>
      <p:sp>
        <p:nvSpPr>
          <p:cNvPr id="3" name="Content Placeholder 2">
            <a:extLst>
              <a:ext uri="{FF2B5EF4-FFF2-40B4-BE49-F238E27FC236}">
                <a16:creationId xmlns:a16="http://schemas.microsoft.com/office/drawing/2014/main" id="{8D0B8CB6-8343-93F4-A75C-175D4BB6599A}"/>
              </a:ext>
            </a:extLst>
          </p:cNvPr>
          <p:cNvSpPr>
            <a:spLocks noGrp="1"/>
          </p:cNvSpPr>
          <p:nvPr>
            <p:ph idx="1"/>
          </p:nvPr>
        </p:nvSpPr>
        <p:spPr/>
        <p:txBody>
          <a:bodyPr/>
          <a:lstStyle/>
          <a:p>
            <a:pPr algn="r" rtl="1"/>
            <a:r>
              <a:rPr lang="he-IL" b="1" i="0" dirty="0">
                <a:solidFill>
                  <a:srgbClr val="000000"/>
                </a:solidFill>
                <a:effectLst/>
                <a:latin typeface="Arial" panose="020B0604020202020204" pitchFamily="34" charset="0"/>
                <a:cs typeface="David" panose="020E0502060401010101" pitchFamily="34" charset="-79"/>
              </a:rPr>
              <a:t>וַיַּעֲבֹר יְהוָה עַל פָּנָיו, וַיִּקְרָא, יְהוָה </a:t>
            </a:r>
            <a:r>
              <a:rPr lang="he-IL" b="1" i="0" dirty="0" err="1">
                <a:solidFill>
                  <a:srgbClr val="000000"/>
                </a:solidFill>
                <a:effectLst/>
                <a:latin typeface="Arial" panose="020B0604020202020204" pitchFamily="34" charset="0"/>
                <a:cs typeface="David" panose="020E0502060401010101" pitchFamily="34" charset="-79"/>
              </a:rPr>
              <a:t>יְהוָה</a:t>
            </a:r>
            <a:r>
              <a:rPr lang="he-IL" b="1" i="0" dirty="0">
                <a:solidFill>
                  <a:srgbClr val="000000"/>
                </a:solidFill>
                <a:effectLst/>
                <a:latin typeface="Arial" panose="020B0604020202020204" pitchFamily="34" charset="0"/>
                <a:cs typeface="David" panose="020E0502060401010101" pitchFamily="34" charset="-79"/>
              </a:rPr>
              <a:t> אֵל רַחוּם וְחַנּוּן אֶרֶךְ אַפַּיִם וְרַב חֶסֶד וֶאֱמֶת, נֹצֵר חֶסֶד לָאֲלָפִים נֹשֵׂא </a:t>
            </a:r>
            <a:r>
              <a:rPr lang="he-IL" b="1" i="0" dirty="0" err="1">
                <a:solidFill>
                  <a:srgbClr val="000000"/>
                </a:solidFill>
                <a:effectLst/>
                <a:latin typeface="Arial" panose="020B0604020202020204" pitchFamily="34" charset="0"/>
                <a:cs typeface="David" panose="020E0502060401010101" pitchFamily="34" charset="-79"/>
              </a:rPr>
              <a:t>עָוֹן</a:t>
            </a:r>
            <a:r>
              <a:rPr lang="he-IL" b="1" i="0" dirty="0">
                <a:solidFill>
                  <a:srgbClr val="000000"/>
                </a:solidFill>
                <a:effectLst/>
                <a:latin typeface="Arial" panose="020B0604020202020204" pitchFamily="34" charset="0"/>
                <a:cs typeface="David" panose="020E0502060401010101" pitchFamily="34" charset="-79"/>
              </a:rPr>
              <a:t> וָפֶשַׁע וְחַטָּאָה וְנַקֵּה</a:t>
            </a:r>
            <a:r>
              <a:rPr lang="ru-RU" b="1" i="0" dirty="0">
                <a:solidFill>
                  <a:srgbClr val="000000"/>
                </a:solidFill>
                <a:effectLst/>
                <a:latin typeface="Arial" panose="020B0604020202020204" pitchFamily="34" charset="0"/>
                <a:cs typeface="David" panose="020E0502060401010101" pitchFamily="34" charset="-79"/>
              </a:rPr>
              <a:t> </a:t>
            </a:r>
            <a:r>
              <a:rPr lang="he-IL" b="1" i="0" dirty="0">
                <a:solidFill>
                  <a:srgbClr val="000000"/>
                </a:solidFill>
                <a:effectLst/>
                <a:latin typeface="Arial" panose="020B0604020202020204" pitchFamily="34" charset="0"/>
                <a:cs typeface="David" panose="020E0502060401010101" pitchFamily="34" charset="-79"/>
              </a:rPr>
              <a:t> </a:t>
            </a:r>
            <a:r>
              <a:rPr lang="he-IL" i="0" dirty="0">
                <a:solidFill>
                  <a:srgbClr val="000000"/>
                </a:solidFill>
                <a:effectLst/>
                <a:latin typeface="Arial" panose="020B0604020202020204" pitchFamily="34" charset="0"/>
                <a:cs typeface="David" panose="020E0502060401010101" pitchFamily="34" charset="-79"/>
              </a:rPr>
              <a:t>(שמות, לד', פסוק ו')</a:t>
            </a:r>
          </a:p>
          <a:p>
            <a:pPr algn="r" rtl="1"/>
            <a:r>
              <a:rPr lang="he-IL" b="1" i="0" dirty="0">
                <a:solidFill>
                  <a:srgbClr val="000000"/>
                </a:solidFill>
                <a:effectLst/>
                <a:latin typeface="Arial" panose="020B0604020202020204" pitchFamily="34" charset="0"/>
                <a:cs typeface="David" panose="020E0502060401010101" pitchFamily="34" charset="-79"/>
              </a:rPr>
              <a:t>ויעבור ה' על פניו ויקרא, אמר רבי יוחנן ... אמר לו </a:t>
            </a:r>
            <a:r>
              <a:rPr lang="he-IL" b="0" i="0" dirty="0">
                <a:solidFill>
                  <a:srgbClr val="000000"/>
                </a:solidFill>
                <a:effectLst/>
                <a:cs typeface="David" panose="020E0502060401010101" pitchFamily="34" charset="-79"/>
              </a:rPr>
              <a:t>(ה' למשה)</a:t>
            </a:r>
            <a:r>
              <a:rPr lang="he-IL" b="1" i="0" dirty="0">
                <a:solidFill>
                  <a:srgbClr val="000000"/>
                </a:solidFill>
                <a:effectLst/>
                <a:cs typeface="David" panose="020E0502060401010101" pitchFamily="34" charset="-79"/>
              </a:rPr>
              <a:t> כל זמן שישראל </a:t>
            </a:r>
            <a:r>
              <a:rPr lang="he-IL" b="1" i="0" dirty="0" err="1">
                <a:solidFill>
                  <a:srgbClr val="000000"/>
                </a:solidFill>
                <a:effectLst/>
                <a:cs typeface="David" panose="020E0502060401010101" pitchFamily="34" charset="-79"/>
              </a:rPr>
              <a:t>חוטאין</a:t>
            </a:r>
            <a:r>
              <a:rPr lang="he-IL" b="1" i="0" dirty="0">
                <a:solidFill>
                  <a:srgbClr val="000000"/>
                </a:solidFill>
                <a:effectLst/>
                <a:cs typeface="David" panose="020E0502060401010101" pitchFamily="34" charset="-79"/>
              </a:rPr>
              <a:t>, יעשו לפני כסדר הזה ואני מוחל להם ... אמר רב יהודה ברית כרותה </a:t>
            </a:r>
            <a:r>
              <a:rPr lang="he-IL" b="1" i="0" dirty="0" err="1">
                <a:solidFill>
                  <a:srgbClr val="000000"/>
                </a:solidFill>
                <a:effectLst/>
                <a:cs typeface="David" panose="020E0502060401010101" pitchFamily="34" charset="-79"/>
              </a:rPr>
              <a:t>לי''ג</a:t>
            </a:r>
            <a:r>
              <a:rPr lang="he-IL" b="1" i="0" dirty="0">
                <a:solidFill>
                  <a:srgbClr val="000000"/>
                </a:solidFill>
                <a:effectLst/>
                <a:cs typeface="David" panose="020E0502060401010101" pitchFamily="34" charset="-79"/>
              </a:rPr>
              <a:t> מדות שאינן חוזרות ריקם</a:t>
            </a:r>
            <a:r>
              <a:rPr lang="en-US" b="1" i="0" dirty="0">
                <a:solidFill>
                  <a:srgbClr val="000000"/>
                </a:solidFill>
                <a:effectLst/>
                <a:cs typeface="David" panose="020E0502060401010101" pitchFamily="34" charset="-79"/>
              </a:rPr>
              <a:t> </a:t>
            </a:r>
            <a:r>
              <a:rPr lang="he-IL" i="0" dirty="0">
                <a:solidFill>
                  <a:srgbClr val="000000"/>
                </a:solidFill>
                <a:effectLst/>
                <a:cs typeface="David" panose="020E0502060401010101" pitchFamily="34" charset="-79"/>
              </a:rPr>
              <a:t> (</a:t>
            </a:r>
            <a:r>
              <a:rPr lang="he-IL" i="0" dirty="0">
                <a:solidFill>
                  <a:srgbClr val="000000"/>
                </a:solidFill>
                <a:effectLst/>
                <a:latin typeface="Arial" panose="020B0604020202020204" pitchFamily="34" charset="0"/>
                <a:cs typeface="David" panose="020E0502060401010101" pitchFamily="34" charset="-79"/>
              </a:rPr>
              <a:t>תלמוד בבלי מסכת ראש השנה דף </a:t>
            </a:r>
            <a:r>
              <a:rPr lang="he-IL" i="0" dirty="0" err="1">
                <a:solidFill>
                  <a:srgbClr val="000000"/>
                </a:solidFill>
                <a:effectLst/>
                <a:latin typeface="Arial" panose="020B0604020202020204" pitchFamily="34" charset="0"/>
                <a:cs typeface="David" panose="020E0502060401010101" pitchFamily="34" charset="-79"/>
              </a:rPr>
              <a:t>יז</a:t>
            </a:r>
            <a:r>
              <a:rPr lang="he-IL" i="0" dirty="0">
                <a:solidFill>
                  <a:srgbClr val="000000"/>
                </a:solidFill>
                <a:effectLst/>
                <a:latin typeface="Arial" panose="020B0604020202020204" pitchFamily="34" charset="0"/>
                <a:cs typeface="David" panose="020E0502060401010101" pitchFamily="34" charset="-79"/>
              </a:rPr>
              <a:t>' עמוד ב')</a:t>
            </a:r>
            <a:endParaRPr lang="he-IL" i="0" dirty="0">
              <a:solidFill>
                <a:srgbClr val="000000"/>
              </a:solidFill>
              <a:effectLst/>
              <a:cs typeface="David" panose="020E0502060401010101" pitchFamily="34" charset="-79"/>
            </a:endParaRPr>
          </a:p>
          <a:p>
            <a:pPr algn="r" rtl="1"/>
            <a:r>
              <a:rPr lang="he-IL" b="1" i="0" dirty="0">
                <a:solidFill>
                  <a:srgbClr val="000000"/>
                </a:solidFill>
                <a:effectLst/>
                <a:latin typeface="Arial" panose="020B0604020202020204" pitchFamily="34" charset="0"/>
                <a:cs typeface="David" panose="020E0502060401010101" pitchFamily="34" charset="-79"/>
              </a:rPr>
              <a:t>הָאָדָם רָאוּי שֶׁיִּתְדַּמֶּה לְקוֹנוֹ ... לְפִיכָךְ רָאוּי שֶׁיִּתְדַּמֶּה אֶל </a:t>
            </a:r>
            <a:r>
              <a:rPr lang="he-IL" b="1" i="0" dirty="0" err="1">
                <a:solidFill>
                  <a:srgbClr val="000000"/>
                </a:solidFill>
                <a:effectLst/>
                <a:latin typeface="Arial" panose="020B0604020202020204" pitchFamily="34" charset="0"/>
                <a:cs typeface="David" panose="020E0502060401010101" pitchFamily="34" charset="-79"/>
              </a:rPr>
              <a:t>פְּעֻלּוֹת</a:t>
            </a:r>
            <a:r>
              <a:rPr lang="he-IL" b="1" i="0" dirty="0">
                <a:solidFill>
                  <a:srgbClr val="000000"/>
                </a:solidFill>
                <a:effectLst/>
                <a:latin typeface="Arial" panose="020B0604020202020204" pitchFamily="34" charset="0"/>
                <a:cs typeface="David" panose="020E0502060401010101" pitchFamily="34" charset="-79"/>
              </a:rPr>
              <a:t> הַכֶּתֶר שֶׁהֵן י"ג מִדּוֹת ... אִם כֵּן רָאוּי שֶׁתִּמְצָאֶנָּה בוֹ י"ג מִדּוֹת אֵלּוּ </a:t>
            </a:r>
            <a:r>
              <a:rPr lang="he-IL" dirty="0">
                <a:solidFill>
                  <a:srgbClr val="000000"/>
                </a:solidFill>
                <a:effectLst/>
                <a:latin typeface="Arial" panose="020B0604020202020204" pitchFamily="34" charset="0"/>
                <a:cs typeface="David" panose="020E0502060401010101" pitchFamily="34" charset="-79"/>
              </a:rPr>
              <a:t>(רבי משה </a:t>
            </a:r>
            <a:r>
              <a:rPr lang="he-IL" dirty="0" err="1">
                <a:solidFill>
                  <a:srgbClr val="000000"/>
                </a:solidFill>
                <a:effectLst/>
                <a:latin typeface="Arial" panose="020B0604020202020204" pitchFamily="34" charset="0"/>
                <a:cs typeface="David" panose="020E0502060401010101" pitchFamily="34" charset="-79"/>
              </a:rPr>
              <a:t>קורדואירו</a:t>
            </a:r>
            <a:r>
              <a:rPr lang="he-IL" dirty="0">
                <a:solidFill>
                  <a:srgbClr val="000000"/>
                </a:solidFill>
                <a:effectLst/>
                <a:latin typeface="Arial" panose="020B0604020202020204" pitchFamily="34" charset="0"/>
                <a:cs typeface="David" panose="020E0502060401010101" pitchFamily="34" charset="-79"/>
              </a:rPr>
              <a:t> בספרו "תומר דבורה")</a:t>
            </a:r>
            <a:endParaRPr lang="ru-RU" dirty="0"/>
          </a:p>
          <a:p>
            <a:pPr lvl="1"/>
            <a:endParaRPr lang="en-US" dirty="0"/>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46AE9441-F016-BF18-7B1D-F271A84A925E}"/>
                  </a:ext>
                </a:extLst>
              </p:cNvPr>
              <p:cNvGraphicFramePr>
                <a:graphicFrameLocks noChangeAspect="1"/>
              </p:cNvGraphicFramePr>
              <p:nvPr>
                <p:extLst>
                  <p:ext uri="{D42A27DB-BD31-4B8C-83A1-F6EECF244321}">
                    <p14:modId xmlns:p14="http://schemas.microsoft.com/office/powerpoint/2010/main" val="3017979348"/>
                  </p:ext>
                </p:extLst>
              </p:nvPr>
            </p:nvGraphicFramePr>
            <p:xfrm>
              <a:off x="760412" y="4876800"/>
              <a:ext cx="3047206" cy="1714500"/>
            </p:xfrm>
            <a:graphic>
              <a:graphicData uri="http://schemas.microsoft.com/office/powerpoint/2016/slidezoom">
                <pslz:sldZm>
                  <pslz:sldZmObj sldId="276" cId="711182959">
                    <pslz:zmPr id="{308E892B-72A9-4611-8112-902C3BDAE076}" returnToParent="0" transitionDur="1000">
                      <p166:blipFill xmlns:p166="http://schemas.microsoft.com/office/powerpoint/2016/6/main">
                        <a:blip r:embed="rId2"/>
                        <a:stretch>
                          <a:fillRect/>
                        </a:stretch>
                      </p166:blipFill>
                      <p166:spPr xmlns:p166="http://schemas.microsoft.com/office/powerpoint/2016/6/main">
                        <a:xfrm>
                          <a:off x="0" y="0"/>
                          <a:ext cx="3047206" cy="1714500"/>
                        </a:xfrm>
                        <a:prstGeom prst="rect">
                          <a:avLst/>
                        </a:prstGeom>
                        <a:ln w="3175">
                          <a:solidFill>
                            <a:prstClr val="ltGray"/>
                          </a:solidFill>
                        </a:ln>
                      </p166:spPr>
                    </pslz:zmPr>
                  </pslz:sldZmObj>
                </pslz:sldZm>
              </a:graphicData>
            </a:graphic>
          </p:graphicFrame>
        </mc:Choice>
        <mc:Fallback xmlns="">
          <p:pic>
            <p:nvPicPr>
              <p:cNvPr id="6" name="Slide Zoom 5">
                <a:hlinkClick r:id="rId3" action="ppaction://hlinksldjump"/>
                <a:extLst>
                  <a:ext uri="{FF2B5EF4-FFF2-40B4-BE49-F238E27FC236}">
                    <a16:creationId xmlns:a16="http://schemas.microsoft.com/office/drawing/2014/main" id="{46AE9441-F016-BF18-7B1D-F271A84A925E}"/>
                  </a:ext>
                </a:extLst>
              </p:cNvPr>
              <p:cNvPicPr>
                <a:picLocks noGrp="1" noRot="1" noChangeAspect="1" noMove="1" noResize="1" noEditPoints="1" noAdjustHandles="1" noChangeArrowheads="1" noChangeShapeType="1"/>
              </p:cNvPicPr>
              <p:nvPr/>
            </p:nvPicPr>
            <p:blipFill>
              <a:blip r:embed="rId4"/>
              <a:stretch>
                <a:fillRect/>
              </a:stretch>
            </p:blipFill>
            <p:spPr>
              <a:xfrm>
                <a:off x="760412" y="4876800"/>
                <a:ext cx="3047206"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D8A8D4D4-D07A-6712-3AEF-984C359E9A2F}"/>
                  </a:ext>
                </a:extLst>
              </p:cNvPr>
              <p:cNvGraphicFramePr>
                <a:graphicFrameLocks noChangeAspect="1"/>
              </p:cNvGraphicFramePr>
              <p:nvPr>
                <p:extLst>
                  <p:ext uri="{D42A27DB-BD31-4B8C-83A1-F6EECF244321}">
                    <p14:modId xmlns:p14="http://schemas.microsoft.com/office/powerpoint/2010/main" val="88698866"/>
                  </p:ext>
                </p:extLst>
              </p:nvPr>
            </p:nvGraphicFramePr>
            <p:xfrm>
              <a:off x="4037012" y="4876800"/>
              <a:ext cx="3047206" cy="1714500"/>
            </p:xfrm>
            <a:graphic>
              <a:graphicData uri="http://schemas.microsoft.com/office/powerpoint/2016/slidezoom">
                <pslz:sldZm>
                  <pslz:sldZmObj sldId="282" cId="3750143804">
                    <pslz:zmPr id="{E0EA0BF7-38E6-461E-8F9A-77D5A56BB388}" returnToParent="0" transitionDur="1000">
                      <p166:blipFill xmlns:p166="http://schemas.microsoft.com/office/powerpoint/2016/6/main">
                        <a:blip r:embed="rId5"/>
                        <a:stretch>
                          <a:fillRect/>
                        </a:stretch>
                      </p166:blipFill>
                      <p166:spPr xmlns:p166="http://schemas.microsoft.com/office/powerpoint/2016/6/main">
                        <a:xfrm>
                          <a:off x="0" y="0"/>
                          <a:ext cx="3047206" cy="1714500"/>
                        </a:xfrm>
                        <a:prstGeom prst="rect">
                          <a:avLst/>
                        </a:prstGeom>
                        <a:ln w="3175">
                          <a:solidFill>
                            <a:prstClr val="ltGray"/>
                          </a:solid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D8A8D4D4-D07A-6712-3AEF-984C359E9A2F}"/>
                  </a:ext>
                </a:extLst>
              </p:cNvPr>
              <p:cNvPicPr>
                <a:picLocks noGrp="1" noRot="1" noChangeAspect="1" noMove="1" noResize="1" noEditPoints="1" noAdjustHandles="1" noChangeArrowheads="1" noChangeShapeType="1"/>
              </p:cNvPicPr>
              <p:nvPr/>
            </p:nvPicPr>
            <p:blipFill>
              <a:blip r:embed="rId7"/>
              <a:stretch>
                <a:fillRect/>
              </a:stretch>
            </p:blipFill>
            <p:spPr>
              <a:xfrm>
                <a:off x="4037012" y="4876800"/>
                <a:ext cx="3047206"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C807B317-B1E0-3A16-78C5-D78910D673FE}"/>
                  </a:ext>
                </a:extLst>
              </p:cNvPr>
              <p:cNvGraphicFramePr>
                <a:graphicFrameLocks noChangeAspect="1"/>
              </p:cNvGraphicFramePr>
              <p:nvPr>
                <p:extLst>
                  <p:ext uri="{D42A27DB-BD31-4B8C-83A1-F6EECF244321}">
                    <p14:modId xmlns:p14="http://schemas.microsoft.com/office/powerpoint/2010/main" val="1780352726"/>
                  </p:ext>
                </p:extLst>
              </p:nvPr>
            </p:nvGraphicFramePr>
            <p:xfrm>
              <a:off x="7313612" y="4876800"/>
              <a:ext cx="3047206" cy="1714500"/>
            </p:xfrm>
            <a:graphic>
              <a:graphicData uri="http://schemas.microsoft.com/office/powerpoint/2016/slidezoom">
                <pslz:sldZm>
                  <pslz:sldZmObj sldId="284" cId="3358337995">
                    <pslz:zmPr id="{99C26E98-8568-4644-9A88-E25A34B5CE35}" returnToParent="0" transitionDur="1000">
                      <p166:blipFill xmlns:p166="http://schemas.microsoft.com/office/powerpoint/2016/6/main">
                        <a:blip r:embed="rId8"/>
                        <a:stretch>
                          <a:fillRect/>
                        </a:stretch>
                      </p166:blipFill>
                      <p166:spPr xmlns:p166="http://schemas.microsoft.com/office/powerpoint/2016/6/main">
                        <a:xfrm>
                          <a:off x="0" y="0"/>
                          <a:ext cx="3047206" cy="1714500"/>
                        </a:xfrm>
                        <a:prstGeom prst="rect">
                          <a:avLst/>
                        </a:prstGeom>
                        <a:ln w="3175">
                          <a:solidFill>
                            <a:prstClr val="ltGray"/>
                          </a:solidFill>
                        </a:ln>
                      </p166:spPr>
                    </pslz:zmPr>
                  </pslz:sldZmObj>
                </pslz:sldZm>
              </a:graphicData>
            </a:graphic>
          </p:graphicFrame>
        </mc:Choice>
        <mc:Fallback xmlns="">
          <p:pic>
            <p:nvPicPr>
              <p:cNvPr id="10" name="Slide Zoom 9">
                <a:hlinkClick r:id="rId9" action="ppaction://hlinksldjump"/>
                <a:extLst>
                  <a:ext uri="{FF2B5EF4-FFF2-40B4-BE49-F238E27FC236}">
                    <a16:creationId xmlns:a16="http://schemas.microsoft.com/office/drawing/2014/main" id="{C807B317-B1E0-3A16-78C5-D78910D673FE}"/>
                  </a:ext>
                </a:extLst>
              </p:cNvPr>
              <p:cNvPicPr>
                <a:picLocks noGrp="1" noRot="1" noChangeAspect="1" noMove="1" noResize="1" noEditPoints="1" noAdjustHandles="1" noChangeArrowheads="1" noChangeShapeType="1"/>
              </p:cNvPicPr>
              <p:nvPr/>
            </p:nvPicPr>
            <p:blipFill>
              <a:blip r:embed="rId10"/>
              <a:stretch>
                <a:fillRect/>
              </a:stretch>
            </p:blipFill>
            <p:spPr>
              <a:xfrm>
                <a:off x="7313612" y="4876800"/>
                <a:ext cx="3047206"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6819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FA86-4F06-F217-62A1-025583D8F4E0}"/>
              </a:ext>
            </a:extLst>
          </p:cNvPr>
          <p:cNvSpPr>
            <a:spLocks noGrp="1"/>
          </p:cNvSpPr>
          <p:nvPr>
            <p:ph type="title"/>
          </p:nvPr>
        </p:nvSpPr>
        <p:spPr/>
        <p:txBody>
          <a:bodyPr/>
          <a:lstStyle/>
          <a:p>
            <a:r>
              <a:rPr lang="ru-RU" dirty="0"/>
              <a:t>Раби Моше </a:t>
            </a:r>
            <a:r>
              <a:rPr lang="ru-RU" dirty="0" err="1"/>
              <a:t>Кордоверо</a:t>
            </a:r>
            <a:r>
              <a:rPr lang="ru-RU" dirty="0"/>
              <a:t> (РАМАК)</a:t>
            </a:r>
            <a:endParaRPr lang="en-US" dirty="0"/>
          </a:p>
        </p:txBody>
      </p:sp>
      <p:sp>
        <p:nvSpPr>
          <p:cNvPr id="3" name="Content Placeholder 2">
            <a:extLst>
              <a:ext uri="{FF2B5EF4-FFF2-40B4-BE49-F238E27FC236}">
                <a16:creationId xmlns:a16="http://schemas.microsoft.com/office/drawing/2014/main" id="{77AA487D-3558-FE24-16E6-416A56D49F56}"/>
              </a:ext>
            </a:extLst>
          </p:cNvPr>
          <p:cNvSpPr>
            <a:spLocks noGrp="1"/>
          </p:cNvSpPr>
          <p:nvPr>
            <p:ph idx="1"/>
          </p:nvPr>
        </p:nvSpPr>
        <p:spPr>
          <a:xfrm>
            <a:off x="1117309" y="1701800"/>
            <a:ext cx="6729703" cy="4470400"/>
          </a:xfrm>
          <a:ln>
            <a:solidFill>
              <a:schemeClr val="tx1">
                <a:lumMod val="40000"/>
                <a:lumOff val="60000"/>
              </a:schemeClr>
            </a:solidFill>
          </a:ln>
        </p:spPr>
        <p:txBody>
          <a:bodyPr>
            <a:normAutofit/>
          </a:bodyPr>
          <a:lstStyle/>
          <a:p>
            <a:pPr marL="0" indent="0">
              <a:buNone/>
            </a:pPr>
            <a:r>
              <a:rPr lang="ru-RU" sz="2000" dirty="0"/>
              <a:t>Раби Моше бар Яаков </a:t>
            </a:r>
            <a:r>
              <a:rPr lang="ru-RU" sz="2000" dirty="0" err="1"/>
              <a:t>Кордоверо</a:t>
            </a:r>
            <a:r>
              <a:rPr lang="ru-RU" sz="2000" dirty="0"/>
              <a:t> (</a:t>
            </a:r>
            <a:r>
              <a:rPr lang="ru-RU" sz="2000" dirty="0" err="1"/>
              <a:t>Рамак</a:t>
            </a:r>
            <a:r>
              <a:rPr lang="ru-RU" sz="2000" dirty="0"/>
              <a:t>) — один из величайших кабалистов всех поколений. Годы жизни: 5282—5330 (1522—1570 гг.). Жил в </a:t>
            </a:r>
            <a:r>
              <a:rPr lang="ru-RU" sz="2000" dirty="0" err="1">
                <a:hlinkClick r:id="rId2">
                  <a:extLst>
                    <a:ext uri="{A12FA001-AC4F-418D-AE19-62706E023703}">
                      <ahyp:hlinkClr xmlns:ahyp="http://schemas.microsoft.com/office/drawing/2018/hyperlinkcolor" val="tx"/>
                    </a:ext>
                  </a:extLst>
                </a:hlinkClick>
              </a:rPr>
              <a:t>Цфате</a:t>
            </a:r>
            <a:r>
              <a:rPr lang="ru-RU" sz="2000" dirty="0"/>
              <a:t>.</a:t>
            </a:r>
          </a:p>
          <a:p>
            <a:pPr marL="0" indent="0">
              <a:buNone/>
            </a:pPr>
            <a:r>
              <a:rPr lang="ru-RU" sz="2000" dirty="0"/>
              <a:t>Р. </a:t>
            </a:r>
            <a:r>
              <a:rPr lang="ru-RU" sz="2000" dirty="0" err="1"/>
              <a:t>Кордоверо</a:t>
            </a:r>
            <a:r>
              <a:rPr lang="ru-RU" sz="2000" dirty="0"/>
              <a:t> написал этический трактат </a:t>
            </a:r>
            <a:r>
              <a:rPr lang="ru-RU" sz="2000" dirty="0" err="1">
                <a:hlinkClick r:id="rId3">
                  <a:extLst>
                    <a:ext uri="{A12FA001-AC4F-418D-AE19-62706E023703}">
                      <ahyp:hlinkClr xmlns:ahyp="http://schemas.microsoft.com/office/drawing/2018/hyperlinkcolor" val="tx"/>
                    </a:ext>
                  </a:extLst>
                </a:hlinkClick>
              </a:rPr>
              <a:t>Томер</a:t>
            </a:r>
            <a:r>
              <a:rPr lang="ru-RU" sz="2000" dirty="0">
                <a:hlinkClick r:id="rId3">
                  <a:extLst>
                    <a:ext uri="{A12FA001-AC4F-418D-AE19-62706E023703}">
                      <ahyp:hlinkClr xmlns:ahyp="http://schemas.microsoft.com/office/drawing/2018/hyperlinkcolor" val="tx"/>
                    </a:ext>
                  </a:extLst>
                </a:hlinkClick>
              </a:rPr>
              <a:t> Двора («Пальма Дворы»)</a:t>
            </a:r>
            <a:r>
              <a:rPr lang="ru-RU" sz="2000" dirty="0"/>
              <a:t>, в котором призывает человека строить свой характер, используя в качестве примера представленные в Торе атрибуты Всевышнего — Его долготерпение, Его готовность прощать, Его верность своему слову и т.д.</a:t>
            </a:r>
            <a:endParaRPr lang="en-US" sz="2000" dirty="0"/>
          </a:p>
        </p:txBody>
      </p:sp>
      <p:pic>
        <p:nvPicPr>
          <p:cNvPr id="2050" name="Picture 2" descr="Могила Моше Кордоверо в Цфате">
            <a:extLst>
              <a:ext uri="{FF2B5EF4-FFF2-40B4-BE49-F238E27FC236}">
                <a16:creationId xmlns:a16="http://schemas.microsoft.com/office/drawing/2014/main" id="{3A78F224-8356-F174-521E-878054B9B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813" y="1981200"/>
            <a:ext cx="26098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29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3890</TotalTime>
  <Words>5187</Words>
  <Application>Microsoft Office PowerPoint</Application>
  <PresentationFormat>Custom</PresentationFormat>
  <Paragraphs>147</Paragraphs>
  <Slides>26</Slides>
  <Notes>0</Notes>
  <HiddenSlides>4</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David</vt:lpstr>
      <vt:lpstr>Verdana</vt:lpstr>
      <vt:lpstr>Books 16x9</vt:lpstr>
      <vt:lpstr>Как просить прощения</vt:lpstr>
      <vt:lpstr>Как Правильно Относиться к Судным Дням?</vt:lpstr>
      <vt:lpstr>Два Пути Управления Миром</vt:lpstr>
      <vt:lpstr>Трепет: Суд!</vt:lpstr>
      <vt:lpstr>Трепет: Что такое «тшува»</vt:lpstr>
      <vt:lpstr>Трепет: «Тшува» на практике</vt:lpstr>
      <vt:lpstr>Радость: Кто Судья?</vt:lpstr>
      <vt:lpstr>Радость: 13 Качеств Милосердия</vt:lpstr>
      <vt:lpstr>Раби Моше Кордоверо (РАМАК)</vt:lpstr>
      <vt:lpstr>13 Качеств Милосердия</vt:lpstr>
      <vt:lpstr>13 Качеств Милосердия</vt:lpstr>
      <vt:lpstr>13 Качеств Милосердия</vt:lpstr>
      <vt:lpstr>1: «Кто подобен Тебе, Б-г»</vt:lpstr>
      <vt:lpstr>2: «Несущий грех»</vt:lpstr>
      <vt:lpstr>3: «И убирающий преступления»</vt:lpstr>
      <vt:lpstr>4: «Остатку его наследия»</vt:lpstr>
      <vt:lpstr>5: «Не держит гнев вечно»</vt:lpstr>
      <vt:lpstr>6: «Ибо он желает добра»</vt:lpstr>
      <vt:lpstr>7: «Он снова смилуется над нами»</vt:lpstr>
      <vt:lpstr>8: «Покорит наши грехи»</vt:lpstr>
      <vt:lpstr>9: «Выбросишь в море все их грехи»</vt:lpstr>
      <vt:lpstr>10: «Истину Яакову»</vt:lpstr>
      <vt:lpstr>11: «Милость Аврааму»</vt:lpstr>
      <vt:lpstr>12: «О которой ты клялся нашим праотцам»</vt:lpstr>
      <vt:lpstr>13: «С давних времен»</vt:lpstr>
      <vt:lpstr>План на Йом-Куппур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Качеств Милосердия</dc:title>
  <dc:creator>Boris Levant</dc:creator>
  <cp:lastModifiedBy>Boris Levant</cp:lastModifiedBy>
  <cp:revision>2</cp:revision>
  <dcterms:created xsi:type="dcterms:W3CDTF">2022-09-29T20:12:07Z</dcterms:created>
  <dcterms:modified xsi:type="dcterms:W3CDTF">2022-11-03T22:14:39Z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