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6"/>
  </p:notesMasterIdLst>
  <p:sldIdLst>
    <p:sldId id="282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1" r:id="rId11"/>
    <p:sldId id="295" r:id="rId12"/>
    <p:sldId id="293" r:id="rId13"/>
    <p:sldId id="294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0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440C-A8FF-F541-B0B7-BEC75A77C65B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D432-5779-0B43-878C-A669273C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5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2D432-5779-0B43-878C-A669273C82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7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7749-821D-9E49-8687-0057D2CF4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5D497-528B-6E45-8EAE-32ACE426A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540A7-2A83-894E-892D-0BE03CF1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4D4D-FA40-3640-BCFC-C8E06D3E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8931-A18F-C542-8DBA-B76B6C4A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590F-BADC-ED4C-A5A1-D641F7A5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61C41-56C0-D14B-98FB-C178A5E30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DA6B-B1A0-274A-8446-E4475024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F967-B593-B448-A420-AF71E62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54E5-B81A-DA49-B9FB-733D3F4D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CA9C5-EC93-6F4B-98CD-93937584A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C50A3-2848-CA49-8706-1CF786794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2276-FF5F-8B45-8800-E1932FB9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0099-4BD3-2742-A32B-D9C5B201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EE5A4-913E-904A-AFDF-674481E1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9F82-C00B-EA4D-9817-001F327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2419-5F69-6048-B87A-9EE44D34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9ECF3-B57C-4E4B-BA72-DEAE6521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A00A-AD37-EC4F-B84B-C12DE8E2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E066-D12E-1A41-B7BE-792C51EB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8529-1F8F-394F-A745-E8F98CFD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CDE7-89B0-8743-B019-FBFDFF10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B7CF-3148-CB41-B1E9-28E3D09B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6F6F-562A-FE43-9361-5B46747A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44FA-32E2-7449-980B-1DE9C4E2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0D5C-DC4E-AF4E-A51A-41194090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95F5-2644-D04B-B9CC-4B7A074EB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1F3E1-5C7A-D54B-8336-A2F286E3C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4D080-684B-484D-A536-92AA1C40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A77A3-ED5F-7F4D-9033-097FC605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49C8C-AC6A-BF46-8B3B-896A396A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2C8-2D66-634F-B0A3-92043D7B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31AAB-5922-9449-9338-76EBC9C89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37650-4C3C-414D-961A-135158818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B92D2-E830-0F4F-A75D-D5B05D51C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A69FB-E52B-C149-8CD6-D4B7373BA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9E0F8-AB12-9B4E-9873-CEAA8FD1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247FA-716D-C249-B7E2-597A129A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478B4-2DD8-2D4A-9433-8B3D258F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2F5D-B824-F04C-8E3D-DFFCEF55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52AD7-3818-204A-8118-E79F32A6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C5300-6FA3-3B48-BEC1-CD587377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91F22-8D6F-504C-8F1D-36C033FB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D779C-8126-5546-980B-B6CCE193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419CC-E590-D746-B80F-D75BA89B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8E151-DF69-D542-AEFE-C3A8ACEA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E6F6-7B2C-E741-96FA-BA2ED145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A7CB-ACDD-3645-A84F-AB95172B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081CA-78C1-4145-AEB8-7A78911F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941F-21B1-0D43-A32C-1B829641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C9F2E-03A0-A74C-8F7D-9F1FB4DE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2113-3F1E-6041-8A4C-49C003BC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C8D0-6626-3947-9AF2-88B3E453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FE2CD-E59F-6548-8FD7-0C493331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709B0-8242-0F48-9A20-428B90FE3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FE63D-9EBF-4C42-A08A-1538F98D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8E1E9-0BC6-4B4D-90A6-D60F82DB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953F8-4FEB-AC4B-8678-2667FADB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7CC55-C3E3-AC45-B4BF-E1286395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14683-87ED-D946-908E-3FE5051F6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37F3-241D-784B-827B-6F527257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80F6-5951-CF4E-8ECC-3C07A3BFC35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224E-8757-7F4D-A6F9-77161C7B1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EF44-F99A-6649-B344-80846520E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A881-C16B-994C-A4AC-E90F6D8F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348B-74C7-634E-9E23-0A366438F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26231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Calorie Consumption During Bicycle Work: A </a:t>
            </a:r>
            <a:br>
              <a:rPr lang="en-US" dirty="0"/>
            </a:br>
            <a:r>
              <a:rPr lang="en-US" dirty="0"/>
              <a:t>Statistical Analysis of an Incomplete Dataset 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BC38B-3B71-2446-8C0B-14A385A6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87743"/>
            <a:ext cx="6858000" cy="1655762"/>
          </a:xfrm>
        </p:spPr>
        <p:txBody>
          <a:bodyPr/>
          <a:lstStyle/>
          <a:p>
            <a:r>
              <a:rPr lang="en-US" i="1" dirty="0"/>
              <a:t>Nuno Chicória, Boris </a:t>
            </a:r>
            <a:r>
              <a:rPr lang="en-US" i="1" dirty="0" err="1"/>
              <a:t>Shilov</a:t>
            </a:r>
            <a:r>
              <a:rPr lang="en-US" i="1" dirty="0"/>
              <a:t>, Murat </a:t>
            </a:r>
            <a:r>
              <a:rPr lang="en-US" i="1" dirty="0" err="1"/>
              <a:t>Cëm</a:t>
            </a:r>
            <a:r>
              <a:rPr lang="en-US" i="1" dirty="0"/>
              <a:t> </a:t>
            </a:r>
            <a:r>
              <a:rPr lang="en-US" i="1" dirty="0" err="1"/>
              <a:t>Kose</a:t>
            </a:r>
            <a:r>
              <a:rPr lang="en-US" i="1" dirty="0"/>
              <a:t>, </a:t>
            </a:r>
            <a:r>
              <a:rPr lang="en-US" i="1" dirty="0" err="1"/>
              <a:t>Yibing</a:t>
            </a:r>
            <a:r>
              <a:rPr lang="en-US" i="1" dirty="0"/>
              <a:t> Liu, Robin </a:t>
            </a:r>
            <a:r>
              <a:rPr lang="en-US" i="1" dirty="0" err="1"/>
              <a:t>Vermote</a:t>
            </a: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6EB9-FA73-8F44-A61D-336C0870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Construction (IPW)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0425B-51B0-9543-9585-48BAE1C4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81" y="1825625"/>
            <a:ext cx="5777837" cy="4351338"/>
          </a:xfrm>
        </p:spPr>
      </p:pic>
    </p:spTree>
    <p:extLst>
      <p:ext uri="{BB962C8B-B14F-4D97-AF65-F5344CB8AC3E}">
        <p14:creationId xmlns:p14="http://schemas.microsoft.com/office/powerpoint/2010/main" val="7443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F90A-D12A-7F42-971E-64A6B236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57AE7-E426-8D44-9BFA-845BCEBC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68783"/>
            <a:ext cx="7886700" cy="3049391"/>
          </a:xfrm>
        </p:spPr>
      </p:pic>
    </p:spTree>
    <p:extLst>
      <p:ext uri="{BB962C8B-B14F-4D97-AF65-F5344CB8AC3E}">
        <p14:creationId xmlns:p14="http://schemas.microsoft.com/office/powerpoint/2010/main" val="232435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AAF-F78F-EA4A-A7DA-A49D2D14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Comparisons (Interaction vs Calories)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30EFA-5913-6C4E-9622-96C3C310F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391" y="1690689"/>
            <a:ext cx="4855217" cy="4818155"/>
          </a:xfrm>
        </p:spPr>
      </p:pic>
    </p:spTree>
    <p:extLst>
      <p:ext uri="{BB962C8B-B14F-4D97-AF65-F5344CB8AC3E}">
        <p14:creationId xmlns:p14="http://schemas.microsoft.com/office/powerpoint/2010/main" val="160952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6116-044A-B245-AEA4-325C351A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Comparisons (Interaction Effect)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FB084-DA6E-424B-AC7D-9B294C24A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230" y="1690689"/>
            <a:ext cx="5019539" cy="4950520"/>
          </a:xfrm>
        </p:spPr>
      </p:pic>
    </p:spTree>
    <p:extLst>
      <p:ext uri="{BB962C8B-B14F-4D97-AF65-F5344CB8AC3E}">
        <p14:creationId xmlns:p14="http://schemas.microsoft.com/office/powerpoint/2010/main" val="168803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C093-CBBE-8245-8F82-B14F84C8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B7300-DAB5-F444-8BA0-9AB476715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4725522"/>
            <a:ext cx="4165600" cy="1358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6EBB6-0AD0-484A-AA64-D07C846F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739918"/>
            <a:ext cx="8585200" cy="33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4637E4-D344-E747-BC78-9CC69D7CD975}"/>
              </a:ext>
            </a:extLst>
          </p:cNvPr>
          <p:cNvSpPr txBox="1"/>
          <p:nvPr/>
        </p:nvSpPr>
        <p:spPr>
          <a:xfrm>
            <a:off x="2489200" y="4356190"/>
            <a:ext cx="409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36922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BBCA-731B-5543-9E52-52B37B0E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8F1AE6-4F53-B342-9BDE-752B41DB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613" y="1233487"/>
            <a:ext cx="3619500" cy="43815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FD449-C539-1049-9C1C-091DFD3C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24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Performing work using a bicycle ergometer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Response Variable: heat production (calories)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Explanatory Variables: workout intensity (</a:t>
            </a:r>
            <a:r>
              <a:rPr lang="en-US" sz="1800" dirty="0" err="1"/>
              <a:t>calhour</a:t>
            </a:r>
            <a:r>
              <a:rPr lang="en-US" sz="1800" dirty="0"/>
              <a:t>), weight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79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A630-8C7C-CF43-ACAC-7BEEA7B7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8A206-33A9-024B-8FFB-C12663BE1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450" y="1924844"/>
            <a:ext cx="5499100" cy="4152900"/>
          </a:xfrm>
        </p:spPr>
      </p:pic>
    </p:spTree>
    <p:extLst>
      <p:ext uri="{BB962C8B-B14F-4D97-AF65-F5344CB8AC3E}">
        <p14:creationId xmlns:p14="http://schemas.microsoft.com/office/powerpoint/2010/main" val="227357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A630-8C7C-CF43-ACAC-7BEEA7B7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8A206-33A9-024B-8FFB-C12663BE1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860" y="1417638"/>
            <a:ext cx="6672280" cy="4665818"/>
          </a:xfrm>
        </p:spPr>
      </p:pic>
    </p:spTree>
    <p:extLst>
      <p:ext uri="{BB962C8B-B14F-4D97-AF65-F5344CB8AC3E}">
        <p14:creationId xmlns:p14="http://schemas.microsoft.com/office/powerpoint/2010/main" val="348662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9F3F-025C-1A41-854F-90C5735E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23C38-37A3-5645-A398-F61C35CB7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5210"/>
            <a:ext cx="7886700" cy="4052167"/>
          </a:xfrm>
        </p:spPr>
      </p:pic>
    </p:spTree>
    <p:extLst>
      <p:ext uri="{BB962C8B-B14F-4D97-AF65-F5344CB8AC3E}">
        <p14:creationId xmlns:p14="http://schemas.microsoft.com/office/powerpoint/2010/main" val="46717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D444-3931-0046-A03D-BFF140C0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E89BB-5361-E64C-8A13-F36999562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525" y="1392738"/>
            <a:ext cx="298294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C1738-1292-EC48-A4E9-DE6CDF20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9" y="6042027"/>
            <a:ext cx="6946900" cy="3683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571C611-551B-EA4E-98D7-4DD1972B5F51}"/>
              </a:ext>
            </a:extLst>
          </p:cNvPr>
          <p:cNvSpPr/>
          <p:nvPr/>
        </p:nvSpPr>
        <p:spPr>
          <a:xfrm>
            <a:off x="5050679" y="1945401"/>
            <a:ext cx="331393" cy="1718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28C4044-B3C1-0A49-B674-CA9CA798E438}"/>
              </a:ext>
            </a:extLst>
          </p:cNvPr>
          <p:cNvSpPr/>
          <p:nvPr/>
        </p:nvSpPr>
        <p:spPr>
          <a:xfrm>
            <a:off x="5050679" y="3056183"/>
            <a:ext cx="331393" cy="1656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2DEA8CB-AAEC-7A49-BAFD-E34FCCC936A1}"/>
              </a:ext>
            </a:extLst>
          </p:cNvPr>
          <p:cNvSpPr/>
          <p:nvPr/>
        </p:nvSpPr>
        <p:spPr>
          <a:xfrm>
            <a:off x="5480263" y="4166963"/>
            <a:ext cx="312982" cy="1656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0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D53E-93E1-304A-91EF-198D41CA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Construction (Complete Case)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B6E41-CD99-B94C-9409-E11AB9634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068" y="1825625"/>
            <a:ext cx="6029863" cy="4351338"/>
          </a:xfrm>
        </p:spPr>
      </p:pic>
    </p:spTree>
    <p:extLst>
      <p:ext uri="{BB962C8B-B14F-4D97-AF65-F5344CB8AC3E}">
        <p14:creationId xmlns:p14="http://schemas.microsoft.com/office/powerpoint/2010/main" val="240230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7CC2-1E37-214F-94D4-7FCE6493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Construction (Multiple Imputation)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E3722C-0808-8940-93C6-704A79D530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6797" y="2100723"/>
            <a:ext cx="5672606" cy="172769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F639E-B36B-1049-B7E4-4698C55A0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36797" y="4514629"/>
            <a:ext cx="5672606" cy="188770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E4828-DE1A-1B43-8A78-F388E5AEB054}"/>
              </a:ext>
            </a:extLst>
          </p:cNvPr>
          <p:cNvSpPr txBox="1"/>
          <p:nvPr/>
        </p:nvSpPr>
        <p:spPr>
          <a:xfrm>
            <a:off x="160774" y="2120260"/>
            <a:ext cx="1477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Predictive Mean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Bayesian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8669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0F1-EF69-A64A-9D42-F326E32A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Comparisons (MI PMM vs MI NORM)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A10C2-CBDA-BA45-A42D-DF3CA6B51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77" y="1825625"/>
            <a:ext cx="6197846" cy="4351338"/>
          </a:xfrm>
        </p:spPr>
      </p:pic>
    </p:spTree>
    <p:extLst>
      <p:ext uri="{BB962C8B-B14F-4D97-AF65-F5344CB8AC3E}">
        <p14:creationId xmlns:p14="http://schemas.microsoft.com/office/powerpoint/2010/main" val="78455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109</Words>
  <Application>Microsoft Macintosh PowerPoint</Application>
  <PresentationFormat>On-screen Show (4:3)</PresentationFormat>
  <Paragraphs>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Calorie Consumption During Bicycle Work: A  Statistical Analysis of an Incomplete Dataset  </vt:lpstr>
      <vt:lpstr>Dataset</vt:lpstr>
      <vt:lpstr>Data Exploration</vt:lpstr>
      <vt:lpstr>Data Exploration</vt:lpstr>
      <vt:lpstr>Missing Data Exploration</vt:lpstr>
      <vt:lpstr>Model Construction</vt:lpstr>
      <vt:lpstr>Model Construction (Complete Case)</vt:lpstr>
      <vt:lpstr>Model Construction (Multiple Imputation)</vt:lpstr>
      <vt:lpstr>Models Comparisons (MI PMM vs MI NORM)</vt:lpstr>
      <vt:lpstr>Model Construction (IPW)</vt:lpstr>
      <vt:lpstr>Models Summary</vt:lpstr>
      <vt:lpstr>Models Comparisons (Interaction vs Calories)</vt:lpstr>
      <vt:lpstr>Model Comparisons (Interaction Effect)</vt:lpstr>
      <vt:lpstr>Final Model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Yibing Liu</dc:creator>
  <cp:lastModifiedBy>Nuno Gonçalo Pires Chicória</cp:lastModifiedBy>
  <cp:revision>14</cp:revision>
  <dcterms:created xsi:type="dcterms:W3CDTF">2018-03-18T15:26:14Z</dcterms:created>
  <dcterms:modified xsi:type="dcterms:W3CDTF">2018-03-19T15:48:51Z</dcterms:modified>
</cp:coreProperties>
</file>