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64" r:id="rId6"/>
    <p:sldId id="266" r:id="rId7"/>
    <p:sldId id="267" r:id="rId8"/>
    <p:sldId id="268" r:id="rId9"/>
    <p:sldId id="269" r:id="rId10"/>
    <p:sldId id="270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30.3.2023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11.xml"/><Relationship Id="rId7" Type="http://schemas.openxmlformats.org/officeDocument/2006/relationships/hyperlink" Target="https://en.wikipedia.org/wiki/Vector_space#Definition" TargetMode="External"/><Relationship Id="rId12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13.xml"/><Relationship Id="rId10" Type="http://schemas.openxmlformats.org/officeDocument/2006/relationships/image" Target="../media/image20.png"/><Relationship Id="rId4" Type="http://schemas.openxmlformats.org/officeDocument/2006/relationships/tags" Target="../tags/tag1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6.xml"/><Relationship Id="rId7" Type="http://schemas.openxmlformats.org/officeDocument/2006/relationships/image" Target="../media/image2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image" Target="../media/image2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20.xm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25.xml"/><Relationship Id="rId10" Type="http://schemas.openxmlformats.org/officeDocument/2006/relationships/image" Target="../media/image38.png"/><Relationship Id="rId4" Type="http://schemas.openxmlformats.org/officeDocument/2006/relationships/tags" Target="../tags/tag24.xml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28.xml"/><Relationship Id="rId7" Type="http://schemas.openxmlformats.org/officeDocument/2006/relationships/image" Target="../media/image4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29.xml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2.png"/><Relationship Id="rId3" Type="http://schemas.openxmlformats.org/officeDocument/2006/relationships/tags" Target="../tags/tag32.xml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34.xml"/><Relationship Id="rId10" Type="http://schemas.openxmlformats.org/officeDocument/2006/relationships/image" Target="../media/image49.png"/><Relationship Id="rId4" Type="http://schemas.openxmlformats.org/officeDocument/2006/relationships/tags" Target="../tags/tag33.xml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0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57.png"/><Relationship Id="rId5" Type="http://schemas.openxmlformats.org/officeDocument/2006/relationships/tags" Target="../tags/tag39.xml"/><Relationship Id="rId10" Type="http://schemas.openxmlformats.org/officeDocument/2006/relationships/image" Target="../media/image56.png"/><Relationship Id="rId4" Type="http://schemas.openxmlformats.org/officeDocument/2006/relationships/tags" Target="../tags/tag38.xml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Cx2x5Wo5MbSs3dzbkBYdh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3.xml"/><Relationship Id="rId7" Type="http://schemas.openxmlformats.org/officeDocument/2006/relationships/image" Target="../media/image5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45.xml"/><Relationship Id="rId10" Type="http://schemas.openxmlformats.org/officeDocument/2006/relationships/image" Target="../media/image64.png"/><Relationship Id="rId4" Type="http://schemas.openxmlformats.org/officeDocument/2006/relationships/tags" Target="../tags/tag44.xml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8.xml"/><Relationship Id="rId7" Type="http://schemas.openxmlformats.org/officeDocument/2006/relationships/image" Target="../media/image6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5" Type="http://schemas.openxmlformats.org/officeDocument/2006/relationships/tags" Target="../tags/tag50.xml"/><Relationship Id="rId10" Type="http://schemas.openxmlformats.org/officeDocument/2006/relationships/image" Target="../media/image69.png"/><Relationship Id="rId4" Type="http://schemas.openxmlformats.org/officeDocument/2006/relationships/tags" Target="../tags/tag49.xml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www.math.drexel.edu/~jwd25/LM_SPRING_07/lectures/lecture4B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55.xml"/><Relationship Id="rId7" Type="http://schemas.openxmlformats.org/officeDocument/2006/relationships/image" Target="../media/image78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40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Vectors, vector spaces, matrices, </a:t>
            </a:r>
            <a:br>
              <a:rPr lang="en-US" dirty="0"/>
            </a:br>
            <a:r>
              <a:rPr lang="en-US" dirty="0"/>
              <a:t>coordinates, and transformations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2196F3"/>
                    </a:solidFill>
                  </a:rPr>
                  <a:t>field</a:t>
                </a:r>
                <a:r>
                  <a:rPr lang="en-US" sz="2400" dirty="0"/>
                  <a:t> (usually     or    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set of </a:t>
                </a:r>
                <a:r>
                  <a:rPr lang="en-US" sz="2400" dirty="0">
                    <a:solidFill>
                      <a:srgbClr val="2196F3"/>
                    </a:solidFill>
                  </a:rPr>
                  <a:t>elements</a:t>
                </a:r>
                <a:r>
                  <a:rPr lang="en-US" sz="2400" dirty="0"/>
                  <a:t> (vectors):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Operations</a:t>
                </a:r>
              </a:p>
              <a:p>
                <a:pPr lvl="1"/>
                <a:r>
                  <a:rPr lang="en-US" sz="2000" dirty="0"/>
                  <a:t>Addition of two vectors: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Multiplication by an element of the field: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A "checklist" of </a:t>
                </a:r>
                <a:r>
                  <a:rPr lang="en-US" sz="2400" dirty="0">
                    <a:hlinkClick r:id="rId7"/>
                  </a:rPr>
                  <a:t>eight axioms</a:t>
                </a:r>
                <a:endParaRPr lang="en-US" sz="2400" dirty="0"/>
              </a:p>
              <a:p>
                <a:r>
                  <a:rPr lang="en-US" sz="2400" dirty="0"/>
                  <a:t>We read this as "vector space (or linear space)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over the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"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Examples of vector spaces</a:t>
                </a:r>
              </a:p>
              <a:p>
                <a:pPr lvl="1"/>
                <a:r>
                  <a:rPr lang="en-US" sz="2000" dirty="0"/>
                  <a:t>Coordinate space, e.g., real coordinate space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-dimensional vectors</a:t>
                </a:r>
              </a:p>
              <a:p>
                <a:pPr lvl="1"/>
                <a:r>
                  <a:rPr lang="en-US" sz="2000" dirty="0"/>
                  <a:t>Infinite coordinate space </a:t>
                </a:r>
              </a:p>
              <a:p>
                <a:pPr lvl="2"/>
                <a:r>
                  <a:rPr lang="en-US" sz="1600" dirty="0"/>
                  <a:t>Vectors with infinitely many components</a:t>
                </a:r>
              </a:p>
              <a:p>
                <a:pPr lvl="1"/>
                <a:r>
                  <a:rPr lang="en-US" sz="2000" dirty="0"/>
                  <a:t>Polynomial space</a:t>
                </a:r>
              </a:p>
              <a:p>
                <a:pPr lvl="2"/>
                <a:r>
                  <a:rPr lang="en-US" sz="1600" dirty="0"/>
                  <a:t>All polynomials of variable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with real coefficients</a:t>
                </a:r>
              </a:p>
              <a:p>
                <a:pPr lvl="1"/>
                <a:r>
                  <a:rPr lang="en-US" sz="2000" dirty="0"/>
                  <a:t>Function space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8"/>
                <a:stretch>
                  <a:fillRect l="-832" t="-14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5" y="936048"/>
            <a:ext cx="191136" cy="189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936049"/>
            <a:ext cx="183854" cy="2030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6" y="4251758"/>
            <a:ext cx="327226" cy="2013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32" y="4865154"/>
            <a:ext cx="407961" cy="20192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22" y="5775758"/>
            <a:ext cx="484521" cy="2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Numbers (scalars)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Linear combination</a:t>
                </a:r>
              </a:p>
              <a:p>
                <a:pPr lvl="1"/>
                <a:r>
                  <a:rPr lang="en-US" sz="2000" dirty="0"/>
                  <a:t>The sum of each vector multiplied by a scalar coefficient</a:t>
                </a:r>
              </a:p>
              <a:p>
                <a:pPr lvl="2"/>
                <a:endParaRPr lang="en-US" sz="1600" dirty="0"/>
              </a:p>
              <a:p>
                <a:pPr lvl="2"/>
                <a:endParaRPr lang="en-US" sz="1600" dirty="0"/>
              </a:p>
              <a:p>
                <a:pPr lvl="1"/>
                <a:r>
                  <a:rPr lang="en-US" sz="2000" dirty="0">
                    <a:solidFill>
                      <a:srgbClr val="2196F3"/>
                    </a:solidFill>
                  </a:rPr>
                  <a:t>Why linear?</a:t>
                </a:r>
                <a:r>
                  <a:rPr lang="en-US" sz="2000" dirty="0"/>
                  <a:t> No fancy functions, no vector multiplications</a:t>
                </a:r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Span</a:t>
                </a:r>
                <a:r>
                  <a:rPr lang="en-US" sz="2400" dirty="0"/>
                  <a:t> (linear hull) of vectors: the set of all their linear combinations</a:t>
                </a:r>
              </a:p>
              <a:p>
                <a:r>
                  <a:rPr lang="en-US" sz="2400" dirty="0"/>
                  <a:t>Linear (in)dependence</a:t>
                </a:r>
              </a:p>
              <a:p>
                <a:pPr lvl="1"/>
                <a:r>
                  <a:rPr lang="en-US" sz="2000" dirty="0"/>
                  <a:t>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linearly independent </a:t>
                </a:r>
                <a:r>
                  <a:rPr lang="en-US" sz="2000" dirty="0"/>
                  <a:t>if the only solution to the equation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Conversely, they are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linearly dependent </a:t>
                </a:r>
                <a:r>
                  <a:rPr lang="en-US" sz="2000" dirty="0"/>
                  <a:t>if there is a non-trivial linear combination</a:t>
                </a:r>
                <a:br>
                  <a:rPr lang="en-US" sz="2000" dirty="0"/>
                </a:br>
                <a:r>
                  <a:rPr lang="en-US" sz="2000" dirty="0"/>
                  <a:t>which is equal to zero</a:t>
                </a:r>
              </a:p>
              <a:p>
                <a:r>
                  <a:rPr lang="en-US" sz="2400" dirty="0"/>
                  <a:t>Example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1" y="2541633"/>
            <a:ext cx="4315119" cy="396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5992913"/>
            <a:ext cx="5356356" cy="2540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6363246"/>
            <a:ext cx="3868689" cy="1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7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Vectors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 consider the vector</a:t>
                </a:r>
              </a:p>
              <a:p>
                <a:r>
                  <a:rPr lang="en-US" sz="2400" dirty="0"/>
                  <a:t>We can see that we can express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as the </a:t>
                </a:r>
                <a:br>
                  <a:rPr lang="en-US" sz="2400" dirty="0"/>
                </a:br>
                <a:r>
                  <a:rPr lang="en-US" sz="2400" dirty="0"/>
                  <a:t>linear combination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Basis vectors</a:t>
                </a:r>
              </a:p>
              <a:p>
                <a:pPr lvl="1"/>
                <a:r>
                  <a:rPr lang="en-US" sz="2000" dirty="0"/>
                  <a:t>Linearly independent</a:t>
                </a:r>
              </a:p>
              <a:p>
                <a:pPr lvl="1"/>
                <a:r>
                  <a:rPr lang="en-US" sz="2000" dirty="0"/>
                  <a:t>Every other vector in the space can be represented as their linear combination</a:t>
                </a:r>
              </a:p>
              <a:p>
                <a:pPr lvl="2"/>
                <a:r>
                  <a:rPr lang="en-US" sz="1600" dirty="0"/>
                  <a:t>This linear combination is </a:t>
                </a:r>
                <a:r>
                  <a:rPr lang="en-US" sz="1600" b="1" dirty="0"/>
                  <a:t>unique</a:t>
                </a:r>
              </a:p>
              <a:p>
                <a:r>
                  <a:rPr lang="en-US" sz="2400" b="1" dirty="0"/>
                  <a:t>Each vector space has a basis</a:t>
                </a:r>
                <a:endParaRPr lang="en-US" sz="2000" b="1" dirty="0"/>
              </a:p>
              <a:p>
                <a:r>
                  <a:rPr lang="en-US" sz="2400" dirty="0"/>
                  <a:t>Each pair of two LI vectors forms a basis in 2D coordinate space</a:t>
                </a:r>
              </a:p>
              <a:p>
                <a:pPr lvl="1"/>
                <a:r>
                  <a:rPr lang="en-US" sz="2000" dirty="0"/>
                  <a:t>More generally, each set of n LI vectors forms a basis in n-dimensional vector space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6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01" y="559498"/>
            <a:ext cx="4572989" cy="2640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17" y="825854"/>
            <a:ext cx="1754490" cy="60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25" y="1662546"/>
            <a:ext cx="989214" cy="605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02" y="2576348"/>
            <a:ext cx="1408372" cy="2850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9" y="2956744"/>
            <a:ext cx="2437078" cy="6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7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Matrices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pill are you going to take?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5" y="0"/>
            <a:ext cx="3114675" cy="17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5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rectangular table of numbers</a:t>
                </a:r>
              </a:p>
              <a:p>
                <a:r>
                  <a:rPr lang="en-US" sz="2400" dirty="0"/>
                  <a:t>Dimensions: rows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columns</a:t>
                </a:r>
              </a:p>
              <a:p>
                <a:pPr lvl="1"/>
                <a:r>
                  <a:rPr lang="en-US" sz="2000" dirty="0"/>
                  <a:t>May also be infinite</a:t>
                </a:r>
              </a:p>
              <a:p>
                <a:r>
                  <a:rPr lang="en-US" sz="2400" dirty="0"/>
                  <a:t>Examples: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– row vector,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– column vector</a:t>
                </a:r>
              </a:p>
              <a:p>
                <a:r>
                  <a:rPr lang="en-US" sz="2400" dirty="0"/>
                  <a:t>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Some thoughts about dimensions</a:t>
                </a:r>
              </a:p>
              <a:p>
                <a:pPr lvl="1"/>
                <a:r>
                  <a:rPr lang="en-US" sz="2000" dirty="0"/>
                  <a:t>Scalars have no dimensions: 2; 3; 18; -42; 0,5</a:t>
                </a:r>
              </a:p>
              <a:p>
                <a:pPr lvl="1"/>
                <a:r>
                  <a:rPr lang="en-US" sz="2000" dirty="0"/>
                  <a:t>Vectors have one dimension: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Matrices have two dimensions: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 generalization of this pattern to many dimensions is called a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tensor</a:t>
                </a:r>
              </a:p>
              <a:p>
                <a:pPr lvl="2"/>
                <a:r>
                  <a:rPr lang="en-US" sz="1600" dirty="0"/>
                  <a:t>Tensors are quite more complicated than this, but for almost all purposes it's OK</a:t>
                </a:r>
                <a:br>
                  <a:rPr lang="en-US" sz="1600" dirty="0"/>
                </a:br>
                <a:r>
                  <a:rPr lang="en-US" sz="1600" dirty="0"/>
                  <a:t>to think about them as multidimensional matrices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539365"/>
            <a:ext cx="2002218" cy="609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62" y="2410599"/>
            <a:ext cx="2070897" cy="914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2" y="2420124"/>
            <a:ext cx="1675260" cy="9155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99" y="2702294"/>
            <a:ext cx="1573038" cy="3064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203" y="2411586"/>
            <a:ext cx="1107859" cy="9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Addition (the dimensions must be the same)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Multiplication by a scalar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rgbClr val="2196F3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2196F3"/>
                    </a:solidFill>
                  </a:rPr>
                  <a:t> matrices form a vector space</a:t>
                </a:r>
              </a:p>
              <a:p>
                <a:r>
                  <a:rPr lang="en-US" sz="2400" dirty="0"/>
                  <a:t>Transposition: turning rows into columns and vice versa</a:t>
                </a:r>
              </a:p>
              <a:p>
                <a:pPr lvl="1"/>
                <a:r>
                  <a:rPr lang="en-US" sz="2000" dirty="0"/>
                  <a:t>The transpose of a matrix is denoted by an upper index 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6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1245559"/>
            <a:ext cx="9092480" cy="612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409826"/>
            <a:ext cx="7038953" cy="613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65" y="4821626"/>
            <a:ext cx="4958365" cy="123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3" y="4410075"/>
            <a:ext cx="2984563" cy="3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dimensions must match:</a:t>
                </a:r>
              </a:p>
              <a:p>
                <a:pPr lvl="1"/>
                <a:r>
                  <a:rPr lang="en-US" sz="2000" dirty="0"/>
                  <a:t>"Inner dimensions" are the same; result has "outer dimensions"</a:t>
                </a:r>
              </a:p>
              <a:p>
                <a:r>
                  <a:rPr lang="en-US" sz="2400" dirty="0"/>
                  <a:t>Definition:</a:t>
                </a:r>
              </a:p>
              <a:p>
                <a:r>
                  <a:rPr lang="en-US" sz="2400" dirty="0"/>
                  <a:t>Example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In this case, we can't even multiply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We say that </a:t>
                </a:r>
                <a:r>
                  <a:rPr lang="en-US" sz="2000" dirty="0">
                    <a:solidFill>
                      <a:srgbClr val="2196F3"/>
                    </a:solidFill>
                  </a:rPr>
                  <a:t>matrix multiplication is not commutative</a:t>
                </a:r>
              </a:p>
              <a:p>
                <a:pPr lvl="2"/>
                <a:r>
                  <a:rPr lang="en-US" sz="1600" dirty="0">
                    <a:solidFill>
                      <a:srgbClr val="4D4D4D"/>
                    </a:solidFill>
                  </a:rPr>
                  <a:t>Compare with multiplication of numbers: 5.3 = 3.5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rgbClr val="4D4D4D"/>
                    </a:solidFill>
                  </a:rPr>
                  <a:t> commutative</a:t>
                </a:r>
                <a:endParaRPr lang="en-US" sz="1600" dirty="0">
                  <a:solidFill>
                    <a:srgbClr val="2196F3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1" y="930275"/>
            <a:ext cx="2202487" cy="253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0" y="1518705"/>
            <a:ext cx="1653333" cy="711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" y="2517386"/>
            <a:ext cx="4303813" cy="9220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9" y="3489876"/>
            <a:ext cx="8871264" cy="6146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9" y="4161076"/>
            <a:ext cx="3094085" cy="608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44" y="4130248"/>
            <a:ext cx="2595547" cy="22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 in </a:t>
            </a:r>
            <a:r>
              <a:rPr lang="en-US" b="1" dirty="0">
                <a:latin typeface="Consolas" panose="020B0609020204030204" pitchFamily="49" charset="0"/>
              </a:rPr>
              <a:t>numpy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>
                <a:latin typeface="Consolas" panose="020B0609020204030204" pitchFamily="49" charset="0"/>
              </a:rPr>
              <a:t>numpy</a:t>
            </a:r>
            <a:r>
              <a:rPr lang="en-US" sz="2400" dirty="0"/>
              <a:t> we can use </a:t>
            </a:r>
            <a:r>
              <a:rPr lang="en-US" sz="2400" dirty="0">
                <a:latin typeface="Consolas" panose="020B0609020204030204" pitchFamily="49" charset="0"/>
              </a:rPr>
              <a:t>dot()</a:t>
            </a:r>
            <a:r>
              <a:rPr lang="en-US" sz="2400" dirty="0"/>
              <a:t> for matrix multiplication and dot products</a:t>
            </a:r>
          </a:p>
          <a:p>
            <a:r>
              <a:rPr lang="en-US" sz="2400" dirty="0">
                <a:solidFill>
                  <a:srgbClr val="2196F3"/>
                </a:solidFill>
              </a:rPr>
              <a:t>Note: </a:t>
            </a:r>
            <a:r>
              <a:rPr lang="en-US" sz="2400" dirty="0"/>
              <a:t>Whenever possible, use </a:t>
            </a:r>
            <a:r>
              <a:rPr lang="en-US" sz="2400" dirty="0">
                <a:latin typeface="Consolas" panose="020B0609020204030204" pitchFamily="49" charset="0"/>
              </a:rPr>
              <a:t>numpy</a:t>
            </a:r>
            <a:r>
              <a:rPr lang="en-US" sz="2400" dirty="0"/>
              <a:t> arrays instead of Python lists</a:t>
            </a:r>
          </a:p>
          <a:p>
            <a:pPr lvl="1"/>
            <a:r>
              <a:rPr lang="en-US" sz="2000" dirty="0"/>
              <a:t>They perform much faster</a:t>
            </a:r>
          </a:p>
          <a:p>
            <a:pPr lvl="1"/>
            <a:r>
              <a:rPr lang="en-US" sz="2000" dirty="0"/>
              <a:t>They make the code a lot cleaner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929" y="2402171"/>
            <a:ext cx="8469105" cy="40934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 + B)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 * B)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Element-wise multiplication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print(A.dot(B))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Error: incompatible dimensions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print(A.dot(B.T))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Matrix multiplication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8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2196F3"/>
                    </a:solidFill>
                  </a:rPr>
                  <a:t>Transformation</a:t>
                </a:r>
              </a:p>
              <a:p>
                <a:pPr lvl="1"/>
                <a:r>
                  <a:rPr lang="en-US" sz="2000" dirty="0"/>
                  <a:t>A mapping (function) between two vector spaces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Special case: mapping a space onto itself: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dirty="0"/>
              </a:p>
              <a:p>
                <a:pPr lvl="2"/>
                <a:r>
                  <a:rPr lang="en-US" sz="1600" dirty="0"/>
                  <a:t>This is called a </a:t>
                </a:r>
                <a:r>
                  <a:rPr lang="en-US" sz="1600" dirty="0">
                    <a:solidFill>
                      <a:srgbClr val="2196F3"/>
                    </a:solidFill>
                  </a:rPr>
                  <a:t>linear operator</a:t>
                </a:r>
              </a:p>
              <a:p>
                <a:pPr lvl="1"/>
                <a:r>
                  <a:rPr lang="en-US" sz="2000" dirty="0"/>
                  <a:t>Each vector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gets mapped to a vector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600" dirty="0"/>
                  <a:t>Intuition: think about vectors as points</a:t>
                </a:r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Linear</a:t>
                </a:r>
              </a:p>
              <a:p>
                <a:pPr lvl="1"/>
                <a:r>
                  <a:rPr lang="en-US" sz="2000" dirty="0"/>
                  <a:t>Only linear combinations are allowed</a:t>
                </a:r>
              </a:p>
              <a:p>
                <a:pPr lvl="1"/>
                <a:r>
                  <a:rPr lang="en-US" sz="2000" dirty="0"/>
                  <a:t>The origin remains fixed</a:t>
                </a:r>
              </a:p>
              <a:p>
                <a:pPr lvl="1"/>
                <a:r>
                  <a:rPr lang="en-US" sz="2000" dirty="0"/>
                  <a:t>All lines remain lines (not curves)</a:t>
                </a:r>
              </a:p>
              <a:p>
                <a:pPr lvl="1"/>
                <a:r>
                  <a:rPr lang="en-US" sz="2000" dirty="0"/>
                  <a:t>All lines remain evenly spaced (equidistant)</a:t>
                </a:r>
              </a:p>
              <a:p>
                <a:r>
                  <a:rPr lang="en-US" sz="2400" dirty="0"/>
                  <a:t>Each space has a basis</a:t>
                </a:r>
              </a:p>
              <a:p>
                <a:pPr lvl="1"/>
                <a:r>
                  <a:rPr lang="en-US" sz="2000" dirty="0"/>
                  <a:t>All other vectors can be expressed as linear combinations of the basis vectors</a:t>
                </a:r>
              </a:p>
              <a:p>
                <a:pPr lvl="1"/>
                <a:r>
                  <a:rPr lang="en-US" sz="2000" b="1" dirty="0">
                    <a:solidFill>
                      <a:srgbClr val="2196F3"/>
                    </a:solidFill>
                  </a:rPr>
                  <a:t>If we know how basis vectors are transformed,</a:t>
                </a:r>
                <a:br>
                  <a:rPr lang="en-US" sz="2000" b="1" dirty="0">
                    <a:solidFill>
                      <a:srgbClr val="2196F3"/>
                    </a:solidFill>
                  </a:rPr>
                </a:br>
                <a:r>
                  <a:rPr lang="en-US" sz="2000" b="1" dirty="0">
                    <a:solidFill>
                      <a:srgbClr val="2196F3"/>
                    </a:solidFill>
                  </a:rPr>
                  <a:t>we can transform every other vector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114603"/>
            <a:ext cx="4216400" cy="19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Consider the transformation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Consider another vector</a:t>
            </a:r>
          </a:p>
          <a:p>
            <a:pPr lvl="1"/>
            <a:r>
              <a:rPr lang="en-US" sz="2000" dirty="0"/>
              <a:t>Old basis: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New basis:</a:t>
            </a:r>
          </a:p>
          <a:p>
            <a:pPr lvl="2"/>
            <a:r>
              <a:rPr lang="en-US" sz="1600" b="1" dirty="0">
                <a:solidFill>
                  <a:srgbClr val="2196F3"/>
                </a:solidFill>
              </a:rPr>
              <a:t>Same coefficients, new basis vectors</a:t>
            </a:r>
          </a:p>
          <a:p>
            <a:pPr lvl="2"/>
            <a:endParaRPr lang="en-US" sz="1600" b="1" dirty="0">
              <a:solidFill>
                <a:srgbClr val="2196F3"/>
              </a:solidFill>
            </a:endParaRPr>
          </a:p>
          <a:p>
            <a:pPr lvl="3"/>
            <a:endParaRPr lang="en-US" sz="1200" b="1" dirty="0">
              <a:solidFill>
                <a:srgbClr val="2196F3"/>
              </a:solidFill>
            </a:endParaRPr>
          </a:p>
          <a:p>
            <a:pPr lvl="3"/>
            <a:endParaRPr lang="en-US" sz="1200" b="1" dirty="0">
              <a:solidFill>
                <a:srgbClr val="2196F3"/>
              </a:solidFill>
            </a:endParaRPr>
          </a:p>
          <a:p>
            <a:pPr lvl="3"/>
            <a:endParaRPr lang="en-US" sz="1200" b="1" dirty="0">
              <a:solidFill>
                <a:srgbClr val="2196F3"/>
              </a:solidFill>
            </a:endParaRPr>
          </a:p>
          <a:p>
            <a:r>
              <a:rPr lang="en-US" sz="2400" dirty="0"/>
              <a:t>This operation is called applying the </a:t>
            </a:r>
            <a:r>
              <a:rPr lang="en-US" sz="2400" b="1" dirty="0">
                <a:solidFill>
                  <a:srgbClr val="2196F3"/>
                </a:solidFill>
              </a:rPr>
              <a:t>linear transformation</a:t>
            </a:r>
          </a:p>
          <a:p>
            <a:pPr lvl="1"/>
            <a:r>
              <a:rPr lang="en-US" sz="2000" dirty="0"/>
              <a:t>Note how applying a linear transformation and change of basis are the same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1244601"/>
            <a:ext cx="2098300" cy="608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27" y="1244601"/>
            <a:ext cx="2859098" cy="6116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2325" y="655903"/>
            <a:ext cx="3621213" cy="2883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3" y="3052396"/>
            <a:ext cx="2404853" cy="6067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9" y="2680921"/>
            <a:ext cx="1455933" cy="3080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63" y="4728795"/>
            <a:ext cx="2603586" cy="6160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15" y="4357322"/>
            <a:ext cx="1670993" cy="3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550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Consider the same transformation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We applied the linear transformation by taking dot products</a:t>
            </a:r>
          </a:p>
          <a:p>
            <a:pPr lvl="1"/>
            <a:r>
              <a:rPr lang="en-US" sz="2000" dirty="0"/>
              <a:t>Therefore, we can describe it in another way – using a matrix</a:t>
            </a:r>
          </a:p>
          <a:p>
            <a:pPr lvl="1"/>
            <a:r>
              <a:rPr lang="en-US" sz="2000" dirty="0"/>
              <a:t>This is called the </a:t>
            </a:r>
            <a:r>
              <a:rPr lang="en-US" sz="2000" dirty="0">
                <a:solidFill>
                  <a:srgbClr val="2196F3"/>
                </a:solidFill>
              </a:rPr>
              <a:t>matrix of the linear transformation</a:t>
            </a:r>
          </a:p>
          <a:p>
            <a:pPr lvl="1"/>
            <a:r>
              <a:rPr lang="en-US" sz="2000" dirty="0"/>
              <a:t>Its </a:t>
            </a:r>
            <a:r>
              <a:rPr lang="en-US" sz="2000" b="1" dirty="0"/>
              <a:t>columns</a:t>
            </a:r>
            <a:r>
              <a:rPr lang="en-US" sz="2000" dirty="0"/>
              <a:t> denote where the </a:t>
            </a:r>
            <a:r>
              <a:rPr lang="en-US" sz="2000" b="1" dirty="0"/>
              <a:t>basis vectors</a:t>
            </a:r>
            <a:r>
              <a:rPr lang="en-US" sz="2000" dirty="0"/>
              <a:t> go</a:t>
            </a:r>
          </a:p>
          <a:p>
            <a:r>
              <a:rPr lang="en-US" sz="2400" dirty="0"/>
              <a:t>Now, applying the transformation to a vector is the same as </a:t>
            </a:r>
            <a:br>
              <a:rPr lang="en-US" sz="2400" dirty="0"/>
            </a:br>
            <a:r>
              <a:rPr lang="en-US" sz="2400" b="1" dirty="0"/>
              <a:t>multiplying the matrix times the original vector</a:t>
            </a:r>
            <a:r>
              <a:rPr lang="en-US" sz="2400" dirty="0"/>
              <a:t> (in that order!)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1244601"/>
            <a:ext cx="2098300" cy="6084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2759075"/>
            <a:ext cx="1420566" cy="60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4225926"/>
            <a:ext cx="1002322" cy="2469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5138370"/>
            <a:ext cx="2530041" cy="6110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0" y="5935857"/>
            <a:ext cx="2815877" cy="6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6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Transformations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apply many transformations, one right after the other</a:t>
                </a:r>
              </a:p>
              <a:p>
                <a:pPr lvl="1"/>
                <a:r>
                  <a:rPr lang="en-US" sz="2000" dirty="0"/>
                  <a:t>Result: composite transformation</a:t>
                </a:r>
              </a:p>
              <a:p>
                <a:pPr lvl="1"/>
                <a:r>
                  <a:rPr lang="en-US" sz="2000" dirty="0"/>
                  <a:t>We do this by multiplying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on the left</a:t>
                </a:r>
                <a:r>
                  <a:rPr lang="en-US" sz="2000" dirty="0"/>
                  <a:t> by the matrix of each transformation</a:t>
                </a:r>
              </a:p>
              <a:p>
                <a:pPr lvl="1"/>
                <a:r>
                  <a:rPr lang="en-US" sz="2000" dirty="0"/>
                  <a:t>So, matrix multiplication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applying many transformations</a:t>
                </a:r>
              </a:p>
              <a:p>
                <a:r>
                  <a:rPr lang="en-US" sz="2400" dirty="0"/>
                  <a:t>To visualize transformations, you can use the code in the </a:t>
                </a:r>
                <a:r>
                  <a:rPr lang="en-US" sz="2400" b="1" dirty="0">
                    <a:latin typeface="Consolas" panose="020B0609020204030204" pitchFamily="49" charset="0"/>
                  </a:rPr>
                  <a:t>visualize_transformation.py</a:t>
                </a:r>
                <a:r>
                  <a:rPr lang="en-US" sz="2400" dirty="0"/>
                  <a:t> file</a:t>
                </a:r>
              </a:p>
              <a:p>
                <a:r>
                  <a:rPr lang="en-US" sz="2400" dirty="0"/>
                  <a:t>Intuition</a:t>
                </a:r>
              </a:p>
              <a:p>
                <a:pPr lvl="1"/>
                <a:r>
                  <a:rPr lang="en-US" sz="2000" dirty="0"/>
                  <a:t>Apply each transformation in order</a:t>
                </a:r>
              </a:p>
              <a:p>
                <a:pPr lvl="1"/>
                <a:r>
                  <a:rPr lang="en-US" sz="2000" dirty="0"/>
                  <a:t>After the last one, record where the basis vectors land</a:t>
                </a:r>
              </a:p>
              <a:p>
                <a:pPr lvl="1"/>
                <a:r>
                  <a:rPr lang="en-US" sz="2000" dirty="0"/>
                  <a:t>The new matrix is the matrix of the composite transformation</a:t>
                </a:r>
              </a:p>
              <a:p>
                <a:r>
                  <a:rPr lang="en-US" sz="2400" dirty="0"/>
                  <a:t>We can either apply all transformations one by one or just the resulting transformation</a:t>
                </a:r>
              </a:p>
              <a:p>
                <a:pPr lvl="1"/>
                <a:r>
                  <a:rPr lang="en-US" sz="2000" dirty="0"/>
                  <a:t>Note that the second is much, much faster; and gives the same result</a:t>
                </a:r>
              </a:p>
              <a:p>
                <a:r>
                  <a:rPr lang="en-US" sz="2400" dirty="0"/>
                  <a:t>This is especially useful in computer graphics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8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Transformations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</a:t>
            </a:r>
            <a:r>
              <a:rPr lang="en-US" sz="2400" dirty="0"/>
              <a:t> rotation, then shearing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Apply rotation to a vector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Apply shear to the resulting vector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This is the same as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The new transformation matrix is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2" y="1271220"/>
            <a:ext cx="2957564" cy="6126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" y="2423745"/>
            <a:ext cx="2672889" cy="614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3" y="3487397"/>
            <a:ext cx="2581943" cy="623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8" y="4649447"/>
            <a:ext cx="3723416" cy="617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" y="5803605"/>
            <a:ext cx="4265138" cy="6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linear transformation stretches space</a:t>
                </a:r>
              </a:p>
              <a:p>
                <a:pPr lvl="1"/>
                <a:r>
                  <a:rPr lang="en-US" sz="2000" dirty="0"/>
                  <a:t>Since lines remain parallel and equidistant, space is stretched equally, no matter</a:t>
                </a:r>
                <a:br>
                  <a:rPr lang="en-US" sz="2000" dirty="0"/>
                </a:br>
                <a:r>
                  <a:rPr lang="en-US" sz="2000" dirty="0"/>
                  <a:t>where we look</a:t>
                </a:r>
              </a:p>
              <a:p>
                <a:pPr lvl="1"/>
                <a:r>
                  <a:rPr lang="en-US" sz="2000" dirty="0"/>
                  <a:t>A characteristic of the space is "the unit area" – a 1x1 square</a:t>
                </a:r>
              </a:p>
              <a:p>
                <a:pPr lvl="1"/>
                <a:r>
                  <a:rPr lang="en-US" sz="2000" dirty="0"/>
                  <a:t>The transformation will change this area</a:t>
                </a:r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Determinant</a:t>
                </a:r>
                <a:r>
                  <a:rPr lang="en-US" sz="2400" dirty="0"/>
                  <a:t> – a measure of how much the unit area changes</a:t>
                </a:r>
              </a:p>
              <a:p>
                <a:pPr lvl="1"/>
                <a:r>
                  <a:rPr lang="en-US" sz="2000" dirty="0"/>
                  <a:t>Scalar value</a:t>
                </a:r>
              </a:p>
              <a:p>
                <a:pPr lvl="1"/>
                <a:r>
                  <a:rPr lang="en-US" sz="2000" dirty="0"/>
                  <a:t>Defined only for square matrices</a:t>
                </a:r>
              </a:p>
              <a:p>
                <a:pPr lvl="1"/>
                <a:r>
                  <a:rPr lang="en-US" sz="2000" dirty="0"/>
                  <a:t>For more than two dimensions, area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volume</a:t>
                </a:r>
              </a:p>
              <a:p>
                <a:r>
                  <a:rPr lang="en-US" sz="2400" dirty="0"/>
                  <a:t>The determinant of a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denoted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Written with straight lines</a:t>
                </a:r>
              </a:p>
              <a:p>
                <a:pPr lvl="1"/>
                <a:r>
                  <a:rPr lang="en-US" sz="2000" dirty="0"/>
                  <a:t>There are "easy" computational rules for 2D and 3D matrices</a:t>
                </a:r>
              </a:p>
              <a:p>
                <a:pPr lvl="1"/>
                <a:r>
                  <a:rPr lang="en-US" sz="2000" dirty="0"/>
                  <a:t>Generally, the determinant is given by a formula</a:t>
                </a:r>
              </a:p>
              <a:p>
                <a:r>
                  <a:rPr lang="en-US" sz="2400" dirty="0"/>
                  <a:t>The determinant has very useful </a:t>
                </a:r>
                <a:r>
                  <a:rPr lang="en-US" sz="2400" dirty="0">
                    <a:hlinkClick r:id="rId2"/>
                  </a:rPr>
                  <a:t>properties</a:t>
                </a:r>
                <a:endParaRPr lang="en-US" sz="2400" dirty="0"/>
              </a:p>
              <a:p>
                <a:pPr lvl="1"/>
                <a:r>
                  <a:rPr lang="en-US" sz="2000" dirty="0"/>
                  <a:t>Especially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3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2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Linear Systems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again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725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 in Matrix Form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the linear system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Unknown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We can represent this as a matrix equation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:r>
                  <a:rPr lang="en-US" sz="2000" dirty="0"/>
                  <a:t>Or more generally,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Looks like a linear equation "on steroids"</a:t>
                </a:r>
              </a:p>
              <a:p>
                <a:r>
                  <a:rPr lang="en-US" sz="2400" dirty="0"/>
                  <a:t>Transformation perspective</a:t>
                </a:r>
              </a:p>
              <a:p>
                <a:pPr lvl="1"/>
                <a:r>
                  <a:rPr lang="en-US" sz="2000" dirty="0"/>
                  <a:t>The 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specifies a transformation</a:t>
                </a:r>
              </a:p>
              <a:p>
                <a:pPr lvl="1"/>
                <a:r>
                  <a:rPr lang="en-US" sz="2000" dirty="0"/>
                  <a:t>This transformation was applied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−3 0 2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Can we find the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inverse transformation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4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5" y="1229970"/>
            <a:ext cx="2612225" cy="926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5" y="3055164"/>
            <a:ext cx="2777115" cy="9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Matrix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a general, "good" transformation</a:t>
                </a:r>
              </a:p>
              <a:p>
                <a:pPr lvl="1"/>
                <a:r>
                  <a:rPr lang="en-US" sz="2000" dirty="0"/>
                  <a:t>We'll talk later which transformations are not so good</a:t>
                </a:r>
              </a:p>
              <a:p>
                <a:pPr lvl="1"/>
                <a:r>
                  <a:rPr lang="en-US" sz="2000" dirty="0"/>
                  <a:t>The inverse transformation will "bring back" the basis vectors</a:t>
                </a:r>
              </a:p>
              <a:p>
                <a:pPr lvl="1"/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clockwise rotation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 counterclockwise rotation</a:t>
                </a:r>
              </a:p>
              <a:p>
                <a:r>
                  <a:rPr lang="en-US" sz="2400" dirty="0"/>
                  <a:t>The inverse transformation has its own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r>
                  <a:rPr lang="en-US" sz="2400" dirty="0"/>
                  <a:t>If we apply the transformation and the inverse, we'll get our initial result</a:t>
                </a:r>
              </a:p>
              <a:p>
                <a:pPr lvl="1"/>
                <a:r>
                  <a:rPr lang="en-US" sz="2000" dirty="0"/>
                  <a:t>This means, nothing will change</a:t>
                </a:r>
              </a:p>
              <a:p>
                <a:pPr lvl="1"/>
                <a:r>
                  <a:rPr lang="en-US" sz="2000" dirty="0"/>
                  <a:t>In math terms,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Let's now try to apply the inverse transformation to our linear system</a:t>
                </a:r>
              </a:p>
              <a:p>
                <a:pPr lvl="1"/>
                <a:r>
                  <a:rPr lang="en-US" sz="2000" dirty="0"/>
                  <a:t>Note that this means multiplying on the left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4702175"/>
            <a:ext cx="769727" cy="182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5026026"/>
            <a:ext cx="2834664" cy="22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5394659"/>
            <a:ext cx="2266927" cy="2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6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Linear System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So, to find the unknown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we need to find</a:t>
                </a:r>
                <a:br>
                  <a:rPr lang="en-US" sz="2400" dirty="0"/>
                </a:br>
                <a:r>
                  <a:rPr lang="en-US" sz="2400" dirty="0"/>
                  <a:t>the inverse matrix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– the matrix of the linear system</a:t>
                </a:r>
              </a:p>
              <a:p>
                <a:pPr lvl="1"/>
                <a:r>
                  <a:rPr lang="en-US" sz="2000" dirty="0"/>
                  <a:t>How?</a:t>
                </a:r>
              </a:p>
              <a:p>
                <a:pPr lvl="1"/>
                <a:r>
                  <a:rPr lang="en-US" sz="2000" dirty="0"/>
                  <a:t>There are many methods, the most popular of which is called</a:t>
                </a:r>
                <a:br>
                  <a:rPr lang="en-US" sz="2000" dirty="0"/>
                </a:br>
                <a:r>
                  <a:rPr lang="en-US" sz="2000" dirty="0"/>
                  <a:t>Gaussian elimination (or Gauss – Jordan method)</a:t>
                </a:r>
              </a:p>
              <a:p>
                <a:pPr lvl="1"/>
                <a:r>
                  <a:rPr lang="en-US" sz="2000" dirty="0"/>
                  <a:t>We'll see this in the exercises</a:t>
                </a:r>
              </a:p>
              <a:p>
                <a:r>
                  <a:rPr lang="en-US" sz="2400" dirty="0"/>
                  <a:t>Basic idea: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Apply some transformation to get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Apply the same transformation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What we get is the inverse matrix</a:t>
                </a:r>
              </a:p>
              <a:p>
                <a:r>
                  <a:rPr lang="en-US" sz="2400" dirty="0"/>
                  <a:t>Uses: a lot</a:t>
                </a:r>
              </a:p>
              <a:p>
                <a:pPr lvl="1"/>
                <a:r>
                  <a:rPr lang="en-US" sz="2000" dirty="0"/>
                  <a:t>Makes solving linear systems very fast and robust</a:t>
                </a:r>
              </a:p>
              <a:p>
                <a:pPr lvl="1"/>
                <a:r>
                  <a:rPr lang="en-US" sz="2000" dirty="0"/>
                  <a:t>Allows us to solve multiple linear systems with the same coefficients</a:t>
                </a:r>
                <a:br>
                  <a:rPr lang="en-US" sz="2000" dirty="0"/>
                </a:br>
                <a:r>
                  <a:rPr lang="en-US" sz="2000" dirty="0"/>
                  <a:t>and different "free terms"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25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"Bad" Matrices?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the determinant of the matrix is zero, every element is mapped</a:t>
                </a:r>
                <a:br>
                  <a:rPr lang="en-US" sz="2400" dirty="0"/>
                </a:br>
                <a:r>
                  <a:rPr lang="en-US" sz="2400" dirty="0"/>
                  <a:t>into a lower-dimensional space</a:t>
                </a:r>
              </a:p>
              <a:p>
                <a:pPr lvl="1"/>
                <a:r>
                  <a:rPr lang="en-US" sz="2000" dirty="0"/>
                  <a:t>2D case: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sz="2000" dirty="0"/>
                  <a:t> every possible point in the 2D space is mapped onto</a:t>
                </a:r>
                <a:br>
                  <a:rPr lang="en-US" sz="2000" dirty="0"/>
                </a:br>
                <a:r>
                  <a:rPr lang="en-US" sz="2000" dirty="0"/>
                  <a:t>a single vector</a:t>
                </a:r>
              </a:p>
              <a:p>
                <a:pPr lvl="2"/>
                <a:r>
                  <a:rPr lang="en-US" sz="1600" dirty="0"/>
                  <a:t>We can use the visualization to confirm this</a:t>
                </a:r>
              </a:p>
              <a:p>
                <a:pPr lvl="2"/>
                <a:r>
                  <a:rPr lang="en-US" sz="1600" dirty="0"/>
                  <a:t>We can also use our intuition: when is the area equal to zero?</a:t>
                </a:r>
              </a:p>
              <a:p>
                <a:pPr lvl="1"/>
                <a:r>
                  <a:rPr lang="en-US" sz="2000" dirty="0"/>
                  <a:t>Another viewpoint: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linearly dependent rows</a:t>
                </a:r>
              </a:p>
              <a:p>
                <a:r>
                  <a:rPr lang="en-US" sz="2400" dirty="0"/>
                  <a:t>Consequently, there are many points mapped on the same point</a:t>
                </a:r>
              </a:p>
              <a:p>
                <a:pPr lvl="1"/>
                <a:r>
                  <a:rPr lang="en-US" sz="2000" dirty="0"/>
                  <a:t>Consider projection as an example</a:t>
                </a:r>
              </a:p>
              <a:p>
                <a:r>
                  <a:rPr lang="en-US" sz="2400" dirty="0"/>
                  <a:t>No "reversible" (invertible) function maps many inputs to one output</a:t>
                </a:r>
              </a:p>
              <a:p>
                <a:pPr lvl="1"/>
                <a:r>
                  <a:rPr lang="en-US" sz="2000" dirty="0"/>
                  <a:t>The matrix, therefore, is non-invertible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does not exist!</a:t>
                </a:r>
              </a:p>
              <a:p>
                <a:r>
                  <a:rPr lang="en-US" sz="2400" dirty="0"/>
                  <a:t>However, solutions to the matrix can sometimes exist</a:t>
                </a:r>
              </a:p>
              <a:p>
                <a:pPr lvl="1"/>
                <a:r>
                  <a:rPr lang="en-US" sz="2000" dirty="0"/>
                  <a:t>We found one such solution in the first lecture</a:t>
                </a:r>
              </a:p>
              <a:p>
                <a:pPr lvl="1"/>
                <a:r>
                  <a:rPr lang="en-US" sz="2000" dirty="0"/>
                  <a:t>We'll talk about this in more detail in the exercises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018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Geometric and algebraic perspectives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Linear transformations</a:t>
            </a:r>
          </a:p>
          <a:p>
            <a:r>
              <a:rPr lang="en-US" dirty="0"/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Geometric and algebraic perspectives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Linear transformations</a:t>
            </a:r>
          </a:p>
          <a:p>
            <a:r>
              <a:rPr lang="en-US" dirty="0"/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Vectors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Concrete and abstract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Definitions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"Physics definition"</a:t>
                </a:r>
              </a:p>
              <a:p>
                <a:pPr lvl="1"/>
                <a:r>
                  <a:rPr lang="en-US" sz="2000" dirty="0"/>
                  <a:t>A pointed segment in space</a:t>
                </a:r>
              </a:p>
              <a:p>
                <a:r>
                  <a:rPr lang="en-US" sz="2400" dirty="0"/>
                  <a:t>"Computer science definition"</a:t>
                </a:r>
              </a:p>
              <a:p>
                <a:pPr lvl="1"/>
                <a:r>
                  <a:rPr lang="en-US" sz="2000" dirty="0"/>
                  <a:t>A list of objects (usually numbers)</a:t>
                </a:r>
              </a:p>
              <a:p>
                <a:pPr lvl="1"/>
                <a:r>
                  <a:rPr lang="en-US" sz="2000" dirty="0"/>
                  <a:t>Dimensions = length</a:t>
                </a:r>
              </a:p>
              <a:p>
                <a:r>
                  <a:rPr lang="en-US" sz="2400" dirty="0"/>
                  <a:t>Math definition</a:t>
                </a:r>
              </a:p>
              <a:p>
                <a:pPr lvl="1"/>
                <a:r>
                  <a:rPr lang="en-US" sz="2000" dirty="0"/>
                  <a:t>Encompasses both, and allows even more abstraction: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Vectors can be added and multiplied</a:t>
                </a:r>
              </a:p>
              <a:p>
                <a:pPr lvl="2"/>
                <a:r>
                  <a:rPr lang="en-US" sz="1600" dirty="0"/>
                  <a:t>By numbers and other vectors</a:t>
                </a:r>
              </a:p>
              <a:p>
                <a:pPr lvl="1"/>
                <a:r>
                  <a:rPr lang="en-US" sz="2000" dirty="0"/>
                  <a:t>Similar to how we defined a field</a:t>
                </a:r>
              </a:p>
              <a:p>
                <a:r>
                  <a:rPr lang="en-US" sz="2400" dirty="0"/>
                  <a:t>Another perspective</a:t>
                </a:r>
              </a:p>
              <a:p>
                <a:pPr lvl="1"/>
                <a:r>
                  <a:rPr lang="en-US" sz="2000" dirty="0"/>
                  <a:t>Transformations</a:t>
                </a:r>
              </a:p>
              <a:p>
                <a:pPr lvl="1"/>
                <a:r>
                  <a:rPr lang="en-US" sz="2000" dirty="0"/>
                  <a:t>Actually, things a just a little more complicated…</a:t>
                </a:r>
              </a:p>
              <a:p>
                <a:pPr lvl="2"/>
                <a:r>
                  <a:rPr lang="en-US" sz="1600" dirty="0"/>
                  <a:t>You can look up "tensors" if you're interested</a:t>
                </a:r>
              </a:p>
              <a:p>
                <a:pPr lvl="2"/>
                <a:r>
                  <a:rPr lang="en-US" sz="1600" dirty="0"/>
                  <a:t>We'll talk a little about tensors later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4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7190509" y="613236"/>
            <a:ext cx="1616582" cy="1564699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16223" y="1201724"/>
            <a:ext cx="473106" cy="628744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24384" y="854257"/>
            <a:ext cx="801334" cy="347467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51" y="2107801"/>
            <a:ext cx="266774" cy="606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06" y="2107801"/>
            <a:ext cx="736277" cy="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Components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distances to all coordinate axes: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Equivalent to</a:t>
                </a:r>
                <a:endParaRPr lang="en-US" sz="1600" dirty="0"/>
              </a:p>
              <a:p>
                <a:pPr lvl="2"/>
                <a:endParaRPr lang="en-US" sz="1600" dirty="0"/>
              </a:p>
              <a:p>
                <a:pPr lvl="1"/>
                <a:r>
                  <a:rPr lang="en-US" sz="2000" dirty="0"/>
                  <a:t>Polar coordinates: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Finding components</a:t>
                </a:r>
              </a:p>
              <a:p>
                <a:pPr lvl="1"/>
                <a:r>
                  <a:rPr lang="en-US" sz="2000" dirty="0"/>
                  <a:t>Pythagoras</a:t>
                </a:r>
              </a:p>
              <a:p>
                <a:pPr lvl="1"/>
                <a:endParaRPr lang="en-US" sz="2000" dirty="0"/>
              </a:p>
              <a:p>
                <a:r>
                  <a:rPr lang="en-US" sz="2800" dirty="0"/>
                  <a:t>Finding the polar form (magnitude, direction)</a:t>
                </a:r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All these operations generalize to more than 2 dimensions</a:t>
                </a:r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Note:</a:t>
                </a:r>
                <a:r>
                  <a:rPr lang="en-US" sz="2400" dirty="0"/>
                  <a:t> We usually denote vectors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or with bold type: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Another notation: Latin letters for vectors, Greek letters for numbers</a:t>
                </a:r>
              </a:p>
              <a:p>
                <a:pPr lvl="1"/>
                <a:r>
                  <a:rPr lang="en-US" sz="2000" dirty="0"/>
                  <a:t>Reason: The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and its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can be easily confused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936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67" y="334210"/>
            <a:ext cx="3594345" cy="2508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75" y="1294535"/>
            <a:ext cx="390198" cy="6051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5" y="3194733"/>
            <a:ext cx="3280193" cy="2900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5" y="3968423"/>
            <a:ext cx="3851846" cy="6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Addition</a:t>
                </a:r>
              </a:p>
              <a:p>
                <a:pPr lvl="1"/>
                <a:r>
                  <a:rPr lang="en-US" sz="2000" dirty="0"/>
                  <a:t>Result: </a:t>
                </a:r>
                <a:br>
                  <a:rPr lang="en-US" sz="2000" dirty="0"/>
                </a:br>
                <a:r>
                  <a:rPr lang="en-US" sz="2000" dirty="0"/>
                  <a:t>length = distance from start to end, </a:t>
                </a:r>
                <a:br>
                  <a:rPr lang="en-US" sz="2000" dirty="0"/>
                </a:br>
                <a:r>
                  <a:rPr lang="en-US" sz="2000" dirty="0"/>
                  <a:t>direction: start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end</a:t>
                </a:r>
              </a:p>
              <a:p>
                <a:pPr lvl="1"/>
                <a:r>
                  <a:rPr lang="en-US" sz="2000" dirty="0"/>
                  <a:t>In component form</a:t>
                </a:r>
              </a:p>
              <a:p>
                <a:pPr lvl="2"/>
                <a:r>
                  <a:rPr lang="en-US" sz="1600" dirty="0"/>
                  <a:t>Sum all components for every direction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Multiplication by a number (</a:t>
                </a:r>
                <a:r>
                  <a:rPr lang="en-US" sz="2400" dirty="0">
                    <a:solidFill>
                      <a:srgbClr val="2196F3"/>
                    </a:solidFill>
                  </a:rPr>
                  <a:t>scalar</a:t>
                </a:r>
                <a:r>
                  <a:rPr lang="en-US" sz="2400" dirty="0"/>
                  <a:t>)</a:t>
                </a:r>
                <a:endParaRPr lang="en-US" sz="1600" dirty="0"/>
              </a:p>
              <a:p>
                <a:pPr lvl="1"/>
                <a:r>
                  <a:rPr lang="en-US" sz="2000" dirty="0"/>
                  <a:t>Result:</a:t>
                </a:r>
                <a:br>
                  <a:rPr lang="en-US" sz="2000" dirty="0"/>
                </a:br>
                <a:r>
                  <a:rPr lang="en-US" sz="2000" dirty="0"/>
                  <a:t>length = </a:t>
                </a:r>
                <a:r>
                  <a:rPr lang="en-US" sz="2000" dirty="0">
                    <a:solidFill>
                      <a:srgbClr val="2196F3"/>
                    </a:solidFill>
                  </a:rPr>
                  <a:t>scaled</a:t>
                </a:r>
                <a:r>
                  <a:rPr lang="en-US" sz="2000" dirty="0"/>
                  <a:t> length,</a:t>
                </a:r>
                <a:br>
                  <a:rPr lang="en-US" sz="2000" dirty="0"/>
                </a:br>
                <a:r>
                  <a:rPr lang="en-US" sz="2000" dirty="0"/>
                  <a:t>direction: same (if scalar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), opposite otherwise</a:t>
                </a:r>
              </a:p>
              <a:p>
                <a:pPr lvl="1"/>
                <a:r>
                  <a:rPr lang="en-US" sz="2000" dirty="0"/>
                  <a:t>In component form</a:t>
                </a:r>
              </a:p>
              <a:p>
                <a:pPr lvl="2"/>
                <a:r>
                  <a:rPr lang="en-US" sz="1600" dirty="0"/>
                  <a:t>Multiply each component by the number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19" y="2510992"/>
            <a:ext cx="2520373" cy="15752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627116" y="415636"/>
            <a:ext cx="4064696" cy="2028327"/>
            <a:chOff x="6627116" y="415636"/>
            <a:chExt cx="4064696" cy="20283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6"/>
            <a:stretch/>
          </p:blipFill>
          <p:spPr>
            <a:xfrm>
              <a:off x="6627116" y="415636"/>
              <a:ext cx="1961157" cy="20283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20"/>
            <a:stretch/>
          </p:blipFill>
          <p:spPr>
            <a:xfrm>
              <a:off x="8763000" y="457825"/>
              <a:ext cx="1928812" cy="1986138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" t="7179" r="7846" b="8041"/>
          <a:stretch/>
        </p:blipFill>
        <p:spPr>
          <a:xfrm>
            <a:off x="7835729" y="4324350"/>
            <a:ext cx="2426563" cy="17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Scalar product of two vectors </a:t>
                </a:r>
              </a:p>
              <a:p>
                <a:pPr lvl="1"/>
                <a:r>
                  <a:rPr lang="en-US" sz="2000" dirty="0"/>
                  <a:t>Also called </a:t>
                </a:r>
                <a:r>
                  <a:rPr lang="en-US" sz="2000" dirty="0">
                    <a:solidFill>
                      <a:srgbClr val="2196F3"/>
                    </a:solidFill>
                  </a:rPr>
                  <a:t>dot product</a:t>
                </a:r>
                <a:r>
                  <a:rPr lang="en-US" sz="2000" dirty="0"/>
                  <a:t> or </a:t>
                </a:r>
                <a:r>
                  <a:rPr lang="en-US" sz="2000" dirty="0">
                    <a:solidFill>
                      <a:srgbClr val="2196F3"/>
                    </a:solidFill>
                  </a:rPr>
                  <a:t>inner product</a:t>
                </a:r>
                <a:endParaRPr lang="en-US" sz="2000" dirty="0"/>
              </a:p>
              <a:p>
                <a:pPr lvl="1"/>
                <a:r>
                  <a:rPr lang="en-US" sz="2000" dirty="0"/>
                  <a:t>Result: scalar</a:t>
                </a:r>
              </a:p>
              <a:p>
                <a:pPr lvl="1"/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dirty="0"/>
                  <a:t>Using the vector components: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Vector product of two vectors</a:t>
                </a:r>
              </a:p>
              <a:p>
                <a:pPr lvl="1"/>
                <a:r>
                  <a:rPr lang="en-US" sz="2000" dirty="0"/>
                  <a:t>Also called </a:t>
                </a:r>
                <a:r>
                  <a:rPr lang="en-US" sz="2000" dirty="0">
                    <a:solidFill>
                      <a:srgbClr val="2196F3"/>
                    </a:solidFill>
                  </a:rPr>
                  <a:t>cross product</a:t>
                </a:r>
              </a:p>
              <a:p>
                <a:pPr lvl="1"/>
                <a:r>
                  <a:rPr lang="en-US" sz="2000" dirty="0"/>
                  <a:t>Result: vector, perpendicular to both initial vectors</a:t>
                </a:r>
              </a:p>
              <a:p>
                <a:pPr lvl="1"/>
                <a:r>
                  <a:rPr lang="en-US" sz="2000" dirty="0"/>
                  <a:t>Definition</a:t>
                </a:r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800" dirty="0"/>
                  <a:t>  – normal vector</a:t>
                </a:r>
              </a:p>
              <a:p>
                <a:pPr lvl="2"/>
                <a:r>
                  <a:rPr lang="en-US" sz="1800" dirty="0"/>
                  <a:t>Magnitude: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/>
                  <a:t> = volume of parallelogram </a:t>
                </a:r>
                <a:br>
                  <a:rPr lang="en-US" sz="1800" dirty="0"/>
                </a:br>
                <a:r>
                  <a:rPr lang="en-US" sz="1800" dirty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Direction: coincides with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1" y="1920875"/>
            <a:ext cx="1853030" cy="310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775" y="356899"/>
            <a:ext cx="2254750" cy="2038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2695734"/>
            <a:ext cx="1437333" cy="695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25" y="4726793"/>
            <a:ext cx="2275507" cy="310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74" y="4194607"/>
            <a:ext cx="2327525" cy="18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Vector Spaces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yourself in space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244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1,2683"/>
  <p:tag name="LATEXADDIN" val="\documentclass{article}&#10;\usepackage{amsmath}&#10;\pagestyle{empty}&#10;\begin{document}&#10;&#10;$$&#10;\begin{bmatrix}&#10;2 \\&#10;3&#10;\end{bmatrix}&#10;$$&#10;&#10;\end{document}"/>
  <p:tag name="IGUANATEXSIZE" val="20"/>
  <p:tag name="IGUANATEXCURSOR" val="10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81,76141"/>
  <p:tag name="LATEXADDIN" val="\documentclass{article}&#10;\usepackage{amsmath}&#10;\usepackage{amssymb}&#10;\pagestyle{empty}&#10;\begin{document}&#10;&#10;$$ \mathbb{C}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145,5203"/>
  <p:tag name="LATEXADDIN" val="\documentclass{article}&#10;\usepackage{amsmath}&#10;\usepackage{amssymb}&#10;\pagestyle{empty}&#10;\begin{document}&#10;&#10;$$ \mathbb{R}^n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180,7752"/>
  <p:tag name="LATEXADDIN" val="\documentclass{article}&#10;\usepackage{amsmath}&#10;\usepackage{amssymb}&#10;\pagestyle{empty}&#10;\begin{document}&#10;&#10;$$ \mathbb{R}^\infty $$&#10;&#10;&#10;\end{document}"/>
  <p:tag name="IGUANATEXSIZE" val="22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13,7798"/>
  <p:tag name="LATEXADDIN" val="\documentclass{article}&#10;\usepackage{amsmath}&#10;\usepackage{amssymb}&#10;\pagestyle{empty}&#10;\begin{document}&#10;&#10;$$ \mathbb{R}[x]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0242"/>
  <p:tag name="ORIGINALWIDTH" val="1925,519"/>
  <p:tag name="LATEXADDIN" val="\documentclass{article}&#10;\usepackage{amsmath}&#10;\pagestyle{empty}&#10;\begin{document}&#10;&#10;$$ \lambda_1v_1 + \lambda_2v_2 + \dots + \lambda_nv_n = \sum\lambda_iv_i $$&#10;&#10;&#10;\end{document}"/>
  <p:tag name="IGUANATEXSIZE" val="22"/>
  <p:tag name="IGUANATEXCURSOR" val="15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635,118"/>
  <p:tag name="LATEXADDIN" val="\documentclass{article}&#10;\usepackage{amsmath}&#10;\pagestyle{empty}&#10;\begin{document}&#10;&#10;$$ u=(2,-1,1),\ v=(3,-4,-2),\ w=(5,-10,-8) $$&#10;&#10;&#10;\end{document}"/>
  <p:tag name="IGUANATEXSIZE" val="20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01299"/>
  <p:tag name="ORIGINALWIDTH" val="1902,266"/>
  <p:tag name="LATEXADDIN" val="\documentclass{article}&#10;\usepackage{amsmath}&#10;\pagestyle{empty}&#10;\begin{document}&#10;&#10;$$ w=-2u+3v \Rightarrow 2u-3v+1w = 0 $$&#10;&#10;&#10;\end{document}"/>
  <p:tag name="IGUANATEXSIZE" val="20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862,6204"/>
  <p:tag name="LATEXADDIN" val="\documentclass{article}&#10;\usepackage{amsmath}&#10;\pagestyle{empty}&#10;\begin{document}&#10;&#10;$$&#10;\hat{i} = \begin{bmatrix}&#10;1 \\&#10;0&#10;\end{bmatrix},&#10;\hat{j} = \begin{bmatrix}&#10;0 \\&#10;1&#10;\end{bmatrix}&#10;$$&#10;&#10;&#10;\end{document}"/>
  <p:tag name="IGUANATEXSIZE" val="20"/>
  <p:tag name="IGUANATEXCURSOR" val="17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486,818"/>
  <p:tag name="LATEXADDIN" val="\documentclass{article}&#10;\usepackage{amsmath}&#10;\pagestyle{empty}&#10;\begin{document}&#10;&#10;$$&#10;a = \begin{bmatrix}&#10;-2 \\&#10;1&#10;\end{bmatrix}&#10;$$&#10;&#10;\end{document}"/>
  <p:tag name="IGUANATEXSIZE" val="2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693,0967"/>
  <p:tag name="LATEXADDIN" val="\documentclass{article}&#10;\usepackage{amsmath}&#10;\pagestyle{empty}&#10;\begin{document}&#10;&#10;$$ a=-2\hat{i}+1\hat{j} $$&#10;&#10;&#10;\end{document}"/>
  <p:tag name="IGUANATEXSIZE" val="20"/>
  <p:tag name="IGUANATEXCURSOR" val="10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,8125"/>
  <p:tag name="ORIGINALWIDTH" val="361,5505"/>
  <p:tag name="LATEXADDIN" val="\documentclass{article}&#10;\usepackage{amsmath}&#10;\pagestyle{empty}&#10;\begin{document}&#10;&#10;$$&#10;\begin{bmatrix}&#10;-3,8 \\&#10;0 \\&#10;5&#10;\end{bmatrix}&#10;$$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197,167"/>
  <p:tag name="LATEXADDIN" val="\documentclass{article}&#10;\usepackage{amsmath}&#10;\pagestyle{empty}&#10;\begin{document}&#10;&#10;$$&#10;\begin{bmatrix}&#10;-2 \\&#10;1&#10;\end{bmatrix} = &#10;-2\begin{bmatrix}&#10;1 \\&#10;0&#10;\end{bmatrix}&#10;+1\begin{bmatrix}&#10;0 \\&#10;1&#10;\end{bmatrix}&#10;$$&#10;&#10;\end{document}"/>
  <p:tag name="IGUANATEXSIZE" val="20"/>
  <p:tag name="IGUANATEXCURSOR" val="18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984,627"/>
  <p:tag name="LATEXADDIN" val="\documentclass{article}&#10;\usepackage{amsmath}&#10;\pagestyle{empty}&#10;\begin{document}&#10;$$&#10;A=\left[&#10;\begin{matrix}&#10;1 &amp; 3 &amp; 5 \\&#10;-2 &amp; 4.2 &amp; 8&#10;\end{matrix}&#10;\right]&#10;$$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1016,873"/>
  <p:tag name="LATEXADDIN" val="\documentclass{article}&#10;\usepackage{amsmath}&#10;\pagestyle{empty}&#10;\begin{document}&#10;$$&#10;B=\left[&#10;\begin{matrix}&#10;2 &amp; -1 &amp; 1 \\&#10;4 &amp; 7 &amp; 12 \\&#10;0 &amp; 5 &amp; -3&#10;\end{matrix}&#10;\right]&#10;$$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821,8972"/>
  <p:tag name="LATEXADDIN" val="\documentclass{article}&#10;\usepackage{amsmath}&#10;\usepackage{amssymb}&#10;\pagestyle{empty}&#10;\begin{document}&#10;$$&#10;E=\left[&#10;\begin{matrix}&#10;1 &amp; 0 &amp; 0 \\&#10;0 &amp; 1 &amp; 0 \\&#10;0 &amp; 0 &amp; 1&#10;\end{matrix}&#10;\right]&#10;$$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770,9036"/>
  <p:tag name="LATEXADDIN" val="\documentclass{article}&#10;\usepackage{amsmath}&#10;\usepackage{amssymb}&#10;\pagestyle{empty}&#10;\begin{document}&#10;$$&#10;R=\left[&#10;\begin{matrix}&#10;2 &amp; 4 &amp; 3&#10;\end{matrix}&#10;\right]&#10;$$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542,9321"/>
  <p:tag name="LATEXADDIN" val="\documentclass{article}&#10;\usepackage{amsmath}&#10;\usepackage{amssymb}&#10;\pagestyle{empty}&#10;\begin{document}&#10;$$&#10;C=\left[&#10;\begin{matrix}&#10;3 \\&#10;2 \\&#10;-5&#10;\end{matrix}&#10;\right]&#10;$$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4454,443"/>
  <p:tag name="LATEXADDIN" val="\documentclass{article}&#10;\usepackage{amsmath}&#10;\usepackage{amssymb}&#10;\pagestyle{empty}&#10;\begin{document}&#10;$$&#10;A=\left[&#10;\begin{matrix}&#10;2 &amp; 3 &amp; 7 \\&#10;8 &amp; 9 &amp; 1 \\&#10;\end{matrix}&#10;\right],&#10;B=\left[&#10;\begin{matrix}&#10;1 &amp; -3 &amp; 0 \\&#10;2 &amp; -4 &amp; 1 \\&#10;\end{matrix}&#10;\right]&#10;\Rightarrow&#10;A + B = \left[&#10;\begin{matrix}&#10;2+1 &amp; 3-3 &amp; 7+0 \\&#10;8+2 &amp; 9-4 &amp; 1+1 \\&#10;\end{matrix}&#10;\right] = \left[&#10;\begin{matrix}&#10;3 &amp; 0 &amp; 7 \\&#10;10 &amp; 5 &amp; 2 \\&#10;\end{matrix}&#10;\right]&#10;$$&#10;\end{document}"/>
  <p:tag name="IGUANATEXSIZE" val="2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3448,069"/>
  <p:tag name="LATEXADDIN" val="\documentclass{article}&#10;\usepackage{amsmath}&#10;\usepackage{amssymb}&#10;\pagestyle{empty}&#10;\begin{document}&#10;$$&#10;\lambda = 2,&#10;A=\left[&#10;\begin{matrix}&#10;2 &amp; 3 &amp; 7 \\&#10;8 &amp; 9 &amp; 1 \\&#10;\end{matrix}&#10;\right]&#10;\Rightarrow&#10;\lambda A = \left[&#10;\begin{matrix}&#10;2.2 &amp; 2.3 &amp; 2.7 \\&#10;2.8 &amp; 2.9 &amp; 2.1 \\&#10;\end{matrix}&#10;\right]&#10;= &#10;\left[&#10;\begin{matrix}&#10;4 &amp; 6 &amp; 14 \\&#10;16 &amp; 18 &amp; 2 \\&#10;\end{matrix}&#10;\right]&#10;$$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457,5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,6753"/>
  <p:tag name="ORIGINALWIDTH" val="2427,447"/>
  <p:tag name="LATEXADDIN" val="\documentclass{article}&#10;\usepackage{amsmath}&#10;\usepackage{amssymb}&#10;\pagestyle{empty}&#10;\begin{document}&#10;$$&#10;A=\left[&#10;\begin{matrix}&#10;1 &amp; 2 &amp; 0 &amp; 1 \\&#10;-3 &amp; -4 &amp; 1 &amp; 3 \\&#10;2 &amp; 0 &amp; 1 &amp; 1&#10;\end{matrix}&#10;\right]&#10;\Rightarrow&#10;A^T=\left[&#10;\begin{matrix}&#10;1 &amp; -3 &amp; 2 \\&#10;2 &amp; -4 &amp; 0 \\&#10;0 &amp; 1 &amp; 1 \\&#10;1 &amp; 3 &amp; 1&#10;\end{matrix}&#10;\right]&#10;$$&#10;\end{document}"/>
  <p:tag name="IGUANATEXSIZE" val="20"/>
  <p:tag name="IGUANATEXCURSOR" val="311"/>
  <p:tag name="TRANSPARENCY" val="True"/>
  <p:tag name="FILENAME" val=""/>
  <p:tag name="LATEXENGINEID" val="0"/>
  <p:tag name="TEMPFOLDER" val="c:\temp\"/>
  <p:tag name="LATEXFORMHEIGHT" val="382,5"/>
  <p:tag name="LATEXFORMWIDTH" val="434,2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459,318"/>
  <p:tag name="LATEXADDIN" val="\documentclass{article}&#10;\usepackage{amsmath}&#10;\usepackage{amssymb}&#10;\pagestyle{empty}&#10;\begin{document}&#10;$$&#10;A^T = (a_{ij})_{m\times n}^T = (a_{ji})_{n\times m}&#10;$$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92,0268"/>
  <p:tag name="LATEXADDIN" val="\documentclass{article}&#10;\usepackage{amsmath}&#10;\pagestyle{empty}&#10;\begin{document}&#10;&#10;$$&#10;\begin{bmatrix}&#10;v_x \\&#10;v_y&#10;\end{bmatrix}&#10;$$&#10;&#10;\end{document}"/>
  <p:tag name="IGUANATEXSIZE" val="20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83,901"/>
  <p:tag name="LATEXADDIN" val="\documentclass{article}&#10;\usepackage{amsmath}&#10;\pagestyle{empty}&#10;\begin{document}&#10;&#10;$$A_{m\times p}B_{p\times n}=C_{m\times n}$$&#10;&#10;&#10;\end{document}"/>
  <p:tag name="IGUANATEXSIZE" val="2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0,2062"/>
  <p:tag name="ORIGINALWIDTH" val="813,6483"/>
  <p:tag name="LATEXADDIN" val="\documentclass{article}&#10;\usepackage{amsmath}&#10;\pagestyle{empty}&#10;\begin{document}&#10;&#10;$$&#10;c_{ij} = \sum_{k=1}^{p} a_{ik}b_{kj}&#10;$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2107,237"/>
  <p:tag name="LATEXADDIN" val="\documentclass{article}&#10;\usepackage{amsmath}&#10;\usepackage{amssymb}&#10;\pagestyle{empty}&#10;\begin{document}&#10;$$&#10;A=\left[&#10;\begin{matrix}&#10;2 &amp; 3 &amp; 7 \\&#10;8 &amp; 9 &amp; 1 \\&#10;\end{matrix}&#10;\right],&#10;B=\left[&#10;\begin{matrix}&#10;1 &amp; 2 &amp; 0 &amp; 1 \\&#10;-3 &amp; -4 &amp; 1 &amp; 3 \\&#10;2 &amp; 0 &amp; 1 &amp; 1&#10;\end{matrix}&#10;\right]&#10;$$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4343,457"/>
  <p:tag name="LATEXADDIN" val="\documentclass{article}&#10;\usepackage{amsmath}&#10;\usepackage{amssymb}&#10;\pagestyle{empty}&#10;\begin{document}&#10;$$&#10;AB=\left[&#10;\begin{matrix}&#10;2.1+3.(-3)+7.2 &amp; 2.2+3.(-4)+7.0 &amp; 2.0+3.1+7.1 &amp; 2.1+3.3+7.1 \\&#10;8.1+9.(-3)+1.2 &amp; 8.2+9.(-4)+1.0 &amp; 8.0+9.1+1.1 &amp; 8.1+9.3+1.1&#10;\end{matrix}&#10;\right]&#10;$$&#10;\end{document}"/>
  <p:tag name="IGUANATEXSIZE" val="20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521,56"/>
  <p:tag name="LATEXADDIN" val="\documentclass{article}&#10;\usepackage{amsmath}&#10;\pagestyle{empty}&#10;\begin{document}&#10;$$&#10;AB = \left[&#10;\begin{matrix}&#10;7 &amp; -8  &amp; 10 &amp; 18 \\&#10;-17 &amp; -20 &amp; 10 &amp; 36&#10;\end{matrix}&#10;\right]&#10;$$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029,894"/>
  <p:tag name="LATEXADDIN" val="\documentclass{article}&#10;\usepackage{amsmath}&#10;\pagestyle{empty}&#10;\begin{document}&#10;&#10;$$&#10;\hat{i}' = \begin{bmatrix}&#10;1 \\&#10;-1&#10;\end{bmatrix},&#10;\hat{j}' = \begin{bmatrix}&#10;2 \\&#10;1&#10;\end{bmatrix}&#10;$$&#10;&#10;\end{document}"/>
  <p:tag name="IGUANATEXSIZE" val="20"/>
  <p:tag name="IGUANATEXCURSOR" val="13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401,196"/>
  <p:tag name="LATEXADDIN" val="\documentclass{article}&#10;\usepackage{amsmath}&#10;\pagestyle{empty}&#10;\begin{document}&#10;&#10;$$&#10;\Rightarrow  &#10;\begin{bmatrix}&#10;1 \\&#10;0&#10;\end{bmatrix} = \begin{bmatrix}&#10;1 \\&#10;-1&#10;\end{bmatrix},&#10;\begin{bmatrix}&#10;0 \\&#10;1&#10;\end{bmatrix} = \begin{bmatrix}&#10;2 \\&#10;1&#10;\end{bmatrix}&#10;$$&#10;&#10;\end{document}"/>
  <p:tag name="IGUANATEXSIZE" val="20"/>
  <p:tag name="IGUANATEXCURSOR" val="2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182,915"/>
  <p:tag name="LATEXADDIN" val="\documentclass{article}&#10;\usepackage{amsmath}&#10;\pagestyle{empty}&#10;\begin{document}&#10;&#10;$$&#10;\begin{bmatrix}&#10;v_x \\&#10;v_y&#10;\end{bmatrix} = &#10;v_x\begin{bmatrix}&#10;1 \\&#10;0&#10;\end{bmatrix}+v_y\begin{bmatrix}&#10;0 \\&#10;1&#10;\end{bmatrix}&#10;$$&#10;&#10;&#10;\end{document}"/>
  <p:tag name="IGUANATEXSIZE" val="20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,771"/>
  <p:tag name="ORIGINALWIDTH" val="715,5999"/>
  <p:tag name="LATEXADDIN" val="\documentclass{article}&#10;\usepackage{amsmath}&#10;\pagestyle{empty}&#10;\begin{document}&#10;&#10;$$&#10;v=v_x\hat{i} + v_y\hat{j}&#10;$$&#10;&#10;&#10;\end{document}"/>
  <p:tag name="IGUANATEXSIZE" val="20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,5421"/>
  <p:tag name="ORIGINALWIDTH" val="1279,679"/>
  <p:tag name="LATEXADDIN" val="\documentclass{article}&#10;\usepackage{amsmath}&#10;\pagestyle{empty}&#10;\begin{document}&#10;&#10;$$&#10;\begin{bmatrix}&#10;v_x' \\&#10;v_y'&#10;\end{bmatrix} = &#10;v_x\begin{bmatrix}&#10;1 \\&#10;-1&#10;\end{bmatrix}+v_y\begin{bmatrix}&#10;2 \\&#10;1&#10;\end{bmatrix}&#10;$$&#10;&#10;&#10;\end{document}"/>
  <p:tag name="IGUANATEXSIZE" val="20"/>
  <p:tag name="IGUANATEXCURSOR" val="1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681"/>
  <p:tag name="ORIGINALWIDTH" val="1465,705"/>
  <p:tag name="LATEXADDIN" val="\documentclass{article}&#10;\usepackage{amsmath}&#10;\pagestyle{empty}&#10;\begin{document}&#10;&#10;$$ v_x = v\cos(\theta),\ v_y = v\sin(\theta) $$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,771"/>
  <p:tag name="ORIGINALWIDTH" val="820,6145"/>
  <p:tag name="LATEXADDIN" val="\documentclass{article}&#10;\usepackage{amsmath}&#10;\pagestyle{empty}&#10;\begin{document}&#10;&#10;$$&#10;v'=v_x\hat{i}' + v_y\hat{j}'&#10;$$&#10;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029,894"/>
  <p:tag name="LATEXADDIN" val="\documentclass{article}&#10;\usepackage{amsmath}&#10;\pagestyle{empty}&#10;\begin{document}&#10;&#10;$$&#10;\hat{i}' = \begin{bmatrix}&#10;1 \\&#10;-1&#10;\end{bmatrix},&#10;\hat{j}' = \begin{bmatrix}&#10;2 \\&#10;1&#10;\end{bmatrix}&#10;$$&#10;&#10;\end{document}"/>
  <p:tag name="IGUANATEXSIZE" val="20"/>
  <p:tag name="IGUANATEXCURSOR" val="13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699,0975"/>
  <p:tag name="LATEXADDIN" val="\documentclass{article}&#10;\usepackage{amsmath}&#10;\pagestyle{empty}&#10;\begin{document}&#10;&#10;$$&#10;T = \begin{bmatrix}&#10;1 &amp; 2 \\&#10;-1 &amp; 1&#10;\end{bmatrix}&#10;$$&#10;&#10;&#10;\end{document}"/>
  <p:tag name="IGUANATEXSIZE" val="20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411,0574"/>
  <p:tag name="LATEXADDIN" val="\documentclass{article}&#10;\usepackage{amsmath}&#10;\pagestyle{empty}&#10;\begin{document}&#10;&#10;$$ v'=Tv $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241,423"/>
  <p:tag name="LATEXADDIN" val="\documentclass{article}&#10;\usepackage{amsmath}&#10;\pagestyle{empty}&#10;\begin{document}&#10;&#10;$$&#10;T = &#10;\begin{bmatrix}&#10;3 &amp; 2 \\&#10;-2 &amp; 1&#10;\end{bmatrix},\ &#10;v = \begin{bmatrix}&#10;5 \\&#10;7&#10;\end{bmatrix}&#10;$$&#10;&#10;\end{document}"/>
  <p:tag name="IGUANATEXSIZE" val="20"/>
  <p:tag name="IGUANATEXCURSOR" val="13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80,193"/>
  <p:tag name="LATEXADDIN" val="\documentclass{article}&#10;\usepackage{amsmath}&#10;\pagestyle{empty}&#10;\begin{document}&#10;&#10;$$&#10;v' = &#10;\begin{bmatrix}&#10;3 &amp; 2 \\&#10;-2 &amp; 1&#10;\end{bmatrix}&#10;\begin{bmatrix}&#10;5 \\&#10;7&#10;\end{bmatrix} = &#10;\begin{bmatrix}&#10;29 \\&#10;-3&#10;\end{bmatrix}&#10;$$&#10;&#10;\end{document}"/>
  <p:tag name="IGUANATEXSIZE" val="20"/>
  <p:tag name="IGUANATEXCURSOR" val="17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450,702"/>
  <p:tag name="LATEXADDIN" val="\documentclass{article}&#10;\usepackage{amsmath}&#10;\pagestyle{empty}&#10;\begin{document}&#10;&#10;$$&#10;R = &#10;\begin{bmatrix}&#10;0 &amp; -1 \\&#10;1 &amp; 0&#10;\end{bmatrix},\ &#10;S = &#10;\begin{bmatrix}&#10;0 &amp; 1 \\&#10;1 &amp; 1&#10;\end{bmatrix}&#10;$$&#10;&#10;\end{document}"/>
  <p:tag name="IGUANATEXSIZE" val="20"/>
  <p:tag name="IGUANATEXCURSOR" val="18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10,433"/>
  <p:tag name="LATEXADDIN" val="\documentclass{article}&#10;\usepackage{amsmath}&#10;\pagestyle{empty}&#10;\begin{document}&#10;&#10;$$&#10;v' = Rv = &#10;\begin{bmatrix}&#10;0 &amp; -1 \\&#10;1 &amp; 0&#10;\end{bmatrix}&#10;\begin{bmatrix}&#10;v_x \\&#10;v_y&#10;\end{bmatrix}&#10;$$&#10;&#10;\end{document}"/>
  <p:tag name="IGUANATEXSIZE" val="20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,5421"/>
  <p:tag name="ORIGINALWIDTH" val="1265,427"/>
  <p:tag name="LATEXADDIN" val="\documentclass{article}&#10;\usepackage{amsmath}&#10;\pagestyle{empty}&#10;\begin{document}&#10;&#10;$$&#10;v'' = Sv' = &#10;\begin{bmatrix}&#10;0 &amp; 1 \\&#10;1 &amp; 1&#10;\end{bmatrix}&#10;\begin{bmatrix}&#10;v_x' \\&#10;v_y'&#10;\end{bmatrix}&#10;$$&#10;&#10;\end{document}"/>
  <p:tag name="IGUANATEXSIZE" val="20"/>
  <p:tag name="IGUANATEXCURSOR" val="17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824,255"/>
  <p:tag name="LATEXADDIN" val="\documentclass{article}&#10;\usepackage{amsmath}&#10;\pagestyle{empty}&#10;\begin{document}&#10;&#10;$$&#10;v'' = SRv = &#10;\begin{bmatrix}&#10;0 &amp; 1 \\&#10;1 &amp; 1&#10;\end{bmatrix}&#10;\begin{bmatrix}&#10;0 &amp; -1 \\&#10;1 &amp; 0&#10;\end{bmatrix}&#10;\begin{bmatrix}&#10;v_x \\&#10;v_y&#10;\end{bmatrix}&#10;$$&#10;&#10;\end{document}"/>
  <p:tag name="IGUANATEXSIZE" val="20"/>
  <p:tag name="IGUANATEXCURSOR" val="14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717,74"/>
  <p:tag name="LATEXADDIN" val="\documentclass{article}&#10;\usepackage{amsmath}&#10;\pagestyle{empty}&#10;\begin{document}&#10;&#10;$$ v = \sqrt{v_x^2 + v_y^2},\ \theta = \tan^{-1}\left(\frac{v_y}{v_x}\right) $$&#10;&#10;&#10;\end{document}"/>
  <p:tag name="IGUANATEXSIZE" val="22"/>
  <p:tag name="IGUANATEXCURSOR" val="11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2089,042"/>
  <p:tag name="LATEXADDIN" val="\documentclass{article}&#10;\usepackage{amsmath}&#10;\pagestyle{empty}&#10;\begin{document}&#10;&#10;$$&#10;T = SR =&#10;\begin{bmatrix}&#10;0 &amp; 1 \\&#10;1 &amp; 1&#10;\end{bmatrix}&#10;\begin{bmatrix}&#10;0 &amp; -1 \\&#10;1 &amp; 0&#10;\end{bmatrix}&#10;=&#10;\begin{bmatrix}&#10;1 &amp; 0 \\&#10;1 &amp; -1&#10;\end{bmatrix}&#10;$$&#10;&#10;\end{document}"/>
  <p:tag name="IGUANATEXSIZE" val="20"/>
  <p:tag name="IGUANATEXCURSOR" val="2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318,7101"/>
  <p:tag name="LATEXADDIN" val="\documentclass{article}&#10;\usepackage{amsmath}&#10;\pagestyle{empty}&#10;\begin{document}&#10;&#10;$$ \left| &#10;\begin{array}{rcl}&#10;  2x - 5y + 3z &amp;=&amp; -3 \\&#10;  4x + 0y + 8z &amp;=&amp; 0 \\&#10;  1x + 3y + 0z &amp;=&amp; 2&#10;\end{array} &#10;\right. $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,8125"/>
  <p:tag name="ORIGINALWIDTH" val="1366,691"/>
  <p:tag name="LATEXADDIN" val="\documentclass{article}&#10;\usepackage{amsmath}&#10;\pagestyle{empty}&#10;\begin{document}&#10;&#10;$$&#10;\begin{bmatrix}&#10;2 &amp; -5 &amp; 3 \\&#10;4 &amp; 0 &amp; 8 \\&#10;1 &amp; 3 &amp; 0 \\&#10;\end{bmatrix}&#10;\begin{bmatrix}&#10;x \\&#10;y \\&#10;z \\&#10;\end{bmatrix}=&#10;\begin{bmatrix}&#10;-3 \\&#10;0 \\&#10;2 \\&#10;\end{bmatrix}&#10;$$&#10;&#10;\end{document}"/>
  <p:tag name="IGUANATEXSIZE" val="20"/>
  <p:tag name="IGUANATEXCURSOR" val="2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378,8028"/>
  <p:tag name="LATEXADDIN" val="\documentclass{article}&#10;\usepackage{amsmath}&#10;\pagestyle{empty}&#10;\begin{document}&#10;&#10;&#10;$$ Ax = b $$&#10;&#10;\end{document}"/>
  <p:tag name="IGUANATEXSIZE" val="20"/>
  <p:tag name="IGUANATEXCURSOR" val="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1391,444"/>
  <p:tag name="LATEXADDIN" val="\documentclass{article}&#10;\usepackage{amsmath}&#10;\pagestyle{empty}&#10;\begin{document}&#10;&#10;&#10;$$ A^{-1}A = E \Rightarrow Ex = A^{-1}b $$&#10;&#10;\end{document}"/>
  <p:tag name="IGUANATEXSIZE" val="20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1112,405"/>
  <p:tag name="LATEXADDIN" val="\documentclass{article}&#10;\usepackage{amsmath}&#10;\pagestyle{empty}&#10;\begin{document}&#10;&#10;&#10;$$ Ex = x \Rightarrow x = A^{-1}b $$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906,8765"/>
  <p:tag name="LATEXADDIN" val="\documentclass{article}&#10;\usepackage{amsmath}&#10;\pagestyle{empty}&#10;\begin{document}&#10;&#10;$$ \vec{a}.\vec{b} = |\vec{a}||\vec{b}|\cos(\theta) $$&#10;&#10;\end{document}"/>
  <p:tag name="IGUANATEXSIZE" val="2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,0477"/>
  <p:tag name="ORIGINALWIDTH" val="707,3488"/>
  <p:tag name="LATEXADDIN" val="\documentclass{article}&#10;\usepackage{amsmath}&#10;\pagestyle{empty}&#10;\begin{document}&#10;&#10;$$ \vec{a}.\vec{b} = \sum_{i=1}^{n}a_ib_i $$&#10;&#10;&#10;\end{document}"/>
  <p:tag name="IGUANATEXSIZE" val="2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117,656"/>
  <p:tag name="LATEXADDIN" val="\documentclass{article}&#10;\usepackage{amsmath}&#10;\pagestyle{empty}&#10;\begin{document}&#10;&#10;$$ \vec{a}\times\vec{b} = |\vec{a}||\vec{b}|\sin{(\theta)}\vec{n} $$&#10;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85,51197"/>
  <p:tag name="LATEXADDIN" val="\documentclass{article}&#10;\usepackage{amsmath}&#10;\usepackage{amssymb}&#10;\pagestyle{empty}&#10;\begin{document}&#10;&#10;$$ \mathbb{R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1950</Words>
  <Application>Microsoft Office PowerPoint</Application>
  <PresentationFormat>Widescreen</PresentationFormat>
  <Paragraphs>328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Linear Algebra</vt:lpstr>
      <vt:lpstr>sli.do #MathForDevs</vt:lpstr>
      <vt:lpstr>Table of Contents</vt:lpstr>
      <vt:lpstr>Vectors</vt:lpstr>
      <vt:lpstr>Vector Definitions</vt:lpstr>
      <vt:lpstr>Vector Components</vt:lpstr>
      <vt:lpstr>Vector Operations</vt:lpstr>
      <vt:lpstr>Vector Operations (2)</vt:lpstr>
      <vt:lpstr>Vector Spaces</vt:lpstr>
      <vt:lpstr>Vector Space</vt:lpstr>
      <vt:lpstr>Linear Combinations</vt:lpstr>
      <vt:lpstr>Basis Vectors</vt:lpstr>
      <vt:lpstr>Matrices</vt:lpstr>
      <vt:lpstr>Matrix</vt:lpstr>
      <vt:lpstr>Matrix Operations</vt:lpstr>
      <vt:lpstr>Matrix Multiplication</vt:lpstr>
      <vt:lpstr>Matrix Operations in numpy</vt:lpstr>
      <vt:lpstr>Linear Transformations</vt:lpstr>
      <vt:lpstr>Linear Transformations (2)</vt:lpstr>
      <vt:lpstr>Transformation Matrices</vt:lpstr>
      <vt:lpstr>Multiple Transformations</vt:lpstr>
      <vt:lpstr>Multiple Transformations (2)</vt:lpstr>
      <vt:lpstr>Determinant</vt:lpstr>
      <vt:lpstr>Linear Systems</vt:lpstr>
      <vt:lpstr>Linear Systems in Matrix Form</vt:lpstr>
      <vt:lpstr>Inverse Matrix</vt:lpstr>
      <vt:lpstr>Solving the Linear System</vt:lpstr>
      <vt:lpstr>How About "Bad" Matrices?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244</cp:revision>
  <dcterms:created xsi:type="dcterms:W3CDTF">2017-09-11T12:40:37Z</dcterms:created>
  <dcterms:modified xsi:type="dcterms:W3CDTF">2023-03-30T14:48:24Z</dcterms:modified>
</cp:coreProperties>
</file>