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d4fbec8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d4fbec8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4fbec8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d4fbec8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d4fbec8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d4fbec8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4fbec8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d4fbec8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919e6b5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919e6b5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919e6b5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919e6b5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919e6b5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919e6b5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e919e6b52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e919e6b5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e919e6b5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e919e6b5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919e6b5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919e6b5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e919e6b5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e919e6b5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919e6b5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919e6b5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borisvargas/273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50900"/>
            <a:ext cx="8520600" cy="24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SERVICIOS Y PROTOCOLOS DE TRANSPORTE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91400" y="4544775"/>
            <a:ext cx="4440900" cy="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Estudiante:</a:t>
            </a:r>
            <a:r>
              <a:rPr lang="es" sz="1800"/>
              <a:t> BORIS VARGAS PAUCARA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3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PROTOCOLO </a:t>
            </a:r>
            <a:r>
              <a:rPr b="1" lang="es" sz="3000"/>
              <a:t>TCP</a:t>
            </a:r>
            <a:endParaRPr b="1" sz="30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650025"/>
            <a:ext cx="85206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</a:rPr>
              <a:t>Cabecera - Contiene 12 campos (20 bytes)				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Número de puerto origen					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Número de puerto destino					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Número de secuencia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Número de aceptación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Longitud  (cabecera)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Reservado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Flags (NS, ACK, PSH, etc)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Tamaño ventana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Checksum: comprobación de errores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Puntero urgente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Opciones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Relleno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0" l="0" r="9624" t="4734"/>
          <a:stretch/>
        </p:blipFill>
        <p:spPr>
          <a:xfrm>
            <a:off x="4427050" y="1219701"/>
            <a:ext cx="4556576" cy="26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33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PROTOCOLO </a:t>
            </a:r>
            <a:r>
              <a:rPr b="1" lang="es" sz="3000"/>
              <a:t>TCP</a:t>
            </a:r>
            <a:endParaRPr b="1" sz="3000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905300"/>
            <a:ext cx="85206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Protocolo con conexión y fiable			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Establecimiento de conexión (3-way handshake) (SYN, SYN-ACK, ACK)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Transferencia de datos</a:t>
            </a:r>
            <a:r>
              <a:rPr lang="es" sz="1600">
                <a:solidFill>
                  <a:schemeClr val="dk1"/>
                </a:solidFill>
              </a:rPr>
              <a:t>		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Ventajas				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Protocolo orientado a conexión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Configura la conexión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Control de flujo, número de secuencia</a:t>
            </a:r>
            <a:r>
              <a:rPr lang="es" sz="1600">
                <a:solidFill>
                  <a:schemeClr val="dk1"/>
                </a:solidFill>
              </a:rPr>
              <a:t>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Uso de TCP				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Internet</a:t>
            </a:r>
            <a:endParaRPr sz="16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600">
                <a:solidFill>
                  <a:schemeClr val="dk1"/>
                </a:solidFill>
              </a:rPr>
              <a:t>HTTP, SMTP, FTP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50" y="1834275"/>
            <a:ext cx="3122550" cy="27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0"/>
              <a:t>EJEMPLO</a:t>
            </a:r>
            <a:endParaRPr b="1" sz="8000"/>
          </a:p>
        </p:txBody>
      </p:sp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b="0" l="10015" r="8023" t="0"/>
          <a:stretch/>
        </p:blipFill>
        <p:spPr>
          <a:xfrm>
            <a:off x="2466200" y="1798175"/>
            <a:ext cx="4211600" cy="28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1013825"/>
            <a:ext cx="85206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0"/>
              <a:t>GRACIAS</a:t>
            </a:r>
            <a:endParaRPr b="1" sz="10000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231300" y="4076450"/>
            <a:ext cx="416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000" u="sng">
                <a:solidFill>
                  <a:srgbClr val="0000FF"/>
                </a:solidFill>
                <a:hlinkClick r:id="rId3"/>
              </a:rPr>
              <a:t>https://github.com/borisvargas/273</a:t>
            </a:r>
            <a:endParaRPr sz="2000">
              <a:solidFill>
                <a:srgbClr val="0000FF"/>
              </a:solidFill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349" y="3996175"/>
            <a:ext cx="715301" cy="7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1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CONTENIDO</a:t>
            </a:r>
            <a:endParaRPr b="1" sz="3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18000" y="886550"/>
            <a:ext cx="7314900" cy="19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Servicios de transporte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" sz="2300"/>
              <a:t>Protocolos de transporte</a:t>
            </a:r>
            <a:endParaRPr sz="23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" sz="2100"/>
              <a:t>User Program Protocol - UDP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" sz="2100"/>
              <a:t>Transmission Control Protocol - TCP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59600" y="343175"/>
            <a:ext cx="8463000" cy="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222222"/>
                </a:solidFill>
                <a:highlight>
                  <a:srgbClr val="FFFFFF"/>
                </a:highlight>
              </a:rPr>
              <a:t>¿</a:t>
            </a:r>
            <a:r>
              <a:rPr b="1" lang="es" sz="2000">
                <a:solidFill>
                  <a:srgbClr val="000000"/>
                </a:solidFill>
              </a:rPr>
              <a:t>Actualmente </a:t>
            </a:r>
            <a:r>
              <a:rPr b="1" lang="es" sz="2000">
                <a:solidFill>
                  <a:srgbClr val="000000"/>
                </a:solidFill>
              </a:rPr>
              <a:t>qué</a:t>
            </a:r>
            <a:r>
              <a:rPr b="1" lang="es" sz="2000">
                <a:solidFill>
                  <a:srgbClr val="000000"/>
                </a:solidFill>
              </a:rPr>
              <a:t> modelo es usado en internet?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8391" l="5921" r="9246" t="4470"/>
          <a:stretch/>
        </p:blipFill>
        <p:spPr>
          <a:xfrm>
            <a:off x="2375375" y="821750"/>
            <a:ext cx="4393251" cy="411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5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Servicios y protocolos de transporte</a:t>
            </a:r>
            <a:endParaRPr b="1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125" y="830350"/>
            <a:ext cx="3045000" cy="39153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87775"/>
            <a:ext cx="5993700" cy="4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Provee </a:t>
            </a:r>
            <a:r>
              <a:rPr b="1" lang="es" sz="1700"/>
              <a:t>comunicación</a:t>
            </a:r>
            <a:r>
              <a:rPr b="1" lang="es" sz="1700"/>
              <a:t> </a:t>
            </a:r>
            <a:r>
              <a:rPr b="1" lang="es" sz="1700"/>
              <a:t>lógica</a:t>
            </a:r>
            <a:r>
              <a:rPr b="1" lang="es" sz="1700"/>
              <a:t> entre procesos que se ejecutan en hosts diferentes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Los protocolos de transporte corren en sistemas finales.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700"/>
              <a:t>El que </a:t>
            </a:r>
            <a:r>
              <a:rPr b="1" lang="es" sz="1700"/>
              <a:t>envía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Fracciona</a:t>
            </a:r>
            <a:r>
              <a:rPr lang="es" sz="1700"/>
              <a:t> los mensajes de la </a:t>
            </a:r>
            <a:r>
              <a:rPr lang="es" sz="1700"/>
              <a:t>aplicación</a:t>
            </a:r>
            <a:r>
              <a:rPr lang="es" sz="1700"/>
              <a:t> en </a:t>
            </a:r>
            <a:r>
              <a:rPr lang="es" sz="1700">
                <a:solidFill>
                  <a:srgbClr val="FF0000"/>
                </a:solidFill>
              </a:rPr>
              <a:t>segmentos</a:t>
            </a:r>
            <a:r>
              <a:rPr lang="es" sz="1700"/>
              <a:t> y los pasa a la capa de red. (M</a:t>
            </a:r>
            <a:r>
              <a:rPr lang="es" sz="1700"/>
              <a:t>ultiplexación</a:t>
            </a:r>
            <a:r>
              <a:rPr lang="es" sz="1700"/>
              <a:t>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700"/>
              <a:t>El que recibe</a:t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Re-ensambla los </a:t>
            </a:r>
            <a:r>
              <a:rPr lang="es" sz="1700">
                <a:solidFill>
                  <a:srgbClr val="FF0000"/>
                </a:solidFill>
              </a:rPr>
              <a:t>segmentos</a:t>
            </a:r>
            <a:r>
              <a:rPr lang="es" sz="1700"/>
              <a:t> en un mensaje y lo pasa a la capa de </a:t>
            </a:r>
            <a:r>
              <a:rPr lang="es" sz="1700"/>
              <a:t>aplicación. (Demultiplexación)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321050" y="411475"/>
            <a:ext cx="65019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/>
              <a:t>Dos protocolos importantes en Internet: UDP y TCP</a:t>
            </a:r>
            <a:endParaRPr b="1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575" y="997075"/>
            <a:ext cx="6918850" cy="39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683000" y="2161350"/>
            <a:ext cx="57780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PROTOCOLO </a:t>
            </a:r>
            <a:r>
              <a:rPr b="1" lang="es" sz="5000"/>
              <a:t>UDP</a:t>
            </a:r>
            <a:endParaRPr b="1"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35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PROTOCOLO </a:t>
            </a:r>
            <a:r>
              <a:rPr b="1" lang="es" sz="3000"/>
              <a:t>UDP</a:t>
            </a:r>
            <a:endParaRPr b="1" sz="30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49425"/>
            <a:ext cx="8520600" cy="29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</a:rPr>
              <a:t>Cabecera - Contiene cuatro campos (8 bytes)				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Número de puerto origen					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Número de puerto destino					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Longitud.- cabecera y datos					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700">
                <a:solidFill>
                  <a:schemeClr val="dk1"/>
                </a:solidFill>
              </a:rPr>
              <a:t>Suma de comprobación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s" sz="1700">
                <a:solidFill>
                  <a:schemeClr val="dk1"/>
                </a:solidFill>
              </a:rPr>
              <a:t>Para detectar los errores – Sumatoria bits del segmento C-1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750" y="2362675"/>
            <a:ext cx="4483025" cy="14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3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PROTOCOLO </a:t>
            </a:r>
            <a:r>
              <a:rPr b="1" lang="es" sz="3000"/>
              <a:t>UDP</a:t>
            </a:r>
            <a:endParaRPr b="1" sz="30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905300"/>
            <a:ext cx="85206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Protocolo sin conexión y no fiable			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Comprobación de errores muy limitada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No retransmisiones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No demora en envío		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Ventajas				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Protocolo sencillo, mínima sobrecarga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Menos interacción entre el emisor y receptor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No se necesita guardar información sobre estado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Uso de UDP				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Multimedia, Aplicaciones tolerantes a </a:t>
            </a:r>
            <a:r>
              <a:rPr lang="es" sz="1600">
                <a:solidFill>
                  <a:schemeClr val="dk1"/>
                </a:solidFill>
              </a:rPr>
              <a:t>pérdidas</a:t>
            </a:r>
            <a:r>
              <a:rPr lang="e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 sz="1600">
                <a:solidFill>
                  <a:schemeClr val="dk1"/>
                </a:solidFill>
              </a:rPr>
              <a:t>DNS, DHCP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683000" y="2161350"/>
            <a:ext cx="57780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PROTOCOLO </a:t>
            </a:r>
            <a:r>
              <a:rPr b="1" lang="es" sz="5000"/>
              <a:t>TCP</a:t>
            </a:r>
            <a:endParaRPr b="1"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