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A5BFD-A7A2-28CA-E786-32984586D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ACBFF-E8F1-5A03-E1D2-73168AB6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9B370-617A-DA51-66C5-AA11C08D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0279-AB72-4366-8501-0C4BEE59F6C4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76FA5-BF1F-1B1B-12BF-DDB8EDA0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44D8F-643A-3B38-63CF-C0934340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C78-0F2E-4712-B0DC-CBC5E286EF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928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5F5AD-3120-1201-297D-7CB2A5DA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F68697-C012-F07C-168E-F833F0646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D09C8-F13E-0088-3629-F59367B7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0279-AB72-4366-8501-0C4BEE59F6C4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C7E88-BB48-1AA5-FE4C-9DBF6712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9B4FE-B975-C5C5-3F77-C5A6ED3F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C78-0F2E-4712-B0DC-CBC5E286EF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5842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02C3AB-7B77-F9EB-9D43-ADFDB5D37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D7B335-D3B8-2E67-8FCD-4DAA660CC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5BDB4-C9D7-9C9A-C45C-CC81DE99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0279-AB72-4366-8501-0C4BEE59F6C4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7772ED-033D-897C-8AEA-370BD885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FE9DA0-3D5B-F4A2-1BAB-5843C52C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C78-0F2E-4712-B0DC-CBC5E286EF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88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C03BD-D188-88C6-8B74-FD7740B6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A6CE8-6490-3020-2626-1717CC19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442E7-DEE1-97B1-7DE0-00CAFD8A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0279-AB72-4366-8501-0C4BEE59F6C4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4B7E4-3A2F-6877-248B-AC2DBFA8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6EC97-D92B-E263-8D66-96B78BD2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C78-0F2E-4712-B0DC-CBC5E286EF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2370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84733-5C5C-2ABF-4AA3-2BA28B9E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328F87-10CC-DDC1-910A-A95F320F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FA969-5314-F67E-B441-A6C40FE0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0279-AB72-4366-8501-0C4BEE59F6C4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FFC38-5A81-6698-B3DB-D48BE3BC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5F88BE-A532-7B87-422C-26BC87FD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C78-0F2E-4712-B0DC-CBC5E286EF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0587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9A480-0870-AE11-3B9A-2DA9C03E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538EC-BC52-CB57-8051-8787888F5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4E8C65-0544-A661-4FF4-CB681C37F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A6B0EF-BEA8-35DC-A6C9-06B93882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0279-AB72-4366-8501-0C4BEE59F6C4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DD449-EEE2-5D68-EF08-1E7D611C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BA0EC8-322E-0C8A-78EA-B0DC30B3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C78-0F2E-4712-B0DC-CBC5E286EF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5408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7867-F113-07B5-7DF0-218008BF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12FDC5-1811-2883-999E-F029749B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88C810-50F6-17EA-A369-E4057C02C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A10595-3F2C-115C-842A-D2B95F3D2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31368E-ECF8-A82D-A1BC-76BE4FA26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31C8C9-DB38-5DD4-C7FB-CA4A5E05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0279-AB72-4366-8501-0C4BEE59F6C4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3A99DD-8BE3-3F9B-5363-C4F05AF1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F84BC9-8C82-29A7-7AFB-8D99CCED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C78-0F2E-4712-B0DC-CBC5E286EF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9875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7B00D-417C-DBAE-F960-0540762C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08DFD5-03B9-FEF6-CD71-541BCE2C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0279-AB72-4366-8501-0C4BEE59F6C4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1B7384-A118-FCB0-C68A-7A6CA342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C7847B-47A5-B028-8759-706F77C2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C78-0F2E-4712-B0DC-CBC5E286EF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605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6CF142-347B-BBE1-D130-E94B7626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0279-AB72-4366-8501-0C4BEE59F6C4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47C7C2-5F4A-A584-6AF5-DC584A7A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EEBC29-8E27-8BA0-2FF7-F739960D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C78-0F2E-4712-B0DC-CBC5E286EF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2251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FF83F-B19A-BB49-E2D7-2AC76427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A7416-5761-8B28-7BE3-93567CA3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2F362-697E-ABFC-6CA0-EBF629183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9F0B6D-6997-A5D7-A88F-FFB4A974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0279-AB72-4366-8501-0C4BEE59F6C4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2C87C8-7A2F-5318-2F99-47662C7D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A3EC3-94AC-24C8-24DF-B304E8DD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C78-0F2E-4712-B0DC-CBC5E286EF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8249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89CAF-1D61-49B1-04F1-92D77EF9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3075C5-8973-DA9A-AFEE-436DBDEA6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8A9CB4-F6EF-7590-E0C2-635712BF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E20290-E869-95B0-26C3-D91BE1BB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0279-AB72-4366-8501-0C4BEE59F6C4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8AB6C1-7E06-21B7-7520-3DFB3501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4B5296-B5AB-DE9E-A427-D3A9DC14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C78-0F2E-4712-B0DC-CBC5E286EF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9137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5F1883-615D-EF5E-E98B-FD49E60C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8F175-AA89-E5F3-305A-574D03FBD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C8B02B-1054-4E7C-9A7F-221577432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0279-AB72-4366-8501-0C4BEE59F6C4}" type="datetimeFigureOut">
              <a:rPr lang="es-BO" smtClean="0"/>
              <a:t>23/11/2022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E23E5-4051-D7A4-3229-995C9596F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87C795-8113-D5B5-F44C-180B6F22C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CC78-0F2E-4712-B0DC-CBC5E286EF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1441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8C81D-2FBD-83DB-2AF4-6F1FE7EE2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FE39B6-2D29-9176-EBB8-341C64E4E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0167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08D5C1-6AB0-1374-9488-7B9551B420B1}"/>
              </a:ext>
            </a:extLst>
          </p:cNvPr>
          <p:cNvSpPr txBox="1"/>
          <p:nvPr/>
        </p:nvSpPr>
        <p:spPr>
          <a:xfrm>
            <a:off x="957328" y="618186"/>
            <a:ext cx="1027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000" b="1" dirty="0">
                <a:solidFill>
                  <a:srgbClr val="002060"/>
                </a:solidFill>
              </a:rPr>
              <a:t>JOIN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833D74-F5BB-DA84-23A7-CC1DAAFE0ABC}"/>
              </a:ext>
            </a:extLst>
          </p:cNvPr>
          <p:cNvSpPr txBox="1"/>
          <p:nvPr/>
        </p:nvSpPr>
        <p:spPr>
          <a:xfrm>
            <a:off x="706191" y="1674253"/>
            <a:ext cx="107796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500" dirty="0"/>
              <a:t>Las sentencias </a:t>
            </a:r>
            <a:r>
              <a:rPr lang="es-BO" sz="2500" dirty="0">
                <a:solidFill>
                  <a:srgbClr val="002060"/>
                </a:solidFill>
              </a:rPr>
              <a:t>JOIN</a:t>
            </a:r>
            <a:r>
              <a:rPr lang="es-BO" sz="2500" dirty="0"/>
              <a:t> permiten combinar los datos de dos o mas tablas, en base a una columna relacionada entre ellas.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464D63-EA32-D0ED-4FF4-5475AB93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8" y="2536027"/>
            <a:ext cx="5524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5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08D5C1-6AB0-1374-9488-7B9551B420B1}"/>
              </a:ext>
            </a:extLst>
          </p:cNvPr>
          <p:cNvSpPr txBox="1"/>
          <p:nvPr/>
        </p:nvSpPr>
        <p:spPr>
          <a:xfrm>
            <a:off x="957328" y="592428"/>
            <a:ext cx="1027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000" b="1" dirty="0">
                <a:solidFill>
                  <a:srgbClr val="002060"/>
                </a:solidFill>
              </a:rPr>
              <a:t>Tipos de información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833D74-F5BB-DA84-23A7-CC1DAAFE0ABC}"/>
              </a:ext>
            </a:extLst>
          </p:cNvPr>
          <p:cNvSpPr txBox="1"/>
          <p:nvPr/>
        </p:nvSpPr>
        <p:spPr>
          <a:xfrm>
            <a:off x="706191" y="1556591"/>
            <a:ext cx="107796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500" b="1" dirty="0">
                <a:solidFill>
                  <a:srgbClr val="002060"/>
                </a:solidFill>
              </a:rPr>
              <a:t>Estructurada: </a:t>
            </a:r>
            <a:r>
              <a:rPr lang="es-BO" sz="2500" dirty="0"/>
              <a:t>se Adhiere a un esquema fijo, toda la información tiene los mismos campos; el esquema es </a:t>
            </a:r>
            <a:r>
              <a:rPr lang="es-BO" sz="2500" dirty="0">
                <a:solidFill>
                  <a:srgbClr val="002060"/>
                </a:solidFill>
              </a:rPr>
              <a:t>tabular</a:t>
            </a:r>
            <a:r>
              <a:rPr lang="es-BO" sz="25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BO" sz="2500" dirty="0"/>
              <a:t>Bases de datos relacionales.</a:t>
            </a:r>
          </a:p>
          <a:p>
            <a:endParaRPr lang="es-BO" sz="2500" dirty="0"/>
          </a:p>
          <a:p>
            <a:r>
              <a:rPr lang="es-BO" sz="2500" b="1" dirty="0">
                <a:solidFill>
                  <a:srgbClr val="002060"/>
                </a:solidFill>
              </a:rPr>
              <a:t>Semi-estructurada: </a:t>
            </a:r>
            <a:r>
              <a:rPr lang="es-BO" sz="2500" dirty="0"/>
              <a:t>hay un esquema pero </a:t>
            </a:r>
            <a:r>
              <a:rPr lang="es-BO" sz="2500" dirty="0">
                <a:solidFill>
                  <a:srgbClr val="002060"/>
                </a:solidFill>
              </a:rPr>
              <a:t>no es rígido</a:t>
            </a:r>
            <a:r>
              <a:rPr lang="es-BO" sz="2500" dirty="0"/>
              <a:t>, no toda la información tiene los mismos campos.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BO" sz="2500" dirty="0"/>
              <a:t>Bases de datos no relacionales (documentos JSON).</a:t>
            </a:r>
          </a:p>
          <a:p>
            <a:pPr lvl="1"/>
            <a:endParaRPr lang="es-BO" sz="2500" dirty="0"/>
          </a:p>
          <a:p>
            <a:r>
              <a:rPr lang="es-BO" sz="2500" b="1" dirty="0">
                <a:solidFill>
                  <a:srgbClr val="002060"/>
                </a:solidFill>
              </a:rPr>
              <a:t>No estructurada: </a:t>
            </a:r>
            <a:r>
              <a:rPr lang="es-BO" sz="2500" dirty="0"/>
              <a:t>no hay ningún tipo de esquema, la información no esta contenida en campos.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BO" sz="2500" dirty="0"/>
              <a:t>Documentos, imágenes, archivos de audio y video.</a:t>
            </a:r>
          </a:p>
          <a:p>
            <a:endParaRPr lang="es-BO" sz="2500" dirty="0"/>
          </a:p>
        </p:txBody>
      </p:sp>
    </p:spTree>
    <p:extLst>
      <p:ext uri="{BB962C8B-B14F-4D97-AF65-F5344CB8AC3E}">
        <p14:creationId xmlns:p14="http://schemas.microsoft.com/office/powerpoint/2010/main" val="94506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08D5C1-6AB0-1374-9488-7B9551B420B1}"/>
              </a:ext>
            </a:extLst>
          </p:cNvPr>
          <p:cNvSpPr txBox="1"/>
          <p:nvPr/>
        </p:nvSpPr>
        <p:spPr>
          <a:xfrm>
            <a:off x="957328" y="618186"/>
            <a:ext cx="1027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000" b="1" dirty="0">
                <a:solidFill>
                  <a:srgbClr val="002060"/>
                </a:solidFill>
              </a:rPr>
              <a:t>Tablas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833D74-F5BB-DA84-23A7-CC1DAAFE0ABC}"/>
              </a:ext>
            </a:extLst>
          </p:cNvPr>
          <p:cNvSpPr txBox="1"/>
          <p:nvPr/>
        </p:nvSpPr>
        <p:spPr>
          <a:xfrm>
            <a:off x="706191" y="1674253"/>
            <a:ext cx="107796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500" dirty="0"/>
              <a:t>En una </a:t>
            </a:r>
            <a:r>
              <a:rPr lang="es-BO" sz="2500" dirty="0">
                <a:solidFill>
                  <a:srgbClr val="002060"/>
                </a:solidFill>
              </a:rPr>
              <a:t>tabla</a:t>
            </a:r>
            <a:r>
              <a:rPr lang="es-BO" sz="2500" dirty="0"/>
              <a:t>, todos los registros (filas) tienen la misma cantidad de columnas.</a:t>
            </a:r>
          </a:p>
          <a:p>
            <a:endParaRPr lang="es-BO" sz="25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ED1265-B330-64E8-3DDE-CD9AD0F9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826" y="2536027"/>
            <a:ext cx="68961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3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08D5C1-6AB0-1374-9488-7B9551B420B1}"/>
              </a:ext>
            </a:extLst>
          </p:cNvPr>
          <p:cNvSpPr txBox="1"/>
          <p:nvPr/>
        </p:nvSpPr>
        <p:spPr>
          <a:xfrm>
            <a:off x="957328" y="618186"/>
            <a:ext cx="1027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000" b="1" dirty="0">
                <a:solidFill>
                  <a:srgbClr val="002060"/>
                </a:solidFill>
              </a:rPr>
              <a:t>Tablas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833D74-F5BB-DA84-23A7-CC1DAAFE0ABC}"/>
              </a:ext>
            </a:extLst>
          </p:cNvPr>
          <p:cNvSpPr txBox="1"/>
          <p:nvPr/>
        </p:nvSpPr>
        <p:spPr>
          <a:xfrm>
            <a:off x="706191" y="1674253"/>
            <a:ext cx="107796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500" dirty="0"/>
              <a:t>Cada </a:t>
            </a:r>
            <a:r>
              <a:rPr lang="es-BO" sz="2500" dirty="0">
                <a:solidFill>
                  <a:srgbClr val="002060"/>
                </a:solidFill>
              </a:rPr>
              <a:t>columna </a:t>
            </a:r>
            <a:r>
              <a:rPr lang="es-BO" sz="2500" dirty="0"/>
              <a:t>en la tabla esta definida por un tipo de dato.</a:t>
            </a:r>
          </a:p>
          <a:p>
            <a:endParaRPr lang="es-BO" sz="25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C5A14E-25B3-9AE3-DC65-E20AB729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77" y="2536027"/>
            <a:ext cx="4295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4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08D5C1-6AB0-1374-9488-7B9551B420B1}"/>
              </a:ext>
            </a:extLst>
          </p:cNvPr>
          <p:cNvSpPr txBox="1"/>
          <p:nvPr/>
        </p:nvSpPr>
        <p:spPr>
          <a:xfrm>
            <a:off x="957328" y="618186"/>
            <a:ext cx="1027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000" b="1" dirty="0">
                <a:solidFill>
                  <a:srgbClr val="002060"/>
                </a:solidFill>
              </a:rPr>
              <a:t>Tablas </a:t>
            </a:r>
            <a:r>
              <a:rPr lang="es-BO" sz="4000" dirty="0">
                <a:solidFill>
                  <a:srgbClr val="002060"/>
                </a:solidFill>
              </a:rPr>
              <a:t>(llaves)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833D74-F5BB-DA84-23A7-CC1DAAFE0ABC}"/>
              </a:ext>
            </a:extLst>
          </p:cNvPr>
          <p:cNvSpPr txBox="1"/>
          <p:nvPr/>
        </p:nvSpPr>
        <p:spPr>
          <a:xfrm>
            <a:off x="706191" y="1674253"/>
            <a:ext cx="107796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500" dirty="0"/>
              <a:t>Una </a:t>
            </a:r>
            <a:r>
              <a:rPr lang="es-BO" sz="2500" dirty="0">
                <a:solidFill>
                  <a:srgbClr val="002060"/>
                </a:solidFill>
              </a:rPr>
              <a:t>llave primaria (PK) </a:t>
            </a:r>
            <a:r>
              <a:rPr lang="es-BO" sz="2500" dirty="0"/>
              <a:t>identifica de manera única a los registros de una tabla.</a:t>
            </a:r>
          </a:p>
          <a:p>
            <a:r>
              <a:rPr lang="es-BO" sz="2500" dirty="0"/>
              <a:t>Una </a:t>
            </a:r>
            <a:r>
              <a:rPr lang="es-BO" sz="2500" dirty="0">
                <a:solidFill>
                  <a:srgbClr val="002060"/>
                </a:solidFill>
              </a:rPr>
              <a:t>llave foránea (FK) </a:t>
            </a:r>
            <a:r>
              <a:rPr lang="es-BO" sz="2500" dirty="0"/>
              <a:t>establece una relación hacia la </a:t>
            </a:r>
            <a:r>
              <a:rPr lang="es-BO" sz="2500" dirty="0">
                <a:solidFill>
                  <a:srgbClr val="002060"/>
                </a:solidFill>
              </a:rPr>
              <a:t>llave primaria (PK) </a:t>
            </a:r>
            <a:r>
              <a:rPr lang="es-BO" sz="2500" dirty="0"/>
              <a:t>de otra tabla.</a:t>
            </a:r>
          </a:p>
          <a:p>
            <a:endParaRPr lang="es-BO" sz="25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D18BDB-F320-C9A9-77D1-0CF0F8FF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28" y="3133591"/>
            <a:ext cx="986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3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08D5C1-6AB0-1374-9488-7B9551B420B1}"/>
              </a:ext>
            </a:extLst>
          </p:cNvPr>
          <p:cNvSpPr txBox="1"/>
          <p:nvPr/>
        </p:nvSpPr>
        <p:spPr>
          <a:xfrm>
            <a:off x="957328" y="618186"/>
            <a:ext cx="1027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000" b="1" dirty="0">
                <a:solidFill>
                  <a:srgbClr val="002060"/>
                </a:solidFill>
              </a:rPr>
              <a:t>SQL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833D74-F5BB-DA84-23A7-CC1DAAFE0ABC}"/>
              </a:ext>
            </a:extLst>
          </p:cNvPr>
          <p:cNvSpPr txBox="1"/>
          <p:nvPr/>
        </p:nvSpPr>
        <p:spPr>
          <a:xfrm>
            <a:off x="706191" y="1674253"/>
            <a:ext cx="107796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500" dirty="0">
                <a:solidFill>
                  <a:srgbClr val="002060"/>
                </a:solidFill>
              </a:rPr>
              <a:t>SQL</a:t>
            </a:r>
            <a:r>
              <a:rPr lang="es-BO" sz="2500" dirty="0"/>
              <a:t> es un lenguaje para trabajar con bases de datos relacionales (RDBMS).</a:t>
            </a:r>
          </a:p>
          <a:p>
            <a:r>
              <a:rPr lang="es-BO" sz="2500" dirty="0"/>
              <a:t>Los diferentes sistemas RDBMS tienen sus propias </a:t>
            </a:r>
            <a:r>
              <a:rPr lang="es-BO" sz="2500" dirty="0">
                <a:solidFill>
                  <a:srgbClr val="002060"/>
                </a:solidFill>
              </a:rPr>
              <a:t>extensiones</a:t>
            </a:r>
            <a:r>
              <a:rPr lang="es-BO" sz="2500" dirty="0"/>
              <a:t> (o versiones) de SQL</a:t>
            </a:r>
          </a:p>
          <a:p>
            <a:endParaRPr lang="es-BO" sz="25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0DA8BB-DB40-3785-58CE-235D47BC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3" y="2952750"/>
            <a:ext cx="96964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2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08D5C1-6AB0-1374-9488-7B9551B420B1}"/>
              </a:ext>
            </a:extLst>
          </p:cNvPr>
          <p:cNvSpPr txBox="1"/>
          <p:nvPr/>
        </p:nvSpPr>
        <p:spPr>
          <a:xfrm>
            <a:off x="957328" y="618186"/>
            <a:ext cx="1027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000" b="1" dirty="0">
                <a:solidFill>
                  <a:srgbClr val="002060"/>
                </a:solidFill>
              </a:rPr>
              <a:t>SQL </a:t>
            </a:r>
            <a:r>
              <a:rPr lang="es-BO" sz="4000" dirty="0">
                <a:solidFill>
                  <a:srgbClr val="002060"/>
                </a:solidFill>
              </a:rPr>
              <a:t>(comandos básicos)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833D74-F5BB-DA84-23A7-CC1DAAFE0ABC}"/>
              </a:ext>
            </a:extLst>
          </p:cNvPr>
          <p:cNvSpPr txBox="1"/>
          <p:nvPr/>
        </p:nvSpPr>
        <p:spPr>
          <a:xfrm>
            <a:off x="706191" y="1674253"/>
            <a:ext cx="107796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500" dirty="0"/>
              <a:t>Los comandos básicos de SQL entran en las siguientes categorías:</a:t>
            </a:r>
          </a:p>
          <a:p>
            <a:endParaRPr lang="es-BO" sz="25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8910AB-5D1E-EA67-E4EB-02E55B57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0" y="2631047"/>
            <a:ext cx="116490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0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08D5C1-6AB0-1374-9488-7B9551B420B1}"/>
              </a:ext>
            </a:extLst>
          </p:cNvPr>
          <p:cNvSpPr txBox="1"/>
          <p:nvPr/>
        </p:nvSpPr>
        <p:spPr>
          <a:xfrm>
            <a:off x="957328" y="618186"/>
            <a:ext cx="1027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000" b="1" dirty="0">
                <a:solidFill>
                  <a:srgbClr val="002060"/>
                </a:solidFill>
              </a:rPr>
              <a:t>Normalización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833D74-F5BB-DA84-23A7-CC1DAAFE0ABC}"/>
              </a:ext>
            </a:extLst>
          </p:cNvPr>
          <p:cNvSpPr txBox="1"/>
          <p:nvPr/>
        </p:nvSpPr>
        <p:spPr>
          <a:xfrm>
            <a:off x="706191" y="1674253"/>
            <a:ext cx="10779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500" dirty="0"/>
              <a:t>La </a:t>
            </a:r>
            <a:r>
              <a:rPr lang="es-BO" sz="2500" dirty="0">
                <a:solidFill>
                  <a:srgbClr val="002060"/>
                </a:solidFill>
              </a:rPr>
              <a:t>normalización</a:t>
            </a:r>
            <a:r>
              <a:rPr lang="es-BO" sz="2500" dirty="0"/>
              <a:t> consiste en diseñar adecuadamente el esquema de la BD para </a:t>
            </a:r>
            <a:r>
              <a:rPr lang="es-BO" sz="2500" dirty="0">
                <a:solidFill>
                  <a:srgbClr val="002060"/>
                </a:solidFill>
              </a:rPr>
              <a:t>minimizar</a:t>
            </a:r>
            <a:r>
              <a:rPr lang="es-BO" sz="2500" dirty="0"/>
              <a:t> la duplicación de datos, </a:t>
            </a:r>
            <a:r>
              <a:rPr lang="es-BO" sz="2500" dirty="0">
                <a:solidFill>
                  <a:srgbClr val="002060"/>
                </a:solidFill>
              </a:rPr>
              <a:t>reducir</a:t>
            </a:r>
            <a:r>
              <a:rPr lang="es-BO" sz="2500" dirty="0"/>
              <a:t> el espacio de almacenamiento y </a:t>
            </a:r>
            <a:r>
              <a:rPr lang="es-BO" sz="2500" dirty="0">
                <a:solidFill>
                  <a:srgbClr val="002060"/>
                </a:solidFill>
              </a:rPr>
              <a:t>mejorar</a:t>
            </a:r>
            <a:r>
              <a:rPr lang="es-BO" sz="2500" dirty="0"/>
              <a:t> la calidad de la información.</a:t>
            </a:r>
          </a:p>
          <a:p>
            <a:endParaRPr lang="es-BO" sz="2500" dirty="0"/>
          </a:p>
          <a:p>
            <a:r>
              <a:rPr lang="es-BO" sz="2500" dirty="0"/>
              <a:t>En un esquema de BD “normalizado”: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BO" sz="2500" dirty="0"/>
              <a:t>Las </a:t>
            </a:r>
            <a:r>
              <a:rPr lang="es-BO" sz="2500" dirty="0">
                <a:solidFill>
                  <a:srgbClr val="002060"/>
                </a:solidFill>
              </a:rPr>
              <a:t>llaves primarias (PK) </a:t>
            </a:r>
            <a:r>
              <a:rPr lang="es-BO" sz="2500" dirty="0"/>
              <a:t>y </a:t>
            </a:r>
            <a:r>
              <a:rPr lang="es-BO" sz="2500" dirty="0">
                <a:solidFill>
                  <a:srgbClr val="002060"/>
                </a:solidFill>
              </a:rPr>
              <a:t>foráneas (FK) </a:t>
            </a:r>
            <a:r>
              <a:rPr lang="es-BO" sz="2500" dirty="0"/>
              <a:t>se utiliza para definir relaciones.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BO" sz="2500" dirty="0"/>
              <a:t>La información se obtiene al unir (</a:t>
            </a:r>
            <a:r>
              <a:rPr lang="es-BO" sz="2500" dirty="0">
                <a:solidFill>
                  <a:srgbClr val="002060"/>
                </a:solidFill>
              </a:rPr>
              <a:t>join</a:t>
            </a:r>
            <a:r>
              <a:rPr lang="es-BO" sz="2500" dirty="0"/>
              <a:t>) tablas en una consulta</a:t>
            </a:r>
          </a:p>
          <a:p>
            <a:endParaRPr lang="es-BO" sz="2500" dirty="0"/>
          </a:p>
        </p:txBody>
      </p:sp>
    </p:spTree>
    <p:extLst>
      <p:ext uri="{BB962C8B-B14F-4D97-AF65-F5344CB8AC3E}">
        <p14:creationId xmlns:p14="http://schemas.microsoft.com/office/powerpoint/2010/main" val="230665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08D5C1-6AB0-1374-9488-7B9551B420B1}"/>
              </a:ext>
            </a:extLst>
          </p:cNvPr>
          <p:cNvSpPr txBox="1"/>
          <p:nvPr/>
        </p:nvSpPr>
        <p:spPr>
          <a:xfrm>
            <a:off x="957328" y="618186"/>
            <a:ext cx="1027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4000" b="1" dirty="0">
                <a:solidFill>
                  <a:srgbClr val="002060"/>
                </a:solidFill>
              </a:rPr>
              <a:t>Normalización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69B074-7F2D-07B3-8F44-CD89657EF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" t="7756"/>
          <a:stretch/>
        </p:blipFill>
        <p:spPr>
          <a:xfrm>
            <a:off x="1224531" y="1326072"/>
            <a:ext cx="9742934" cy="47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16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298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</dc:creator>
  <cp:lastModifiedBy>Boris</cp:lastModifiedBy>
  <cp:revision>2</cp:revision>
  <dcterms:created xsi:type="dcterms:W3CDTF">2022-11-23T18:27:42Z</dcterms:created>
  <dcterms:modified xsi:type="dcterms:W3CDTF">2022-11-24T15:58:36Z</dcterms:modified>
</cp:coreProperties>
</file>