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61" r:id="rId3"/>
    <p:sldId id="278" r:id="rId4"/>
    <p:sldId id="257" r:id="rId5"/>
    <p:sldId id="271" r:id="rId6"/>
    <p:sldId id="273" r:id="rId7"/>
    <p:sldId id="272" r:id="rId8"/>
    <p:sldId id="274" r:id="rId9"/>
    <p:sldId id="262" r:id="rId10"/>
    <p:sldId id="277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Mid month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NO2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37.03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Last 10 days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NO2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38.429000000000002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45142608"/>
        <c:axId val="-645150768"/>
      </c:barChart>
      <c:catAx>
        <c:axId val="-64514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645150768"/>
        <c:crosses val="autoZero"/>
        <c:auto val="1"/>
        <c:lblAlgn val="ctr"/>
        <c:lblOffset val="100"/>
        <c:noMultiLvlLbl val="0"/>
      </c:catAx>
      <c:valAx>
        <c:axId val="-645150768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64514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Mid month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CO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0.87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Last 10 days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CO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0.51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45148592"/>
        <c:axId val="-645154576"/>
      </c:barChart>
      <c:catAx>
        <c:axId val="-64514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645154576"/>
        <c:crosses val="autoZero"/>
        <c:auto val="1"/>
        <c:lblAlgn val="ctr"/>
        <c:lblOffset val="100"/>
        <c:noMultiLvlLbl val="0"/>
      </c:catAx>
      <c:valAx>
        <c:axId val="-645154576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64514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Mid month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SO2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4.1100000000000003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Last 10 days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SO2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45144784"/>
        <c:axId val="-645143696"/>
      </c:barChart>
      <c:catAx>
        <c:axId val="-64514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645143696"/>
        <c:crosses val="autoZero"/>
        <c:auto val="1"/>
        <c:lblAlgn val="ctr"/>
        <c:lblOffset val="100"/>
        <c:noMultiLvlLbl val="0"/>
      </c:catAx>
      <c:valAx>
        <c:axId val="-645143696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64514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Mid month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O3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74.611999999999995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Last 10 days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O3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90.129000000000005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45142064"/>
        <c:axId val="-645141520"/>
      </c:barChart>
      <c:catAx>
        <c:axId val="-64514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645141520"/>
        <c:crosses val="autoZero"/>
        <c:auto val="1"/>
        <c:lblAlgn val="ctr"/>
        <c:lblOffset val="100"/>
        <c:noMultiLvlLbl val="0"/>
      </c:catAx>
      <c:valAx>
        <c:axId val="-64514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64514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Mid month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PM10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99.135099999999994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Last 10 days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PM10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159.77000000000001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45154032"/>
        <c:axId val="-645140976"/>
      </c:barChart>
      <c:catAx>
        <c:axId val="-64515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645140976"/>
        <c:crosses val="autoZero"/>
        <c:auto val="1"/>
        <c:lblAlgn val="ctr"/>
        <c:lblOffset val="100"/>
        <c:noMultiLvlLbl val="0"/>
      </c:catAx>
      <c:valAx>
        <c:axId val="-64514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64515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Mid month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PM2.5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52.32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Last 10 days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PM2.5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54.6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45153488"/>
        <c:axId val="-645156208"/>
      </c:barChart>
      <c:catAx>
        <c:axId val="-645153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645156208"/>
        <c:crosses val="autoZero"/>
        <c:auto val="1"/>
        <c:lblAlgn val="ctr"/>
        <c:lblOffset val="100"/>
        <c:noMultiLvlLbl val="0"/>
      </c:catAx>
      <c:valAx>
        <c:axId val="-645156208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64515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6/14/2018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2018/6/14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58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smtClean="0"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6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TW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TW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13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14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線接點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4203700"/>
            <a:ext cx="5030755" cy="1088926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tx2"/>
                </a:solidFill>
              </a:rPr>
              <a:t>KDD CUP 2018</a:t>
            </a:r>
            <a:endParaRPr lang="zh-TW" altLang="en-US" sz="4800" dirty="0">
              <a:solidFill>
                <a:schemeClr val="tx2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95445" y="5448697"/>
            <a:ext cx="9604310" cy="457200"/>
          </a:xfrm>
        </p:spPr>
        <p:txBody>
          <a:bodyPr/>
          <a:lstStyle/>
          <a:p>
            <a:r>
              <a:rPr lang="en-US" altLang="zh-TW" b="1" dirty="0" smtClean="0"/>
              <a:t>HANK</a:t>
            </a:r>
            <a:endParaRPr lang="zh-TW" b="1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2868645" y="5448697"/>
            <a:ext cx="960431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TW" sz="2000" b="0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TW"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TW"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TW"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TW"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TW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TW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TW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TW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標楷體" panose="03000509000000000000" pitchFamily="65" charset="-120"/>
              </a:rPr>
              <a:t>M10607410 Yong </a:t>
            </a:r>
            <a:r>
              <a:rPr lang="en-US" altLang="zh-TW" dirty="0" err="1">
                <a:ea typeface="標楷體" panose="03000509000000000000" pitchFamily="65" charset="-120"/>
              </a:rPr>
              <a:t>Zhong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2868645" y="5833368"/>
            <a:ext cx="960431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TW" sz="2000" b="0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TW"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TW"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TW"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TW"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TW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TW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TW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TW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ea typeface="標楷體" panose="03000509000000000000" pitchFamily="65" charset="-120"/>
              </a:rPr>
              <a:t>M10507434 </a:t>
            </a:r>
            <a:r>
              <a:rPr lang="en-US" altLang="zh-TW" dirty="0">
                <a:ea typeface="標楷體" panose="03000509000000000000" pitchFamily="65" charset="-120"/>
              </a:rPr>
              <a:t>Yi-</a:t>
            </a:r>
            <a:r>
              <a:rPr lang="en-US" altLang="zh-TW" dirty="0" err="1">
                <a:ea typeface="標楷體" panose="03000509000000000000" pitchFamily="65" charset="-120"/>
              </a:rPr>
              <a:t>Hao</a:t>
            </a:r>
            <a:r>
              <a:rPr lang="en-US" altLang="zh-TW" dirty="0">
                <a:ea typeface="標楷體" panose="03000509000000000000" pitchFamily="65" charset="-120"/>
              </a:rPr>
              <a:t> Cheng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Responsibility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Beijing model: </a:t>
            </a:r>
            <a:r>
              <a:rPr lang="en-US" altLang="zh-TW" dirty="0"/>
              <a:t>Yong </a:t>
            </a:r>
            <a:r>
              <a:rPr lang="en-US" altLang="zh-TW" dirty="0" err="1"/>
              <a:t>Zhong</a:t>
            </a:r>
            <a:endParaRPr lang="en-US" altLang="zh-TW" dirty="0"/>
          </a:p>
          <a:p>
            <a:r>
              <a:rPr lang="en-US" altLang="zh-TW" dirty="0">
                <a:solidFill>
                  <a:schemeClr val="accent1"/>
                </a:solidFill>
              </a:rPr>
              <a:t>London model: </a:t>
            </a:r>
            <a:r>
              <a:rPr lang="en-US" altLang="zh-TW" dirty="0"/>
              <a:t>Yi-</a:t>
            </a:r>
            <a:r>
              <a:rPr lang="en-US" altLang="zh-TW" dirty="0" err="1"/>
              <a:t>Hao</a:t>
            </a:r>
            <a:r>
              <a:rPr lang="en-US" altLang="zh-TW" dirty="0"/>
              <a:t> Cheng</a:t>
            </a:r>
          </a:p>
          <a:p>
            <a:r>
              <a:rPr lang="en-US" altLang="zh-TW" dirty="0">
                <a:solidFill>
                  <a:schemeClr val="accent1"/>
                </a:solidFill>
              </a:rPr>
              <a:t>Data processing: </a:t>
            </a:r>
            <a:r>
              <a:rPr lang="en-US" altLang="zh-TW" dirty="0"/>
              <a:t>Both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2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</a:t>
            </a:r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Predict the AQ (PM2.5, PM10, O3) for the next 2 days in Beijing and London.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20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&amp; </a:t>
            </a:r>
            <a:r>
              <a:rPr lang="en-US" altLang="zh-TW" dirty="0" smtClean="0"/>
              <a:t>Tools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en-US" altLang="zh-TW" dirty="0"/>
              <a:t>with </a:t>
            </a:r>
            <a:r>
              <a:rPr lang="en-US" altLang="zh-TW" dirty="0" err="1"/>
              <a:t>Nvidia</a:t>
            </a:r>
            <a:r>
              <a:rPr lang="en-US" altLang="zh-TW" dirty="0"/>
              <a:t> </a:t>
            </a:r>
            <a:r>
              <a:rPr lang="en-US" altLang="zh-TW" dirty="0" smtClean="0"/>
              <a:t>Graphics Card</a:t>
            </a:r>
          </a:p>
          <a:p>
            <a:r>
              <a:rPr lang="en-US" altLang="zh-TW" sz="1800" dirty="0" err="1" smtClean="0"/>
              <a:t>Keras</a:t>
            </a:r>
            <a:r>
              <a:rPr lang="en-US" altLang="zh-TW" sz="1800" dirty="0" smtClean="0"/>
              <a:t> &amp; Python 3</a:t>
            </a:r>
            <a:endParaRPr lang="en-US" altLang="zh-TW" sz="1800" dirty="0"/>
          </a:p>
          <a:p>
            <a:endParaRPr lang="en-US" altLang="zh-TW" dirty="0"/>
          </a:p>
          <a:p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Processing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Feature:</a:t>
            </a:r>
            <a:r>
              <a:rPr lang="en-US" altLang="zh-TW" dirty="0" smtClean="0"/>
              <a:t> AQ data, latitude, longitude, time.</a:t>
            </a:r>
          </a:p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Missing Data Handling: </a:t>
            </a:r>
            <a:r>
              <a:rPr lang="en-US" altLang="zh-TW" dirty="0" smtClean="0"/>
              <a:t>Interpolation. (missing data within 12 HR)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                         Average value of the week (more than 12 HR)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80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Neuron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Feed-Forward Network</a:t>
            </a:r>
          </a:p>
          <a:p>
            <a:r>
              <a:rPr lang="en-US" altLang="zh-TW" dirty="0" smtClean="0"/>
              <a:t>5 Fully Connected Layer with 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 as our Activate Function</a:t>
            </a:r>
          </a:p>
          <a:p>
            <a:r>
              <a:rPr lang="en-US" altLang="zh-TW" dirty="0" smtClean="0"/>
              <a:t>Dropout</a:t>
            </a:r>
          </a:p>
          <a:p>
            <a:r>
              <a:rPr lang="en-US" altLang="zh-TW" dirty="0" smtClean="0"/>
              <a:t>Optimizer: Adam</a:t>
            </a:r>
          </a:p>
          <a:p>
            <a:r>
              <a:rPr lang="en-US" altLang="zh-TW" dirty="0" smtClean="0"/>
              <a:t>loss: MSE;  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83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US" altLang="zh-TW" dirty="0" err="1" smtClean="0"/>
              <a:t>Midtern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sz="1600" dirty="0" smtClean="0"/>
              <a:t>Predict </a:t>
            </a:r>
            <a:r>
              <a:rPr lang="en-US" altLang="zh-TW" sz="1600" dirty="0"/>
              <a:t>PM2.5, </a:t>
            </a:r>
            <a:r>
              <a:rPr lang="en-US" altLang="zh-TW" sz="1600" dirty="0" smtClean="0"/>
              <a:t>PM10 by </a:t>
            </a:r>
            <a:r>
              <a:rPr lang="en-US" altLang="zh-TW" sz="1600" dirty="0"/>
              <a:t>AQ </a:t>
            </a:r>
            <a:r>
              <a:rPr lang="en-US" altLang="zh-TW" sz="1600" dirty="0" smtClean="0"/>
              <a:t>data</a:t>
            </a:r>
            <a:endParaRPr lang="en-US" altLang="zh-TW" sz="1600" dirty="0"/>
          </a:p>
          <a:p>
            <a:pPr lvl="1"/>
            <a:r>
              <a:rPr lang="en-US" altLang="zh-TW" sz="1600" dirty="0" smtClean="0"/>
              <a:t>Missing </a:t>
            </a:r>
            <a:r>
              <a:rPr lang="en-US" altLang="zh-TW" sz="1600" dirty="0"/>
              <a:t>data handling: </a:t>
            </a:r>
            <a:r>
              <a:rPr lang="en-US" altLang="zh-TW" sz="1600" dirty="0" smtClean="0"/>
              <a:t>overall average</a:t>
            </a:r>
            <a:endParaRPr lang="en-US" altLang="zh-TW" sz="1600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Final</a:t>
            </a:r>
          </a:p>
          <a:p>
            <a:pPr lvl="1"/>
            <a:r>
              <a:rPr lang="en-US" altLang="zh-TW" sz="1600" dirty="0"/>
              <a:t>P</a:t>
            </a:r>
            <a:r>
              <a:rPr lang="en-US" altLang="zh-TW" sz="1600" dirty="0" smtClean="0"/>
              <a:t>redict </a:t>
            </a:r>
            <a:r>
              <a:rPr lang="en-US" altLang="zh-TW" sz="1600" dirty="0"/>
              <a:t>next 2 </a:t>
            </a:r>
            <a:r>
              <a:rPr lang="en-US" altLang="zh-TW" sz="1600" dirty="0" smtClean="0"/>
              <a:t>days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by </a:t>
            </a:r>
            <a:r>
              <a:rPr lang="en-US" altLang="zh-TW" sz="1600" dirty="0"/>
              <a:t>previous 7 </a:t>
            </a:r>
            <a:r>
              <a:rPr lang="en-US" altLang="zh-TW" sz="1600" dirty="0" smtClean="0"/>
              <a:t>days’ </a:t>
            </a:r>
            <a:r>
              <a:rPr lang="en-US" altLang="zh-TW" sz="1600" dirty="0"/>
              <a:t>AQ data </a:t>
            </a:r>
          </a:p>
          <a:p>
            <a:pPr lvl="1"/>
            <a:r>
              <a:rPr lang="en-US" altLang="zh-TW" sz="1600" dirty="0" smtClean="0"/>
              <a:t>Missing </a:t>
            </a:r>
            <a:r>
              <a:rPr lang="en-US" altLang="zh-TW" sz="1600" dirty="0"/>
              <a:t>data handling: </a:t>
            </a:r>
            <a:r>
              <a:rPr lang="en-US" altLang="zh-TW" sz="1600" dirty="0" smtClean="0"/>
              <a:t>interpolation or average of the week </a:t>
            </a:r>
            <a:endParaRPr lang="en-US" altLang="zh-TW" sz="1600" dirty="0"/>
          </a:p>
          <a:p>
            <a:pPr lvl="1"/>
            <a:endParaRPr lang="en-US" altLang="zh-TW" dirty="0" smtClean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25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Results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89551"/>
              </p:ext>
            </p:extLst>
          </p:nvPr>
        </p:nvGraphicFramePr>
        <p:xfrm>
          <a:off x="3556000" y="2573866"/>
          <a:ext cx="4457700" cy="147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11400"/>
                <a:gridCol w="214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1"/>
                          </a:solidFill>
                        </a:rPr>
                        <a:t>Final Score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0.77, 159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1"/>
                          </a:solidFill>
                        </a:rPr>
                        <a:t>Best Score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0.51, 5/19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1"/>
                          </a:solidFill>
                        </a:rPr>
                        <a:t>Last</a:t>
                      </a:r>
                      <a:r>
                        <a:rPr lang="en-US" altLang="zh-TW" b="1" baseline="0" dirty="0" smtClean="0">
                          <a:solidFill>
                            <a:schemeClr val="bg1"/>
                          </a:solidFill>
                        </a:rPr>
                        <a:t> 10 days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</a:tr>
              <a:tr h="35221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1"/>
                          </a:solidFill>
                        </a:rPr>
                        <a:t>25-48h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155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8128000" y="3505200"/>
            <a:ext cx="35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597900" y="33163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analysis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86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	</a:t>
            </a:r>
            <a:endParaRPr lang="zh-TW" dirty="0"/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723420"/>
              </p:ext>
            </p:extLst>
          </p:nvPr>
        </p:nvGraphicFramePr>
        <p:xfrm>
          <a:off x="518160" y="1905318"/>
          <a:ext cx="185928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內容版面配置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020873"/>
              </p:ext>
            </p:extLst>
          </p:nvPr>
        </p:nvGraphicFramePr>
        <p:xfrm>
          <a:off x="2377440" y="1905318"/>
          <a:ext cx="185928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內容版面配置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252985"/>
              </p:ext>
            </p:extLst>
          </p:nvPr>
        </p:nvGraphicFramePr>
        <p:xfrm>
          <a:off x="4191000" y="1905318"/>
          <a:ext cx="185928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內容版面配置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742512"/>
              </p:ext>
            </p:extLst>
          </p:nvPr>
        </p:nvGraphicFramePr>
        <p:xfrm>
          <a:off x="6004560" y="1905318"/>
          <a:ext cx="185928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內容版面配置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246523"/>
              </p:ext>
            </p:extLst>
          </p:nvPr>
        </p:nvGraphicFramePr>
        <p:xfrm>
          <a:off x="7818120" y="1905318"/>
          <a:ext cx="185928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內容版面配置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635806"/>
              </p:ext>
            </p:extLst>
          </p:nvPr>
        </p:nvGraphicFramePr>
        <p:xfrm>
          <a:off x="9631680" y="1905318"/>
          <a:ext cx="185928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Model:</a:t>
            </a:r>
          </a:p>
          <a:p>
            <a:pPr lvl="1"/>
            <a:r>
              <a:rPr lang="en-US" altLang="zh-TW" dirty="0"/>
              <a:t>Overfitting consideration?</a:t>
            </a:r>
          </a:p>
          <a:p>
            <a:pPr lvl="1"/>
            <a:r>
              <a:rPr lang="en-US" altLang="zh-TW" dirty="0"/>
              <a:t>ARIMA 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Data processing</a:t>
            </a:r>
          </a:p>
          <a:p>
            <a:pPr lvl="1"/>
            <a:r>
              <a:rPr lang="en-US" altLang="zh-TW" dirty="0" smtClean="0"/>
              <a:t>Station label</a:t>
            </a:r>
          </a:p>
          <a:p>
            <a:pPr lvl="1"/>
            <a:r>
              <a:rPr lang="en-US" altLang="zh-TW" dirty="0" smtClean="0"/>
              <a:t>SG Boost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62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菱格紋簡報 (寬螢幕)</Template>
  <TotalTime>0</TotalTime>
  <Words>202</Words>
  <Application>Microsoft Office PowerPoint</Application>
  <PresentationFormat>寬螢幕</PresentationFormat>
  <Paragraphs>67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Microsoft JhengHei UI</vt:lpstr>
      <vt:lpstr>微軟正黑體</vt:lpstr>
      <vt:lpstr>標楷體</vt:lpstr>
      <vt:lpstr>Arial</vt:lpstr>
      <vt:lpstr>Diamond Grid 16x9</vt:lpstr>
      <vt:lpstr>KDD CUP 2018</vt:lpstr>
      <vt:lpstr>Problem Description</vt:lpstr>
      <vt:lpstr>Platform &amp; Tools</vt:lpstr>
      <vt:lpstr>Data Processing </vt:lpstr>
      <vt:lpstr>Neuron Network</vt:lpstr>
      <vt:lpstr>Comparison</vt:lpstr>
      <vt:lpstr>Final Results</vt:lpstr>
      <vt:lpstr>Analysis </vt:lpstr>
      <vt:lpstr>Improvement</vt:lpstr>
      <vt:lpstr>Responsibility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2018-06-13T16:41:22Z</dcterms:created>
  <dcterms:modified xsi:type="dcterms:W3CDTF">2018-06-14T09:01:44Z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