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3" r:id="rId3"/>
    <p:sldId id="283" r:id="rId4"/>
    <p:sldId id="262" r:id="rId5"/>
    <p:sldId id="257" r:id="rId6"/>
    <p:sldId id="258" r:id="rId7"/>
    <p:sldId id="264" r:id="rId8"/>
    <p:sldId id="259" r:id="rId9"/>
    <p:sldId id="267" r:id="rId10"/>
    <p:sldId id="275" r:id="rId11"/>
    <p:sldId id="268" r:id="rId12"/>
    <p:sldId id="269" r:id="rId13"/>
    <p:sldId id="276" r:id="rId14"/>
    <p:sldId id="278" r:id="rId15"/>
    <p:sldId id="270" r:id="rId16"/>
    <p:sldId id="271" r:id="rId17"/>
    <p:sldId id="279" r:id="rId18"/>
    <p:sldId id="280" r:id="rId19"/>
    <p:sldId id="281" r:id="rId20"/>
    <p:sldId id="272" r:id="rId21"/>
    <p:sldId id="282" r:id="rId22"/>
    <p:sldId id="274" r:id="rId23"/>
    <p:sldId id="266" r:id="rId24"/>
    <p:sldId id="265" r:id="rId25"/>
    <p:sldId id="277" r:id="rId26"/>
    <p:sldId id="26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3" autoAdjust="0"/>
  </p:normalViewPr>
  <p:slideViewPr>
    <p:cSldViewPr snapToGrid="0">
      <p:cViewPr varScale="1">
        <p:scale>
          <a:sx n="51" d="100"/>
          <a:sy n="51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2B27C-5C0C-4C37-8286-C111097B31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2CCBD9B-A335-472B-BFF8-7762829D2907}">
      <dgm:prSet phldrT="[文字]" custT="1"/>
      <dgm:spPr/>
      <dgm:t>
        <a:bodyPr/>
        <a:lstStyle/>
        <a:p>
          <a:r>
            <a:rPr lang="zh-TW" altLang="en-US" sz="1800" dirty="0" smtClean="0"/>
            <a:t>資料前處理、補齊，並取出</a:t>
          </a:r>
          <a:r>
            <a:rPr lang="en-US" altLang="zh-TW" sz="1800" dirty="0" smtClean="0"/>
            <a:t>3~8</a:t>
          </a:r>
          <a:r>
            <a:rPr lang="zh-TW" altLang="en-US" sz="1800" dirty="0" smtClean="0"/>
            <a:t>月資料</a:t>
          </a:r>
          <a:endParaRPr lang="zh-TW" altLang="en-US" sz="1800" dirty="0"/>
        </a:p>
      </dgm:t>
    </dgm:pt>
    <dgm:pt modelId="{F5535E80-C03F-49B0-A8B8-601C30FE7852}" type="parTrans" cxnId="{5EF15A94-370C-44DD-BF62-C05D9EBB7A00}">
      <dgm:prSet/>
      <dgm:spPr/>
      <dgm:t>
        <a:bodyPr/>
        <a:lstStyle/>
        <a:p>
          <a:endParaRPr lang="zh-TW" altLang="en-US"/>
        </a:p>
      </dgm:t>
    </dgm:pt>
    <dgm:pt modelId="{8A1E8DE7-6F30-4318-9D26-C43CE938A5A3}" type="sibTrans" cxnId="{5EF15A94-370C-44DD-BF62-C05D9EBB7A00}">
      <dgm:prSet/>
      <dgm:spPr/>
      <dgm:t>
        <a:bodyPr/>
        <a:lstStyle/>
        <a:p>
          <a:endParaRPr lang="zh-TW" altLang="en-US"/>
        </a:p>
      </dgm:t>
    </dgm:pt>
    <dgm:pt modelId="{7EC34F54-0C3E-4E42-AA18-B683D48E1500}">
      <dgm:prSet phldrT="[文字]" custT="1"/>
      <dgm:spPr/>
      <dgm:t>
        <a:bodyPr/>
        <a:lstStyle/>
        <a:p>
          <a:r>
            <a:rPr lang="zh-TW" altLang="en-US" sz="1800" dirty="0" smtClean="0"/>
            <a:t>訓練預測模型</a:t>
          </a:r>
          <a:endParaRPr lang="zh-TW" altLang="en-US" sz="1800" dirty="0"/>
        </a:p>
      </dgm:t>
    </dgm:pt>
    <dgm:pt modelId="{8746F39E-0EE2-45D4-AC1F-64284EFFFA9F}" type="parTrans" cxnId="{5C767E21-DE49-449D-81AF-8600A7358751}">
      <dgm:prSet/>
      <dgm:spPr/>
      <dgm:t>
        <a:bodyPr/>
        <a:lstStyle/>
        <a:p>
          <a:endParaRPr lang="zh-TW" altLang="en-US"/>
        </a:p>
      </dgm:t>
    </dgm:pt>
    <dgm:pt modelId="{40B8DD56-7BBC-41D4-9B12-4E07A2F9363E}" type="sibTrans" cxnId="{5C767E21-DE49-449D-81AF-8600A7358751}">
      <dgm:prSet/>
      <dgm:spPr/>
      <dgm:t>
        <a:bodyPr/>
        <a:lstStyle/>
        <a:p>
          <a:endParaRPr lang="zh-TW" altLang="en-US"/>
        </a:p>
      </dgm:t>
    </dgm:pt>
    <dgm:pt modelId="{B4ABAE34-6CF4-479D-A68A-1119D4F32B26}">
      <dgm:prSet phldrT="[文字]" custT="1"/>
      <dgm:spPr/>
      <dgm:t>
        <a:bodyPr/>
        <a:lstStyle/>
        <a:p>
          <a:r>
            <a:rPr lang="zh-TW" altLang="en-US" sz="1800" dirty="0" smtClean="0"/>
            <a:t>從官方提供的</a:t>
          </a:r>
          <a:r>
            <a:rPr lang="en-US" altLang="zh-TW" sz="1800" dirty="0" smtClean="0"/>
            <a:t>API</a:t>
          </a:r>
          <a:r>
            <a:rPr lang="zh-TW" altLang="en-US" sz="1800" dirty="0" smtClean="0"/>
            <a:t>抓取</a:t>
          </a:r>
          <a:r>
            <a:rPr lang="en-US" altLang="zh-TW" sz="1800" dirty="0" smtClean="0"/>
            <a:t>2017</a:t>
          </a:r>
          <a:r>
            <a:rPr lang="zh-TW" altLang="en-US" sz="1800" dirty="0" smtClean="0"/>
            <a:t>年歷史氣象與空氣品質資料</a:t>
          </a:r>
          <a:endParaRPr lang="zh-TW" altLang="en-US" sz="1800" dirty="0"/>
        </a:p>
      </dgm:t>
    </dgm:pt>
    <dgm:pt modelId="{448D5A94-5874-45DA-BE80-E09102123936}" type="sibTrans" cxnId="{80C32F40-414A-42AC-BF1E-2A2E39139447}">
      <dgm:prSet/>
      <dgm:spPr/>
      <dgm:t>
        <a:bodyPr/>
        <a:lstStyle/>
        <a:p>
          <a:endParaRPr lang="zh-TW" altLang="en-US"/>
        </a:p>
      </dgm:t>
    </dgm:pt>
    <dgm:pt modelId="{EF3F0992-8031-4997-9EF3-402DF5622529}" type="parTrans" cxnId="{80C32F40-414A-42AC-BF1E-2A2E39139447}">
      <dgm:prSet/>
      <dgm:spPr/>
      <dgm:t>
        <a:bodyPr/>
        <a:lstStyle/>
        <a:p>
          <a:endParaRPr lang="zh-TW" altLang="en-US"/>
        </a:p>
      </dgm:t>
    </dgm:pt>
    <dgm:pt modelId="{04079A7B-B74F-42A6-A3F9-CDDC4A0DF324}" type="pres">
      <dgm:prSet presAssocID="{47A2B27C-5C0C-4C37-8286-C111097B31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9E5FDC-3445-4C2D-AF84-3FE2B4307370}" type="pres">
      <dgm:prSet presAssocID="{B4ABAE34-6CF4-479D-A68A-1119D4F32B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236B7-9393-422E-A0DE-2EC7D7D98F46}" type="pres">
      <dgm:prSet presAssocID="{448D5A94-5874-45DA-BE80-E09102123936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4995A286-3E59-4093-9A07-370CBCC176BB}" type="pres">
      <dgm:prSet presAssocID="{448D5A94-5874-45DA-BE80-E09102123936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C3DCB9A7-A410-44AD-B9C4-E8FE5AA435A7}" type="pres">
      <dgm:prSet presAssocID="{62CCBD9B-A335-472B-BFF8-7762829D29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11C654-A83B-405A-8947-372DD6C1655A}" type="pres">
      <dgm:prSet presAssocID="{8A1E8DE7-6F30-4318-9D26-C43CE938A5A3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83847882-AA4A-4853-B471-2E5082F0C530}" type="pres">
      <dgm:prSet presAssocID="{8A1E8DE7-6F30-4318-9D26-C43CE938A5A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DE0E78D-04E4-4401-893F-36A93BF339DD}" type="pres">
      <dgm:prSet presAssocID="{7EC34F54-0C3E-4E42-AA18-B683D48E15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2C115B1-875B-40C1-A7C1-2222B690107A}" type="presOf" srcId="{7EC34F54-0C3E-4E42-AA18-B683D48E1500}" destId="{FDE0E78D-04E4-4401-893F-36A93BF339DD}" srcOrd="0" destOrd="0" presId="urn:microsoft.com/office/officeart/2005/8/layout/process1"/>
    <dgm:cxn modelId="{F8E37398-DD29-4AF8-BE31-EC14AF7664C2}" type="presOf" srcId="{47A2B27C-5C0C-4C37-8286-C111097B3158}" destId="{04079A7B-B74F-42A6-A3F9-CDDC4A0DF324}" srcOrd="0" destOrd="0" presId="urn:microsoft.com/office/officeart/2005/8/layout/process1"/>
    <dgm:cxn modelId="{4F3FFE79-8B70-4566-89BF-C1EAE20C2653}" type="presOf" srcId="{B4ABAE34-6CF4-479D-A68A-1119D4F32B26}" destId="{0F9E5FDC-3445-4C2D-AF84-3FE2B4307370}" srcOrd="0" destOrd="0" presId="urn:microsoft.com/office/officeart/2005/8/layout/process1"/>
    <dgm:cxn modelId="{5EF15A94-370C-44DD-BF62-C05D9EBB7A00}" srcId="{47A2B27C-5C0C-4C37-8286-C111097B3158}" destId="{62CCBD9B-A335-472B-BFF8-7762829D2907}" srcOrd="1" destOrd="0" parTransId="{F5535E80-C03F-49B0-A8B8-601C30FE7852}" sibTransId="{8A1E8DE7-6F30-4318-9D26-C43CE938A5A3}"/>
    <dgm:cxn modelId="{42758375-896A-4D8E-BFBE-943B936CCD15}" type="presOf" srcId="{8A1E8DE7-6F30-4318-9D26-C43CE938A5A3}" destId="{83847882-AA4A-4853-B471-2E5082F0C530}" srcOrd="1" destOrd="0" presId="urn:microsoft.com/office/officeart/2005/8/layout/process1"/>
    <dgm:cxn modelId="{D8F4A211-126D-4821-B3AD-6DCC1FAF720F}" type="presOf" srcId="{62CCBD9B-A335-472B-BFF8-7762829D2907}" destId="{C3DCB9A7-A410-44AD-B9C4-E8FE5AA435A7}" srcOrd="0" destOrd="0" presId="urn:microsoft.com/office/officeart/2005/8/layout/process1"/>
    <dgm:cxn modelId="{71BA5A3F-686F-432C-909F-023266374C2E}" type="presOf" srcId="{448D5A94-5874-45DA-BE80-E09102123936}" destId="{4995A286-3E59-4093-9A07-370CBCC176BB}" srcOrd="1" destOrd="0" presId="urn:microsoft.com/office/officeart/2005/8/layout/process1"/>
    <dgm:cxn modelId="{72D189CC-994D-403C-BD3A-CBA6D8BC9C43}" type="presOf" srcId="{448D5A94-5874-45DA-BE80-E09102123936}" destId="{3DB236B7-9393-422E-A0DE-2EC7D7D98F46}" srcOrd="0" destOrd="0" presId="urn:microsoft.com/office/officeart/2005/8/layout/process1"/>
    <dgm:cxn modelId="{80C32F40-414A-42AC-BF1E-2A2E39139447}" srcId="{47A2B27C-5C0C-4C37-8286-C111097B3158}" destId="{B4ABAE34-6CF4-479D-A68A-1119D4F32B26}" srcOrd="0" destOrd="0" parTransId="{EF3F0992-8031-4997-9EF3-402DF5622529}" sibTransId="{448D5A94-5874-45DA-BE80-E09102123936}"/>
    <dgm:cxn modelId="{D2D239D0-F34E-41CB-AC0F-A6D3E44E38F5}" type="presOf" srcId="{8A1E8DE7-6F30-4318-9D26-C43CE938A5A3}" destId="{4211C654-A83B-405A-8947-372DD6C1655A}" srcOrd="0" destOrd="0" presId="urn:microsoft.com/office/officeart/2005/8/layout/process1"/>
    <dgm:cxn modelId="{5C767E21-DE49-449D-81AF-8600A7358751}" srcId="{47A2B27C-5C0C-4C37-8286-C111097B3158}" destId="{7EC34F54-0C3E-4E42-AA18-B683D48E1500}" srcOrd="2" destOrd="0" parTransId="{8746F39E-0EE2-45D4-AC1F-64284EFFFA9F}" sibTransId="{40B8DD56-7BBC-41D4-9B12-4E07A2F9363E}"/>
    <dgm:cxn modelId="{1BCC5DC5-6BAC-4441-AFC4-5F937B5CAB33}" type="presParOf" srcId="{04079A7B-B74F-42A6-A3F9-CDDC4A0DF324}" destId="{0F9E5FDC-3445-4C2D-AF84-3FE2B4307370}" srcOrd="0" destOrd="0" presId="urn:microsoft.com/office/officeart/2005/8/layout/process1"/>
    <dgm:cxn modelId="{FBC17233-31CB-4F8E-86E0-ACCB4968BC9E}" type="presParOf" srcId="{04079A7B-B74F-42A6-A3F9-CDDC4A0DF324}" destId="{3DB236B7-9393-422E-A0DE-2EC7D7D98F46}" srcOrd="1" destOrd="0" presId="urn:microsoft.com/office/officeart/2005/8/layout/process1"/>
    <dgm:cxn modelId="{BC70A897-C49A-4BC5-BAE2-810B967B9B7D}" type="presParOf" srcId="{3DB236B7-9393-422E-A0DE-2EC7D7D98F46}" destId="{4995A286-3E59-4093-9A07-370CBCC176BB}" srcOrd="0" destOrd="0" presId="urn:microsoft.com/office/officeart/2005/8/layout/process1"/>
    <dgm:cxn modelId="{2CEC83AE-5A0C-4EA3-8EF8-31D7CB338359}" type="presParOf" srcId="{04079A7B-B74F-42A6-A3F9-CDDC4A0DF324}" destId="{C3DCB9A7-A410-44AD-B9C4-E8FE5AA435A7}" srcOrd="2" destOrd="0" presId="urn:microsoft.com/office/officeart/2005/8/layout/process1"/>
    <dgm:cxn modelId="{58D13A98-B7F4-4451-8BF4-54EA7F5ACD9B}" type="presParOf" srcId="{04079A7B-B74F-42A6-A3F9-CDDC4A0DF324}" destId="{4211C654-A83B-405A-8947-372DD6C1655A}" srcOrd="3" destOrd="0" presId="urn:microsoft.com/office/officeart/2005/8/layout/process1"/>
    <dgm:cxn modelId="{9F0516D2-274E-4E54-9CFA-64915FC8161F}" type="presParOf" srcId="{4211C654-A83B-405A-8947-372DD6C1655A}" destId="{83847882-AA4A-4853-B471-2E5082F0C530}" srcOrd="0" destOrd="0" presId="urn:microsoft.com/office/officeart/2005/8/layout/process1"/>
    <dgm:cxn modelId="{4B9A329E-B958-4EF7-959F-C616810362AD}" type="presParOf" srcId="{04079A7B-B74F-42A6-A3F9-CDDC4A0DF324}" destId="{FDE0E78D-04E4-4401-893F-36A93BF339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B2A2E-3469-4B1D-97F3-553922243F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600D5-92F1-4FD4-9D7F-0683DA7F4094}">
      <dgm:prSet phldrT="[文字]"/>
      <dgm:spPr/>
      <dgm:t>
        <a:bodyPr/>
        <a:lstStyle/>
        <a:p>
          <a:r>
            <a:rPr lang="zh-TW" altLang="en-US" dirty="0" smtClean="0"/>
            <a:t>從官方提供的</a:t>
          </a:r>
          <a:r>
            <a:rPr lang="en-US" altLang="zh-TW" dirty="0" smtClean="0"/>
            <a:t>API</a:t>
          </a:r>
          <a:r>
            <a:rPr lang="zh-TW" altLang="en-US" dirty="0" smtClean="0"/>
            <a:t>抓取當天氣象與空氣品質資料</a:t>
          </a:r>
          <a:endParaRPr lang="zh-TW" altLang="en-US" dirty="0"/>
        </a:p>
      </dgm:t>
    </dgm:pt>
    <dgm:pt modelId="{D397E9C0-FB97-44A3-85AA-D326F927F81F}" type="parTrans" cxnId="{443D15E5-2B94-4C45-9B56-05D732A4C87C}">
      <dgm:prSet/>
      <dgm:spPr/>
      <dgm:t>
        <a:bodyPr/>
        <a:lstStyle/>
        <a:p>
          <a:endParaRPr lang="zh-TW" altLang="en-US"/>
        </a:p>
      </dgm:t>
    </dgm:pt>
    <dgm:pt modelId="{FBC34D86-FF98-4283-937A-C9CF291BEC69}" type="sibTrans" cxnId="{443D15E5-2B94-4C45-9B56-05D732A4C87C}">
      <dgm:prSet/>
      <dgm:spPr/>
      <dgm:t>
        <a:bodyPr/>
        <a:lstStyle/>
        <a:p>
          <a:endParaRPr lang="zh-TW" altLang="en-US"/>
        </a:p>
      </dgm:t>
    </dgm:pt>
    <dgm:pt modelId="{0C55F309-0B4B-4E05-ADDF-8BAB63AA2D0A}">
      <dgm:prSet phldrT="[文字]" custT="1"/>
      <dgm:spPr/>
      <dgm:t>
        <a:bodyPr/>
        <a:lstStyle/>
        <a:p>
          <a:r>
            <a:rPr lang="zh-TW" altLang="en-US" sz="1800" dirty="0" smtClean="0"/>
            <a:t>資料前處理、補齊</a:t>
          </a:r>
          <a:endParaRPr lang="zh-TW" altLang="en-US" sz="1800" dirty="0"/>
        </a:p>
      </dgm:t>
    </dgm:pt>
    <dgm:pt modelId="{A6CB6C54-7A1C-4013-9BD5-20D472A3E93B}" type="parTrans" cxnId="{668279BC-1118-4289-8422-F1D778E977F9}">
      <dgm:prSet/>
      <dgm:spPr/>
      <dgm:t>
        <a:bodyPr/>
        <a:lstStyle/>
        <a:p>
          <a:endParaRPr lang="zh-TW" altLang="en-US"/>
        </a:p>
      </dgm:t>
    </dgm:pt>
    <dgm:pt modelId="{A5FAD3DB-160F-4F32-A9B3-A4E9F9535374}" type="sibTrans" cxnId="{668279BC-1118-4289-8422-F1D778E977F9}">
      <dgm:prSet/>
      <dgm:spPr/>
      <dgm:t>
        <a:bodyPr/>
        <a:lstStyle/>
        <a:p>
          <a:endParaRPr lang="zh-TW" altLang="en-US"/>
        </a:p>
      </dgm:t>
    </dgm:pt>
    <dgm:pt modelId="{2D58D2E8-12DD-4ED9-BCBE-4B34312A140A}">
      <dgm:prSet phldrT="[文字]" custT="1"/>
      <dgm:spPr/>
      <dgm:t>
        <a:bodyPr/>
        <a:lstStyle/>
        <a:p>
          <a:r>
            <a:rPr lang="zh-TW" altLang="en-US" sz="1800" dirty="0" smtClean="0"/>
            <a:t>輸入模型預測</a:t>
          </a:r>
          <a:endParaRPr lang="zh-TW" altLang="en-US" sz="1800" dirty="0"/>
        </a:p>
      </dgm:t>
    </dgm:pt>
    <dgm:pt modelId="{40757910-9F9F-46A4-B253-DB4D8B5CA9F1}" type="parTrans" cxnId="{ED40C4BD-8057-41E9-86DA-885385000806}">
      <dgm:prSet/>
      <dgm:spPr/>
      <dgm:t>
        <a:bodyPr/>
        <a:lstStyle/>
        <a:p>
          <a:endParaRPr lang="zh-TW" altLang="en-US"/>
        </a:p>
      </dgm:t>
    </dgm:pt>
    <dgm:pt modelId="{F9BB5DD6-B247-4324-A616-7D6B6CEB84F9}" type="sibTrans" cxnId="{ED40C4BD-8057-41E9-86DA-885385000806}">
      <dgm:prSet/>
      <dgm:spPr/>
      <dgm:t>
        <a:bodyPr/>
        <a:lstStyle/>
        <a:p>
          <a:endParaRPr lang="zh-TW" altLang="en-US"/>
        </a:p>
      </dgm:t>
    </dgm:pt>
    <dgm:pt modelId="{D7622E6A-0005-4FC6-A565-4B760F1069E9}">
      <dgm:prSet custT="1"/>
      <dgm:spPr/>
      <dgm:t>
        <a:bodyPr/>
        <a:lstStyle/>
        <a:p>
          <a:r>
            <a:rPr lang="zh-TW" altLang="en-US" sz="1800" dirty="0" smtClean="0"/>
            <a:t>上傳預測結果</a:t>
          </a:r>
          <a:endParaRPr lang="zh-TW" altLang="en-US" sz="1800" dirty="0"/>
        </a:p>
      </dgm:t>
    </dgm:pt>
    <dgm:pt modelId="{EB09D3BA-6552-4B54-B8C1-6B3822FE065B}" type="parTrans" cxnId="{1F58A2FB-F04F-4F8F-A87F-39B081D0A814}">
      <dgm:prSet/>
      <dgm:spPr/>
      <dgm:t>
        <a:bodyPr/>
        <a:lstStyle/>
        <a:p>
          <a:endParaRPr lang="zh-TW" altLang="en-US"/>
        </a:p>
      </dgm:t>
    </dgm:pt>
    <dgm:pt modelId="{B3AD01F7-89F6-4205-8076-6CF139FD8059}" type="sibTrans" cxnId="{1F58A2FB-F04F-4F8F-A87F-39B081D0A814}">
      <dgm:prSet/>
      <dgm:spPr/>
      <dgm:t>
        <a:bodyPr/>
        <a:lstStyle/>
        <a:p>
          <a:endParaRPr lang="zh-TW" altLang="en-US"/>
        </a:p>
      </dgm:t>
    </dgm:pt>
    <dgm:pt modelId="{19443B5D-34D1-4CEA-9DCD-7207F78412F2}" type="pres">
      <dgm:prSet presAssocID="{BC5B2A2E-3469-4B1D-97F3-553922243FDA}" presName="Name0" presStyleCnt="0">
        <dgm:presLayoutVars>
          <dgm:dir/>
          <dgm:resizeHandles val="exact"/>
        </dgm:presLayoutVars>
      </dgm:prSet>
      <dgm:spPr/>
    </dgm:pt>
    <dgm:pt modelId="{73F8B333-94E9-4499-B552-42C35A0543B4}" type="pres">
      <dgm:prSet presAssocID="{90E600D5-92F1-4FD4-9D7F-0683DA7F409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42852D-ACDF-4FA2-8223-760F09C34FCC}" type="pres">
      <dgm:prSet presAssocID="{FBC34D86-FF98-4283-937A-C9CF291BEC69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3FF002C5-D9A2-4777-8817-DD2805DFDE1F}" type="pres">
      <dgm:prSet presAssocID="{FBC34D86-FF98-4283-937A-C9CF291BEC69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EC74DD5-9255-41BE-A212-5F996A3BEA80}" type="pres">
      <dgm:prSet presAssocID="{0C55F309-0B4B-4E05-ADDF-8BAB63AA2D0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ECAE9-D956-4B53-97E7-14F927C0B50B}" type="pres">
      <dgm:prSet presAssocID="{A5FAD3DB-160F-4F32-A9B3-A4E9F953537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30776142-3A36-4254-B07D-D12FE10F05EB}" type="pres">
      <dgm:prSet presAssocID="{A5FAD3DB-160F-4F32-A9B3-A4E9F953537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3BC7993E-D829-44FC-89C6-95951624E50D}" type="pres">
      <dgm:prSet presAssocID="{2D58D2E8-12DD-4ED9-BCBE-4B34312A14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84F632-0020-4BED-A6AE-FE317944AAF6}" type="pres">
      <dgm:prSet presAssocID="{F9BB5DD6-B247-4324-A616-7D6B6CEB84F9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A218258B-76F4-49A9-8533-E100C5A5799A}" type="pres">
      <dgm:prSet presAssocID="{F9BB5DD6-B247-4324-A616-7D6B6CEB84F9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8D145658-ACA7-44C1-935B-3B5CC877274A}" type="pres">
      <dgm:prSet presAssocID="{D7622E6A-0005-4FC6-A565-4B760F1069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FCA0711-C5AB-423B-8C41-B82C7B5323ED}" type="presOf" srcId="{FBC34D86-FF98-4283-937A-C9CF291BEC69}" destId="{3FF002C5-D9A2-4777-8817-DD2805DFDE1F}" srcOrd="1" destOrd="0" presId="urn:microsoft.com/office/officeart/2005/8/layout/process1"/>
    <dgm:cxn modelId="{ABC3848A-1527-48CB-81A0-5A6E43CAC2A2}" type="presOf" srcId="{FBC34D86-FF98-4283-937A-C9CF291BEC69}" destId="{6142852D-ACDF-4FA2-8223-760F09C34FCC}" srcOrd="0" destOrd="0" presId="urn:microsoft.com/office/officeart/2005/8/layout/process1"/>
    <dgm:cxn modelId="{D90A6AF7-3DC0-4727-B197-8661068A38F5}" type="presOf" srcId="{A5FAD3DB-160F-4F32-A9B3-A4E9F9535374}" destId="{401ECAE9-D956-4B53-97E7-14F927C0B50B}" srcOrd="0" destOrd="0" presId="urn:microsoft.com/office/officeart/2005/8/layout/process1"/>
    <dgm:cxn modelId="{3F8569AF-9138-4F87-A52F-A3531659B152}" type="presOf" srcId="{D7622E6A-0005-4FC6-A565-4B760F1069E9}" destId="{8D145658-ACA7-44C1-935B-3B5CC877274A}" srcOrd="0" destOrd="0" presId="urn:microsoft.com/office/officeart/2005/8/layout/process1"/>
    <dgm:cxn modelId="{ED40C4BD-8057-41E9-86DA-885385000806}" srcId="{BC5B2A2E-3469-4B1D-97F3-553922243FDA}" destId="{2D58D2E8-12DD-4ED9-BCBE-4B34312A140A}" srcOrd="2" destOrd="0" parTransId="{40757910-9F9F-46A4-B253-DB4D8B5CA9F1}" sibTransId="{F9BB5DD6-B247-4324-A616-7D6B6CEB84F9}"/>
    <dgm:cxn modelId="{3A440F57-551F-49A2-9C74-8A8B54DBA579}" type="presOf" srcId="{F9BB5DD6-B247-4324-A616-7D6B6CEB84F9}" destId="{A218258B-76F4-49A9-8533-E100C5A5799A}" srcOrd="1" destOrd="0" presId="urn:microsoft.com/office/officeart/2005/8/layout/process1"/>
    <dgm:cxn modelId="{E45402E7-2774-4451-ACA7-A80DFC5076B2}" type="presOf" srcId="{2D58D2E8-12DD-4ED9-BCBE-4B34312A140A}" destId="{3BC7993E-D829-44FC-89C6-95951624E50D}" srcOrd="0" destOrd="0" presId="urn:microsoft.com/office/officeart/2005/8/layout/process1"/>
    <dgm:cxn modelId="{1F58A2FB-F04F-4F8F-A87F-39B081D0A814}" srcId="{BC5B2A2E-3469-4B1D-97F3-553922243FDA}" destId="{D7622E6A-0005-4FC6-A565-4B760F1069E9}" srcOrd="3" destOrd="0" parTransId="{EB09D3BA-6552-4B54-B8C1-6B3822FE065B}" sibTransId="{B3AD01F7-89F6-4205-8076-6CF139FD8059}"/>
    <dgm:cxn modelId="{D0841F2E-431C-4E14-AB3F-EECD5ADDE4D6}" type="presOf" srcId="{0C55F309-0B4B-4E05-ADDF-8BAB63AA2D0A}" destId="{4EC74DD5-9255-41BE-A212-5F996A3BEA80}" srcOrd="0" destOrd="0" presId="urn:microsoft.com/office/officeart/2005/8/layout/process1"/>
    <dgm:cxn modelId="{A963245F-D695-42D2-8E66-DA984B5E217F}" type="presOf" srcId="{F9BB5DD6-B247-4324-A616-7D6B6CEB84F9}" destId="{9884F632-0020-4BED-A6AE-FE317944AAF6}" srcOrd="0" destOrd="0" presId="urn:microsoft.com/office/officeart/2005/8/layout/process1"/>
    <dgm:cxn modelId="{FB7F600B-AA5E-4D2D-9F40-FE8842E9131F}" type="presOf" srcId="{90E600D5-92F1-4FD4-9D7F-0683DA7F4094}" destId="{73F8B333-94E9-4499-B552-42C35A0543B4}" srcOrd="0" destOrd="0" presId="urn:microsoft.com/office/officeart/2005/8/layout/process1"/>
    <dgm:cxn modelId="{443D15E5-2B94-4C45-9B56-05D732A4C87C}" srcId="{BC5B2A2E-3469-4B1D-97F3-553922243FDA}" destId="{90E600D5-92F1-4FD4-9D7F-0683DA7F4094}" srcOrd="0" destOrd="0" parTransId="{D397E9C0-FB97-44A3-85AA-D326F927F81F}" sibTransId="{FBC34D86-FF98-4283-937A-C9CF291BEC69}"/>
    <dgm:cxn modelId="{668279BC-1118-4289-8422-F1D778E977F9}" srcId="{BC5B2A2E-3469-4B1D-97F3-553922243FDA}" destId="{0C55F309-0B4B-4E05-ADDF-8BAB63AA2D0A}" srcOrd="1" destOrd="0" parTransId="{A6CB6C54-7A1C-4013-9BD5-20D472A3E93B}" sibTransId="{A5FAD3DB-160F-4F32-A9B3-A4E9F9535374}"/>
    <dgm:cxn modelId="{D340EDEC-FBF8-49C9-9203-101051554249}" type="presOf" srcId="{BC5B2A2E-3469-4B1D-97F3-553922243FDA}" destId="{19443B5D-34D1-4CEA-9DCD-7207F78412F2}" srcOrd="0" destOrd="0" presId="urn:microsoft.com/office/officeart/2005/8/layout/process1"/>
    <dgm:cxn modelId="{DFA52576-807C-48BD-B26C-23AFD2CAAFF5}" type="presOf" srcId="{A5FAD3DB-160F-4F32-A9B3-A4E9F9535374}" destId="{30776142-3A36-4254-B07D-D12FE10F05EB}" srcOrd="1" destOrd="0" presId="urn:microsoft.com/office/officeart/2005/8/layout/process1"/>
    <dgm:cxn modelId="{6C415BA8-28B2-487D-8CD0-4C209585A334}" type="presParOf" srcId="{19443B5D-34D1-4CEA-9DCD-7207F78412F2}" destId="{73F8B333-94E9-4499-B552-42C35A0543B4}" srcOrd="0" destOrd="0" presId="urn:microsoft.com/office/officeart/2005/8/layout/process1"/>
    <dgm:cxn modelId="{70EF3740-7CC4-43F0-9ED7-CBDF62E7E1C8}" type="presParOf" srcId="{19443B5D-34D1-4CEA-9DCD-7207F78412F2}" destId="{6142852D-ACDF-4FA2-8223-760F09C34FCC}" srcOrd="1" destOrd="0" presId="urn:microsoft.com/office/officeart/2005/8/layout/process1"/>
    <dgm:cxn modelId="{761A4D7B-14CD-4218-B3F8-EA3DEB619245}" type="presParOf" srcId="{6142852D-ACDF-4FA2-8223-760F09C34FCC}" destId="{3FF002C5-D9A2-4777-8817-DD2805DFDE1F}" srcOrd="0" destOrd="0" presId="urn:microsoft.com/office/officeart/2005/8/layout/process1"/>
    <dgm:cxn modelId="{FF8F82B7-27E2-4F46-A93F-FAA23EE88B9C}" type="presParOf" srcId="{19443B5D-34D1-4CEA-9DCD-7207F78412F2}" destId="{4EC74DD5-9255-41BE-A212-5F996A3BEA80}" srcOrd="2" destOrd="0" presId="urn:microsoft.com/office/officeart/2005/8/layout/process1"/>
    <dgm:cxn modelId="{C19D1984-9D16-4B05-8149-BD59F23B89C4}" type="presParOf" srcId="{19443B5D-34D1-4CEA-9DCD-7207F78412F2}" destId="{401ECAE9-D956-4B53-97E7-14F927C0B50B}" srcOrd="3" destOrd="0" presId="urn:microsoft.com/office/officeart/2005/8/layout/process1"/>
    <dgm:cxn modelId="{B320C172-09F0-40A3-88A7-1C00247813E5}" type="presParOf" srcId="{401ECAE9-D956-4B53-97E7-14F927C0B50B}" destId="{30776142-3A36-4254-B07D-D12FE10F05EB}" srcOrd="0" destOrd="0" presId="urn:microsoft.com/office/officeart/2005/8/layout/process1"/>
    <dgm:cxn modelId="{BA411441-9B3D-420A-82D6-C98E87B59413}" type="presParOf" srcId="{19443B5D-34D1-4CEA-9DCD-7207F78412F2}" destId="{3BC7993E-D829-44FC-89C6-95951624E50D}" srcOrd="4" destOrd="0" presId="urn:microsoft.com/office/officeart/2005/8/layout/process1"/>
    <dgm:cxn modelId="{7E47B79A-A29D-4EEA-A851-BDC6D1F966B0}" type="presParOf" srcId="{19443B5D-34D1-4CEA-9DCD-7207F78412F2}" destId="{9884F632-0020-4BED-A6AE-FE317944AAF6}" srcOrd="5" destOrd="0" presId="urn:microsoft.com/office/officeart/2005/8/layout/process1"/>
    <dgm:cxn modelId="{7FF2634A-6DA1-4DC7-8411-74C3BF13FD01}" type="presParOf" srcId="{9884F632-0020-4BED-A6AE-FE317944AAF6}" destId="{A218258B-76F4-49A9-8533-E100C5A5799A}" srcOrd="0" destOrd="0" presId="urn:microsoft.com/office/officeart/2005/8/layout/process1"/>
    <dgm:cxn modelId="{63D0AD94-CBB2-454B-B8D1-FBB471A59A97}" type="presParOf" srcId="{19443B5D-34D1-4CEA-9DCD-7207F78412F2}" destId="{8D145658-ACA7-44C1-935B-3B5CC877274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5FDC-3445-4C2D-AF84-3FE2B4307370}">
      <dsp:nvSpPr>
        <dsp:cNvPr id="0" name=""/>
        <dsp:cNvSpPr/>
      </dsp:nvSpPr>
      <dsp:spPr>
        <a:xfrm>
          <a:off x="9486" y="0"/>
          <a:ext cx="1822080" cy="1366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從官方提供的</a:t>
          </a:r>
          <a:r>
            <a:rPr lang="en-US" altLang="zh-TW" sz="1800" kern="1200" dirty="0" smtClean="0"/>
            <a:t>API</a:t>
          </a:r>
          <a:r>
            <a:rPr lang="zh-TW" altLang="en-US" sz="1800" kern="1200" dirty="0" smtClean="0"/>
            <a:t>抓取</a:t>
          </a:r>
          <a:r>
            <a:rPr lang="en-US" altLang="zh-TW" sz="1800" kern="1200" dirty="0" smtClean="0"/>
            <a:t>2017</a:t>
          </a:r>
          <a:r>
            <a:rPr lang="zh-TW" altLang="en-US" sz="1800" kern="1200" dirty="0" smtClean="0"/>
            <a:t>年歷史氣象與空氣品質資料</a:t>
          </a:r>
          <a:endParaRPr lang="zh-TW" altLang="en-US" sz="1800" kern="1200" dirty="0"/>
        </a:p>
      </dsp:txBody>
      <dsp:txXfrm>
        <a:off x="49519" y="40033"/>
        <a:ext cx="1742014" cy="1286747"/>
      </dsp:txXfrm>
    </dsp:sp>
    <dsp:sp modelId="{3DB236B7-9393-422E-A0DE-2EC7D7D98F46}">
      <dsp:nvSpPr>
        <dsp:cNvPr id="0" name=""/>
        <dsp:cNvSpPr/>
      </dsp:nvSpPr>
      <dsp:spPr>
        <a:xfrm>
          <a:off x="2013775" y="457468"/>
          <a:ext cx="386281" cy="451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013775" y="547843"/>
        <a:ext cx="270397" cy="271126"/>
      </dsp:txXfrm>
    </dsp:sp>
    <dsp:sp modelId="{C3DCB9A7-A410-44AD-B9C4-E8FE5AA435A7}">
      <dsp:nvSpPr>
        <dsp:cNvPr id="0" name=""/>
        <dsp:cNvSpPr/>
      </dsp:nvSpPr>
      <dsp:spPr>
        <a:xfrm>
          <a:off x="2560399" y="0"/>
          <a:ext cx="1822080" cy="1366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資料前處理、補齊，並取出</a:t>
          </a:r>
          <a:r>
            <a:rPr lang="en-US" altLang="zh-TW" sz="1800" kern="1200" dirty="0" smtClean="0"/>
            <a:t>3~8</a:t>
          </a:r>
          <a:r>
            <a:rPr lang="zh-TW" altLang="en-US" sz="1800" kern="1200" dirty="0" smtClean="0"/>
            <a:t>月資料</a:t>
          </a:r>
          <a:endParaRPr lang="zh-TW" altLang="en-US" sz="1800" kern="1200" dirty="0"/>
        </a:p>
      </dsp:txBody>
      <dsp:txXfrm>
        <a:off x="2600432" y="40033"/>
        <a:ext cx="1742014" cy="1286747"/>
      </dsp:txXfrm>
    </dsp:sp>
    <dsp:sp modelId="{4211C654-A83B-405A-8947-372DD6C1655A}">
      <dsp:nvSpPr>
        <dsp:cNvPr id="0" name=""/>
        <dsp:cNvSpPr/>
      </dsp:nvSpPr>
      <dsp:spPr>
        <a:xfrm>
          <a:off x="4564688" y="457468"/>
          <a:ext cx="386281" cy="451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4564688" y="547843"/>
        <a:ext cx="270397" cy="271126"/>
      </dsp:txXfrm>
    </dsp:sp>
    <dsp:sp modelId="{FDE0E78D-04E4-4401-893F-36A93BF339DD}">
      <dsp:nvSpPr>
        <dsp:cNvPr id="0" name=""/>
        <dsp:cNvSpPr/>
      </dsp:nvSpPr>
      <dsp:spPr>
        <a:xfrm>
          <a:off x="5111312" y="0"/>
          <a:ext cx="1822080" cy="1366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訓練預測模型</a:t>
          </a:r>
          <a:endParaRPr lang="zh-TW" altLang="en-US" sz="1800" kern="1200" dirty="0"/>
        </a:p>
      </dsp:txBody>
      <dsp:txXfrm>
        <a:off x="5151345" y="40033"/>
        <a:ext cx="1742014" cy="1286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8B333-94E9-4499-B552-42C35A0543B4}">
      <dsp:nvSpPr>
        <dsp:cNvPr id="0" name=""/>
        <dsp:cNvSpPr/>
      </dsp:nvSpPr>
      <dsp:spPr>
        <a:xfrm>
          <a:off x="4179" y="160780"/>
          <a:ext cx="1827301" cy="125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從官方提供的</a:t>
          </a:r>
          <a:r>
            <a:rPr lang="en-US" altLang="zh-TW" sz="1700" kern="1200" dirty="0" smtClean="0"/>
            <a:t>API</a:t>
          </a:r>
          <a:r>
            <a:rPr lang="zh-TW" altLang="en-US" sz="1700" kern="1200" dirty="0" smtClean="0"/>
            <a:t>抓取當天氣象與空氣品質資料</a:t>
          </a:r>
          <a:endParaRPr lang="zh-TW" altLang="en-US" sz="1700" kern="1200" dirty="0"/>
        </a:p>
      </dsp:txBody>
      <dsp:txXfrm>
        <a:off x="40807" y="197408"/>
        <a:ext cx="1754045" cy="1177303"/>
      </dsp:txXfrm>
    </dsp:sp>
    <dsp:sp modelId="{6142852D-ACDF-4FA2-8223-760F09C34FCC}">
      <dsp:nvSpPr>
        <dsp:cNvPr id="0" name=""/>
        <dsp:cNvSpPr/>
      </dsp:nvSpPr>
      <dsp:spPr>
        <a:xfrm>
          <a:off x="2014210" y="559474"/>
          <a:ext cx="387387" cy="453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014210" y="650108"/>
        <a:ext cx="271171" cy="271902"/>
      </dsp:txXfrm>
    </dsp:sp>
    <dsp:sp modelId="{4EC74DD5-9255-41BE-A212-5F996A3BEA80}">
      <dsp:nvSpPr>
        <dsp:cNvPr id="0" name=""/>
        <dsp:cNvSpPr/>
      </dsp:nvSpPr>
      <dsp:spPr>
        <a:xfrm>
          <a:off x="2562401" y="160780"/>
          <a:ext cx="1827301" cy="125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資料前處理、補齊</a:t>
          </a:r>
          <a:endParaRPr lang="zh-TW" altLang="en-US" sz="1800" kern="1200" dirty="0"/>
        </a:p>
      </dsp:txBody>
      <dsp:txXfrm>
        <a:off x="2599029" y="197408"/>
        <a:ext cx="1754045" cy="1177303"/>
      </dsp:txXfrm>
    </dsp:sp>
    <dsp:sp modelId="{401ECAE9-D956-4B53-97E7-14F927C0B50B}">
      <dsp:nvSpPr>
        <dsp:cNvPr id="0" name=""/>
        <dsp:cNvSpPr/>
      </dsp:nvSpPr>
      <dsp:spPr>
        <a:xfrm>
          <a:off x="4572432" y="559474"/>
          <a:ext cx="387387" cy="453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572432" y="650108"/>
        <a:ext cx="271171" cy="271902"/>
      </dsp:txXfrm>
    </dsp:sp>
    <dsp:sp modelId="{3BC7993E-D829-44FC-89C6-95951624E50D}">
      <dsp:nvSpPr>
        <dsp:cNvPr id="0" name=""/>
        <dsp:cNvSpPr/>
      </dsp:nvSpPr>
      <dsp:spPr>
        <a:xfrm>
          <a:off x="5120623" y="160780"/>
          <a:ext cx="1827301" cy="125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輸入模型預測</a:t>
          </a:r>
          <a:endParaRPr lang="zh-TW" altLang="en-US" sz="1800" kern="1200" dirty="0"/>
        </a:p>
      </dsp:txBody>
      <dsp:txXfrm>
        <a:off x="5157251" y="197408"/>
        <a:ext cx="1754045" cy="1177303"/>
      </dsp:txXfrm>
    </dsp:sp>
    <dsp:sp modelId="{9884F632-0020-4BED-A6AE-FE317944AAF6}">
      <dsp:nvSpPr>
        <dsp:cNvPr id="0" name=""/>
        <dsp:cNvSpPr/>
      </dsp:nvSpPr>
      <dsp:spPr>
        <a:xfrm>
          <a:off x="7130654" y="559474"/>
          <a:ext cx="387387" cy="453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7130654" y="650108"/>
        <a:ext cx="271171" cy="271902"/>
      </dsp:txXfrm>
    </dsp:sp>
    <dsp:sp modelId="{8D145658-ACA7-44C1-935B-3B5CC877274A}">
      <dsp:nvSpPr>
        <dsp:cNvPr id="0" name=""/>
        <dsp:cNvSpPr/>
      </dsp:nvSpPr>
      <dsp:spPr>
        <a:xfrm>
          <a:off x="7678845" y="160780"/>
          <a:ext cx="1827301" cy="1250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上傳預測結果</a:t>
          </a:r>
          <a:endParaRPr lang="zh-TW" altLang="en-US" sz="1800" kern="1200" dirty="0"/>
        </a:p>
      </dsp:txBody>
      <dsp:txXfrm>
        <a:off x="7715473" y="197408"/>
        <a:ext cx="1754045" cy="117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8B7B-FF22-4965-B563-ECCD9FAB4A3A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85730-4661-4FAF-BDDE-47DC2E6E8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9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85730-4661-4FAF-BDDE-47DC2E6E8A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92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AF45-5ED0-40E2-8DE2-629D9B20FF5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136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AABC-6873-494F-83C1-6415848D825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A568-BECA-4A8B-9192-FF31F46BEE2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8CDB-FE4B-4091-B936-68B9E4E6170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EDAC-8E51-4359-8A09-E5C47D47D310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3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6076-440A-4306-B063-D3315932F870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87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E82D-D83F-4DDA-B387-447BFB94BE47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455C-0938-4DAF-8AD5-A9FDF1E61A3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E45A-CA59-4335-B8B6-9A134B04C9B1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4C9-34D9-4C49-9D38-91A363874D7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11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48BAE9-24A9-4A6E-9490-29DC9230640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3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6D8D6C-6FA9-454D-ADFB-A82E68749003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299ECF-6772-4F18-B5A0-D1FE1A809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類神經網路－期末報告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組名：求</a:t>
            </a:r>
            <a:r>
              <a:rPr lang="zh-TW" altLang="en-US" dirty="0"/>
              <a:t>大腿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270917"/>
            <a:ext cx="6801612" cy="22079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組員：</a:t>
            </a:r>
            <a:endParaRPr lang="en-US" altLang="zh-TW" dirty="0" smtClean="0"/>
          </a:p>
          <a:p>
            <a:r>
              <a:rPr lang="en-US" altLang="zh-TW" dirty="0" smtClean="0"/>
              <a:t>M10607312</a:t>
            </a:r>
            <a:r>
              <a:rPr lang="zh-TW" altLang="en-US" dirty="0" smtClean="0"/>
              <a:t>  簡士超</a:t>
            </a:r>
            <a:endParaRPr lang="en-US" altLang="zh-TW" dirty="0" smtClean="0"/>
          </a:p>
          <a:p>
            <a:r>
              <a:rPr lang="en-US" altLang="zh-TW" dirty="0" smtClean="0"/>
              <a:t>M10607310</a:t>
            </a:r>
            <a:r>
              <a:rPr lang="zh-TW" altLang="en-US" dirty="0" smtClean="0"/>
              <a:t>  周青翰</a:t>
            </a:r>
            <a:endParaRPr lang="en-US" altLang="zh-TW" dirty="0"/>
          </a:p>
          <a:p>
            <a:r>
              <a:rPr lang="en-US" altLang="zh-TW" dirty="0" smtClean="0"/>
              <a:t>M10607318 </a:t>
            </a:r>
            <a:r>
              <a:rPr lang="zh-TW" altLang="en-US" dirty="0" smtClean="0"/>
              <a:t> 孫子</a:t>
            </a:r>
            <a:r>
              <a:rPr lang="zh-TW" altLang="en-US" dirty="0"/>
              <a:t>涵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有嘗試之架構模型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/>
              <a:t>3</a:t>
            </a:r>
            <a:r>
              <a:rPr lang="zh-TW" altLang="en-US" sz="2400" dirty="0" smtClean="0"/>
              <a:t>層全連接層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16135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90680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26168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20971" y="2638044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(17x48)</a:t>
            </a:r>
          </a:p>
          <a:p>
            <a:pPr algn="ctr"/>
            <a:r>
              <a:rPr lang="en-US" altLang="zh-TW" dirty="0" smtClean="0"/>
              <a:t>1x816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14" name="向右箭號 13"/>
          <p:cNvSpPr/>
          <p:nvPr/>
        </p:nvSpPr>
        <p:spPr>
          <a:xfrm>
            <a:off x="2546160" y="3965303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89556" y="3410112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(2x48)</a:t>
            </a:r>
          </a:p>
          <a:p>
            <a:pPr algn="ctr"/>
            <a:r>
              <a:rPr lang="en-US" altLang="zh-TW" dirty="0" smtClean="0"/>
              <a:t>1x96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16" name="矩形 15"/>
          <p:cNvSpPr/>
          <p:nvPr/>
        </p:nvSpPr>
        <p:spPr>
          <a:xfrm>
            <a:off x="8257862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4238791" y="4018387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950262" y="4018386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641392" y="4018386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9271485" y="4024646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7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zh-TW" altLang="en-US" sz="2000" dirty="0"/>
              <a:t>層全連接層</a:t>
            </a:r>
            <a:r>
              <a:rPr lang="zh-TW" altLang="en-US" sz="2000" dirty="0" smtClean="0"/>
              <a:t>成果：</a:t>
            </a:r>
            <a:endParaRPr lang="en-US" altLang="zh-TW" sz="2000" dirty="0" smtClean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000" dirty="0" smtClean="0"/>
              <a:t>一開始沿用第一階段使用的方法預測，發現預測成果不是很好</a:t>
            </a:r>
            <a:endParaRPr lang="en-US" altLang="zh-TW" sz="2000" dirty="0" smtClean="0"/>
          </a:p>
          <a:p>
            <a:r>
              <a:rPr lang="zh-TW" altLang="en-US" sz="2000" dirty="0" smtClean="0"/>
              <a:t>後續改善方式：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決定加深模型層數並加上</a:t>
            </a:r>
            <a:r>
              <a:rPr lang="en-US" altLang="zh-TW" sz="1800" dirty="0" smtClean="0"/>
              <a:t>2018</a:t>
            </a:r>
            <a:r>
              <a:rPr lang="zh-TW" altLang="en-US" sz="1800" dirty="0" smtClean="0"/>
              <a:t>年</a:t>
            </a:r>
            <a:r>
              <a:rPr lang="en-US" altLang="zh-TW" sz="1800" dirty="0" smtClean="0"/>
              <a:t>4</a:t>
            </a:r>
            <a:r>
              <a:rPr lang="zh-TW" altLang="en-US" sz="1800" dirty="0" smtClean="0"/>
              <a:t>月到</a:t>
            </a:r>
            <a:r>
              <a:rPr lang="en-US" altLang="zh-TW" sz="1800" dirty="0" smtClean="0"/>
              <a:t>5</a:t>
            </a:r>
            <a:r>
              <a:rPr lang="zh-TW" altLang="en-US" sz="1800" dirty="0" smtClean="0"/>
              <a:t>月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號的資料訓練模型</a:t>
            </a:r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87" y="3168078"/>
            <a:ext cx="3826625" cy="6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dirty="0" smtClean="0"/>
              <a:t>4</a:t>
            </a:r>
            <a:r>
              <a:rPr lang="zh-TW" altLang="en-US" sz="2400" dirty="0" smtClean="0"/>
              <a:t>層</a:t>
            </a:r>
            <a:r>
              <a:rPr lang="zh-TW" altLang="en-US" sz="2400" dirty="0"/>
              <a:t>全連接層</a:t>
            </a:r>
          </a:p>
          <a:p>
            <a:pPr algn="r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98745" y="3213441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4643" y="3213441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24474" y="321343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2002" y="2602336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(17x48)</a:t>
            </a:r>
          </a:p>
          <a:p>
            <a:pPr algn="ctr"/>
            <a:r>
              <a:rPr lang="en-US" altLang="zh-TW" dirty="0" smtClean="0"/>
              <a:t>1x816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2001401" y="3967273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30658" y="3410112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(2x48)</a:t>
            </a:r>
          </a:p>
          <a:p>
            <a:pPr algn="ctr"/>
            <a:r>
              <a:rPr lang="en-US" altLang="zh-TW" dirty="0" smtClean="0"/>
              <a:t>1x96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11" name="矩形 10"/>
          <p:cNvSpPr/>
          <p:nvPr/>
        </p:nvSpPr>
        <p:spPr>
          <a:xfrm>
            <a:off x="8803549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3530256" y="3973551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077216" y="4018381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240088" y="4018384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9774224" y="3967273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73007" y="321344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>
            <a:off x="6705899" y="4018384"/>
            <a:ext cx="490413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97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zh-TW" altLang="en-US" sz="2000" dirty="0"/>
              <a:t>層全連接</a:t>
            </a:r>
            <a:r>
              <a:rPr lang="zh-TW" altLang="en-US" sz="2000" dirty="0" smtClean="0"/>
              <a:t>層：</a:t>
            </a:r>
            <a:endParaRPr lang="zh-TW" altLang="en-US" sz="2000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000" dirty="0" smtClean="0"/>
              <a:t>上傳查看結果成績有明顯提升，但是除了剛訓練出的模型測試的那一天成績有</a:t>
            </a:r>
            <a:r>
              <a:rPr lang="en-US" altLang="zh-TW" sz="2000" dirty="0" smtClean="0"/>
              <a:t>0.61</a:t>
            </a:r>
            <a:r>
              <a:rPr lang="zh-TW" altLang="en-US" sz="2000" dirty="0" smtClean="0"/>
              <a:t>外，其他天都下降了</a:t>
            </a:r>
            <a:endParaRPr lang="en-US" altLang="zh-TW" sz="2000" dirty="0" smtClean="0"/>
          </a:p>
          <a:p>
            <a:r>
              <a:rPr lang="zh-TW" altLang="en-US" sz="2000" dirty="0" smtClean="0"/>
              <a:t>後續改善方法：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決定改用與時序有關的神經網</a:t>
            </a:r>
            <a:r>
              <a:rPr lang="zh-TW" altLang="en-US" sz="1800" dirty="0"/>
              <a:t>路</a:t>
            </a:r>
            <a:r>
              <a:rPr lang="zh-TW" altLang="en-US" sz="1800" dirty="0" smtClean="0"/>
              <a:t>架構</a:t>
            </a:r>
            <a:r>
              <a:rPr lang="en-US" altLang="zh-TW" sz="1800" dirty="0"/>
              <a:t>Long Short-Term Memory(LSTM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，並加上</a:t>
            </a:r>
            <a:r>
              <a:rPr lang="en-US" altLang="zh-TW" sz="1800" dirty="0" smtClean="0"/>
              <a:t>2018</a:t>
            </a:r>
            <a:r>
              <a:rPr lang="zh-TW" altLang="en-US" sz="1800" dirty="0" smtClean="0"/>
              <a:t>年</a:t>
            </a:r>
            <a:r>
              <a:rPr lang="en-US" altLang="zh-TW" sz="1800" dirty="0"/>
              <a:t>4</a:t>
            </a:r>
            <a:r>
              <a:rPr lang="zh-TW" altLang="en-US" sz="1800" dirty="0" smtClean="0"/>
              <a:t>月</a:t>
            </a:r>
            <a:r>
              <a:rPr lang="en-US" altLang="zh-TW" sz="1800" dirty="0" smtClean="0"/>
              <a:t>~5</a:t>
            </a:r>
            <a:r>
              <a:rPr lang="zh-TW" altLang="en-US" sz="1800" dirty="0" smtClean="0"/>
              <a:t>月</a:t>
            </a:r>
            <a:r>
              <a:rPr lang="en-US" altLang="zh-TW" sz="1800" dirty="0" smtClean="0"/>
              <a:t>6</a:t>
            </a:r>
            <a:r>
              <a:rPr lang="zh-TW" altLang="en-US" sz="1800" dirty="0" smtClean="0"/>
              <a:t>號的資料</a:t>
            </a:r>
            <a:r>
              <a:rPr lang="zh-TW" altLang="en-US" sz="1800" dirty="0"/>
              <a:t>訓練模型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09" y="3138427"/>
            <a:ext cx="5065781" cy="5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/>
              <a:t>1</a:t>
            </a:r>
            <a:r>
              <a:rPr lang="zh-TW" altLang="en-US" sz="2400" dirty="0" smtClean="0"/>
              <a:t>層</a:t>
            </a:r>
            <a:r>
              <a:rPr lang="en-US" altLang="zh-TW" sz="2400" dirty="0"/>
              <a:t>Long Short-Term Memory(LSTM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層全連接層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99239" y="3259719"/>
            <a:ext cx="1225754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0690" y="2550191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17x48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11" name="矩形 10"/>
          <p:cNvSpPr/>
          <p:nvPr/>
        </p:nvSpPr>
        <p:spPr>
          <a:xfrm>
            <a:off x="9902395" y="3456386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2x48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12" name="矩形 11"/>
          <p:cNvSpPr/>
          <p:nvPr/>
        </p:nvSpPr>
        <p:spPr>
          <a:xfrm>
            <a:off x="7883347" y="3259719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2490591" y="4064662"/>
            <a:ext cx="92742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73530" y="3259726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4842135" y="4064662"/>
            <a:ext cx="92742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827018" y="4064662"/>
            <a:ext cx="92742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856742" y="4064662"/>
            <a:ext cx="92742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0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2200" dirty="0" smtClean="0"/>
              <a:t>1</a:t>
            </a:r>
            <a:r>
              <a:rPr lang="zh-TW" altLang="en-US" sz="2200" dirty="0" smtClean="0"/>
              <a:t>層</a:t>
            </a:r>
            <a:r>
              <a:rPr lang="en-US" altLang="zh-TW" sz="2200" dirty="0" smtClean="0"/>
              <a:t>LSTM</a:t>
            </a:r>
            <a:r>
              <a:rPr lang="zh-TW" altLang="en-US" sz="2200" dirty="0" smtClean="0"/>
              <a:t>與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層</a:t>
            </a:r>
            <a:r>
              <a:rPr lang="en-US" altLang="zh-TW" sz="2200" dirty="0" smtClean="0"/>
              <a:t>FC</a:t>
            </a:r>
            <a:r>
              <a:rPr lang="zh-TW" altLang="en-US" sz="2200" dirty="0" smtClean="0"/>
              <a:t>之</a:t>
            </a:r>
            <a:r>
              <a:rPr lang="zh-TW" altLang="en-US" sz="2200" dirty="0"/>
              <a:t>成果</a:t>
            </a:r>
            <a:r>
              <a:rPr lang="zh-TW" altLang="en-US" sz="2200" dirty="0" smtClean="0"/>
              <a:t>：</a:t>
            </a:r>
            <a:endParaRPr lang="en-US" altLang="zh-TW" sz="2200" dirty="0"/>
          </a:p>
          <a:p>
            <a:endParaRPr lang="en-US" altLang="zh-TW" dirty="0"/>
          </a:p>
          <a:p>
            <a:endParaRPr lang="en-US" altLang="zh-TW" sz="2000" dirty="0" smtClean="0"/>
          </a:p>
          <a:p>
            <a:r>
              <a:rPr lang="zh-TW" altLang="en-US" sz="2200" dirty="0" smtClean="0"/>
              <a:t>上</a:t>
            </a:r>
            <a:r>
              <a:rPr lang="zh-TW" altLang="en-US" sz="2200" dirty="0"/>
              <a:t>傳查看結果</a:t>
            </a:r>
            <a:r>
              <a:rPr lang="zh-TW" altLang="en-US" sz="2200" dirty="0" smtClean="0"/>
              <a:t>成績平均比使用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層全連接層好</a:t>
            </a:r>
            <a:r>
              <a:rPr lang="en-US" altLang="zh-TW" sz="2200" dirty="0" smtClean="0"/>
              <a:t>0.1</a:t>
            </a:r>
            <a:r>
              <a:rPr lang="zh-TW" altLang="en-US" sz="2200" dirty="0" smtClean="0"/>
              <a:t>左右，值得一提的是，剛訓練完模型上傳預測結果的那天成績是</a:t>
            </a:r>
            <a:r>
              <a:rPr lang="en-US" altLang="zh-TW" sz="2200" dirty="0" smtClean="0"/>
              <a:t>0.65</a:t>
            </a:r>
            <a:r>
              <a:rPr lang="zh-TW" altLang="en-US" sz="2200" dirty="0" smtClean="0"/>
              <a:t>，比使用</a:t>
            </a:r>
            <a:r>
              <a:rPr lang="en-US" altLang="zh-TW" sz="2200" dirty="0" smtClean="0"/>
              <a:t>3</a:t>
            </a:r>
            <a:r>
              <a:rPr lang="zh-TW" altLang="en-US" sz="2200" dirty="0" smtClean="0"/>
              <a:t>層全連接層的</a:t>
            </a:r>
            <a:r>
              <a:rPr lang="en-US" altLang="zh-TW" sz="2200" dirty="0" smtClean="0"/>
              <a:t>0.61</a:t>
            </a:r>
            <a:r>
              <a:rPr lang="zh-TW" altLang="en-US" sz="2200" dirty="0" smtClean="0"/>
              <a:t>還要差，因此覺得加深網路層數有一定的效果</a:t>
            </a:r>
            <a:endParaRPr lang="en-US" altLang="zh-TW" sz="2200" dirty="0" smtClean="0"/>
          </a:p>
          <a:p>
            <a:r>
              <a:rPr lang="zh-TW" altLang="en-US" sz="2200" dirty="0" smtClean="0"/>
              <a:t>後續</a:t>
            </a:r>
            <a:r>
              <a:rPr lang="zh-TW" altLang="en-US" sz="2200" dirty="0"/>
              <a:t>改善方法：</a:t>
            </a:r>
            <a:endParaRPr lang="en-US" altLang="zh-TW" sz="2200" dirty="0"/>
          </a:p>
          <a:p>
            <a:pPr lvl="1"/>
            <a:r>
              <a:rPr lang="zh-TW" altLang="en-US" sz="1900" dirty="0" smtClean="0"/>
              <a:t>決定繼續加深</a:t>
            </a:r>
            <a:r>
              <a:rPr lang="en-US" altLang="zh-TW" sz="1900" dirty="0" smtClean="0"/>
              <a:t>Long </a:t>
            </a:r>
            <a:r>
              <a:rPr lang="en-US" altLang="zh-TW" sz="1900" dirty="0"/>
              <a:t>Short-Term Memory(LSTM</a:t>
            </a:r>
            <a:r>
              <a:rPr lang="en-US" altLang="zh-TW" sz="1900" dirty="0" smtClean="0"/>
              <a:t>)</a:t>
            </a:r>
            <a:r>
              <a:rPr lang="zh-TW" altLang="en-US" sz="1900" dirty="0" smtClean="0"/>
              <a:t>的層數，從</a:t>
            </a:r>
            <a:r>
              <a:rPr lang="en-US" altLang="zh-TW" sz="1900" dirty="0" smtClean="0"/>
              <a:t>1</a:t>
            </a:r>
            <a:r>
              <a:rPr lang="zh-TW" altLang="en-US" sz="1900" dirty="0" smtClean="0"/>
              <a:t>層到</a:t>
            </a:r>
            <a:r>
              <a:rPr lang="en-US" altLang="zh-TW" sz="1900" dirty="0" smtClean="0"/>
              <a:t>2</a:t>
            </a:r>
            <a:r>
              <a:rPr lang="zh-TW" altLang="en-US" sz="1900" dirty="0" smtClean="0"/>
              <a:t>層</a:t>
            </a:r>
            <a:endParaRPr lang="zh-TW" altLang="en-US" sz="19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24" y="3131614"/>
            <a:ext cx="4306511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dirty="0"/>
              <a:t>2</a:t>
            </a:r>
            <a:r>
              <a:rPr lang="zh-TW" altLang="en-US" sz="2400" dirty="0" smtClean="0"/>
              <a:t>層</a:t>
            </a:r>
            <a:r>
              <a:rPr lang="en-US" altLang="zh-TW" sz="2400" dirty="0" smtClean="0"/>
              <a:t>Long Short-Term Memory(LSTM)</a:t>
            </a:r>
            <a:r>
              <a:rPr lang="zh-TW" altLang="en-US" sz="2400" dirty="0"/>
              <a:t>與</a:t>
            </a:r>
            <a:r>
              <a:rPr lang="en-US" altLang="zh-TW" sz="2400" dirty="0"/>
              <a:t>1</a:t>
            </a:r>
            <a:r>
              <a:rPr lang="zh-TW" altLang="en-US" sz="2400" dirty="0"/>
              <a:t>層全連接層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759399" y="3201860"/>
            <a:ext cx="1170142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8648" y="2492328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17x48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8" name="矩形 7"/>
          <p:cNvSpPr/>
          <p:nvPr/>
        </p:nvSpPr>
        <p:spPr>
          <a:xfrm>
            <a:off x="9902395" y="3398518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2x48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9" name="矩形 8"/>
          <p:cNvSpPr/>
          <p:nvPr/>
        </p:nvSpPr>
        <p:spPr>
          <a:xfrm>
            <a:off x="8218626" y="3201860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024576" y="4008239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216663" y="3996664"/>
            <a:ext cx="449287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09915" y="3191722"/>
            <a:ext cx="1197402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4084845" y="4009687"/>
            <a:ext cx="50781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639744" y="3201860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7578272" y="4006792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9205481" y="4006792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7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2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FC</a:t>
            </a:r>
            <a:r>
              <a:rPr lang="zh-TW" altLang="en-US" sz="2000" dirty="0" smtClean="0"/>
              <a:t>之成果：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/>
              <a:t>上傳查看結果</a:t>
            </a:r>
            <a:r>
              <a:rPr lang="zh-TW" altLang="en-US" sz="2000" dirty="0" smtClean="0"/>
              <a:t>成績沒有預期中的好，猜測原因可能是模型太大導致</a:t>
            </a:r>
            <a:r>
              <a:rPr lang="en-US" altLang="zh-TW" sz="2000" dirty="0" smtClean="0"/>
              <a:t>Overfitting</a:t>
            </a:r>
            <a:r>
              <a:rPr lang="zh-TW" altLang="en-US" sz="2000" dirty="0" smtClean="0"/>
              <a:t>太嚴重，所以預測效果沒有變好反而變差</a:t>
            </a:r>
            <a:endParaRPr lang="en-US" altLang="zh-TW" sz="2000" dirty="0" smtClean="0"/>
          </a:p>
          <a:p>
            <a:r>
              <a:rPr lang="zh-TW" altLang="en-US" sz="2000" dirty="0" smtClean="0"/>
              <a:t>後續改善方法：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決定調整</a:t>
            </a:r>
            <a:r>
              <a:rPr lang="en-US" altLang="zh-TW" sz="1800" dirty="0" smtClean="0"/>
              <a:t>LSTM</a:t>
            </a:r>
            <a:r>
              <a:rPr lang="zh-TW" altLang="en-US" sz="1800" dirty="0" smtClean="0"/>
              <a:t>神經元的數量</a:t>
            </a:r>
            <a:endParaRPr lang="en-US" altLang="zh-TW" sz="1800" dirty="0" smtClean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02" y="3180627"/>
            <a:ext cx="4428343" cy="5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785905"/>
          </a:xfrm>
        </p:spPr>
        <p:txBody>
          <a:bodyPr>
            <a:noAutofit/>
          </a:bodyPr>
          <a:lstStyle/>
          <a:p>
            <a:pPr marL="228600" lvl="1"/>
            <a:r>
              <a:rPr lang="zh-TW" altLang="en-US" sz="2000" dirty="0" smtClean="0"/>
              <a:t>調整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神經元數量之成果：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根據</a:t>
            </a:r>
            <a:r>
              <a:rPr lang="zh-TW" altLang="en-US" sz="2000" dirty="0"/>
              <a:t>上傳查看</a:t>
            </a:r>
            <a:r>
              <a:rPr lang="zh-TW" altLang="en-US" sz="2000" dirty="0" smtClean="0"/>
              <a:t>結果後，驗證了的確模型太大的話預測效果反而會變差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29" y="3555502"/>
            <a:ext cx="8673595" cy="55184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6096000" y="3101218"/>
            <a:ext cx="0" cy="11931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33331" y="3128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沒調整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89851" y="31320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有調整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0314" y="3497852"/>
            <a:ext cx="1099595" cy="691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920986" y="3497852"/>
            <a:ext cx="1099595" cy="691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11057" y="47855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增加神經元的數量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原本設定*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506664" y="478332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減少神經元的數量</a:t>
            </a:r>
            <a:endParaRPr lang="en-US" altLang="zh-TW" dirty="0" smtClean="0"/>
          </a:p>
          <a:p>
            <a:pPr algn="ctr"/>
            <a:r>
              <a:rPr lang="zh-TW" altLang="en-US" dirty="0"/>
              <a:t>原本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/2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8" idx="0"/>
            <a:endCxn id="15" idx="2"/>
          </p:cNvCxnSpPr>
          <p:nvPr/>
        </p:nvCxnSpPr>
        <p:spPr>
          <a:xfrm flipV="1">
            <a:off x="7526720" y="4189035"/>
            <a:ext cx="743392" cy="596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0"/>
            <a:endCxn id="17" idx="2"/>
          </p:cNvCxnSpPr>
          <p:nvPr/>
        </p:nvCxnSpPr>
        <p:spPr>
          <a:xfrm flipH="1" flipV="1">
            <a:off x="9470784" y="4189035"/>
            <a:ext cx="1051543" cy="5942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4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dirty="0" smtClean="0"/>
              <a:t>3</a:t>
            </a:r>
            <a:r>
              <a:rPr lang="zh-TW" altLang="en-US" sz="2400" dirty="0" smtClean="0"/>
              <a:t>層</a:t>
            </a:r>
            <a:r>
              <a:rPr lang="en-US" altLang="zh-TW" sz="2400" dirty="0" smtClean="0"/>
              <a:t>Long Short-Term Memory(LSTM)</a:t>
            </a:r>
            <a:r>
              <a:rPr lang="zh-TW" altLang="en-US" sz="2400" dirty="0"/>
              <a:t>與</a:t>
            </a:r>
            <a:r>
              <a:rPr lang="en-US" altLang="zh-TW" sz="2400" dirty="0"/>
              <a:t>1</a:t>
            </a:r>
            <a:r>
              <a:rPr lang="zh-TW" altLang="en-US" sz="2400" dirty="0"/>
              <a:t>層全連接層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58678" y="3211998"/>
            <a:ext cx="1170142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022" y="2502466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17x48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8" name="矩形 7"/>
          <p:cNvSpPr/>
          <p:nvPr/>
        </p:nvSpPr>
        <p:spPr>
          <a:xfrm>
            <a:off x="10571129" y="3398524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2x48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9" name="矩形 8"/>
          <p:cNvSpPr/>
          <p:nvPr/>
        </p:nvSpPr>
        <p:spPr>
          <a:xfrm>
            <a:off x="9068571" y="3201857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7053587" y="4016930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536211" y="4006800"/>
            <a:ext cx="449287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6782" y="3201858"/>
            <a:ext cx="1197402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3308880" y="4016930"/>
            <a:ext cx="50781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95272" y="3211998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8492080" y="4016930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10017695" y="4016930"/>
            <a:ext cx="489478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85378" y="3254585"/>
            <a:ext cx="1197402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5205339" y="4016929"/>
            <a:ext cx="507811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3873" y="2509023"/>
            <a:ext cx="6670287" cy="41579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比賽問題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資料描述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使用工具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Featur</a:t>
            </a:r>
            <a:r>
              <a:rPr lang="en-US" altLang="zh-TW" sz="2000" dirty="0"/>
              <a:t>e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第二階段的</a:t>
            </a:r>
            <a:r>
              <a:rPr lang="zh-TW" altLang="en-US" sz="2000" dirty="0" smtClean="0"/>
              <a:t>分數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作法流程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有嘗試的</a:t>
            </a:r>
            <a:r>
              <a:rPr lang="zh-TW" altLang="en-US" sz="2000" dirty="0"/>
              <a:t>架構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結果分析</a:t>
            </a:r>
            <a:endParaRPr lang="en-US" altLang="zh-TW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未來</a:t>
            </a:r>
            <a:r>
              <a:rPr lang="zh-TW" altLang="en-US" sz="2000" dirty="0" smtClean="0"/>
              <a:t>計畫</a:t>
            </a:r>
            <a:endParaRPr lang="zh-TW" altLang="en-US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 smtClean="0"/>
              <a:t>組員分工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3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FC</a:t>
            </a:r>
            <a:r>
              <a:rPr lang="zh-TW" altLang="en-US" sz="2000" dirty="0" smtClean="0"/>
              <a:t>之</a:t>
            </a:r>
            <a:r>
              <a:rPr lang="zh-TW" altLang="en-US" sz="2000" dirty="0"/>
              <a:t>成果：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 smtClean="0"/>
              <a:t>上</a:t>
            </a:r>
            <a:r>
              <a:rPr lang="zh-TW" altLang="en-US" sz="2000" dirty="0"/>
              <a:t>傳查看結果</a:t>
            </a:r>
            <a:r>
              <a:rPr lang="zh-TW" altLang="en-US" sz="2000" dirty="0" smtClean="0"/>
              <a:t>成績有提升不少，我們發現適當的減少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神經元數量並加深層數，會讓預測結果變得比較好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6" y="3154102"/>
            <a:ext cx="4141208" cy="6192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89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 smtClean="0"/>
              <a:t>3</a:t>
            </a:r>
            <a:r>
              <a:rPr lang="zh-TW" altLang="en-US" sz="2400" dirty="0" smtClean="0"/>
              <a:t>層</a:t>
            </a:r>
            <a:r>
              <a:rPr lang="en-US" altLang="zh-TW" sz="2400" dirty="0" smtClean="0"/>
              <a:t>Long Short-Term Memory(LSTM)</a:t>
            </a:r>
            <a:r>
              <a:rPr lang="zh-TW" altLang="en-US" sz="2400" dirty="0" smtClean="0"/>
              <a:t>與</a:t>
            </a:r>
            <a:r>
              <a:rPr lang="en-US" altLang="zh-TW" sz="2400" dirty="0"/>
              <a:t>2</a:t>
            </a:r>
            <a:r>
              <a:rPr lang="zh-TW" altLang="en-US" sz="2400" dirty="0" smtClean="0"/>
              <a:t>層全連接層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25874" y="3201855"/>
            <a:ext cx="1130517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022" y="2502466"/>
            <a:ext cx="856527" cy="35140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17x48</a:t>
            </a:r>
          </a:p>
          <a:p>
            <a:pPr algn="ctr"/>
            <a:r>
              <a:rPr lang="zh-TW" altLang="en-US" dirty="0" smtClean="0"/>
              <a:t>經度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緯度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溫度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壓力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濕度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風向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PM10O3</a:t>
            </a:r>
          </a:p>
        </p:txBody>
      </p:sp>
      <p:sp>
        <p:nvSpPr>
          <p:cNvPr id="8" name="矩形 7"/>
          <p:cNvSpPr/>
          <p:nvPr/>
        </p:nvSpPr>
        <p:spPr>
          <a:xfrm>
            <a:off x="10428231" y="3398521"/>
            <a:ext cx="856527" cy="1701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2x48</a:t>
            </a:r>
          </a:p>
          <a:p>
            <a:pPr algn="ctr"/>
            <a:r>
              <a:rPr lang="en-US" altLang="zh-TW" dirty="0" smtClean="0"/>
              <a:t>PM2.5</a:t>
            </a:r>
          </a:p>
          <a:p>
            <a:pPr algn="ctr"/>
            <a:r>
              <a:rPr lang="en-US" altLang="zh-TW" dirty="0" smtClean="0"/>
              <a:t>PM10</a:t>
            </a:r>
          </a:p>
          <a:p>
            <a:pPr algn="ctr"/>
            <a:r>
              <a:rPr lang="en-US" altLang="zh-TW" dirty="0" smtClean="0"/>
              <a:t>O3</a:t>
            </a:r>
          </a:p>
        </p:txBody>
      </p:sp>
      <p:sp>
        <p:nvSpPr>
          <p:cNvPr id="9" name="矩形 8"/>
          <p:cNvSpPr/>
          <p:nvPr/>
        </p:nvSpPr>
        <p:spPr>
          <a:xfrm>
            <a:off x="9026112" y="3201855"/>
            <a:ext cx="82458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Relu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196400" y="4016929"/>
            <a:ext cx="379904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571786" y="4016929"/>
            <a:ext cx="311039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67012" y="3211998"/>
            <a:ext cx="1044800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3136651" y="4018384"/>
            <a:ext cx="352066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37394" y="3211998"/>
            <a:ext cx="611179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04182" y="3211998"/>
            <a:ext cx="1021975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LSTM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4690107" y="4006795"/>
            <a:ext cx="357684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640260" y="3211998"/>
            <a:ext cx="664726" cy="209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FC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7404292" y="4016929"/>
            <a:ext cx="379904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8559601" y="4006795"/>
            <a:ext cx="379904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9979747" y="4006795"/>
            <a:ext cx="379904" cy="485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有嘗試之架構模型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zh-TW" altLang="en-US" sz="2000" dirty="0"/>
              <a:t>層</a:t>
            </a:r>
            <a:r>
              <a:rPr lang="en-US" altLang="zh-TW" sz="2000" dirty="0"/>
              <a:t>LSTM</a:t>
            </a:r>
            <a:r>
              <a:rPr lang="zh-TW" altLang="en-US" sz="2000" dirty="0"/>
              <a:t>與</a:t>
            </a:r>
            <a:r>
              <a:rPr lang="en-US" altLang="zh-TW" sz="2000" dirty="0"/>
              <a:t>2</a:t>
            </a:r>
            <a:r>
              <a:rPr lang="zh-TW" altLang="en-US" sz="2000" dirty="0"/>
              <a:t>層</a:t>
            </a:r>
            <a:r>
              <a:rPr lang="en-US" altLang="zh-TW" sz="2000" dirty="0"/>
              <a:t>FC</a:t>
            </a:r>
            <a:r>
              <a:rPr lang="zh-TW" altLang="en-US" sz="2000" dirty="0"/>
              <a:t>之</a:t>
            </a:r>
            <a:r>
              <a:rPr lang="zh-TW" altLang="en-US" sz="2000" dirty="0" smtClean="0"/>
              <a:t>成果：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/>
              <a:t>上傳查看結果</a:t>
            </a:r>
            <a:r>
              <a:rPr lang="zh-TW" altLang="en-US" sz="2000" dirty="0" smtClean="0"/>
              <a:t>成績沒有進步很多，就結果來說有比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層</a:t>
            </a:r>
            <a:r>
              <a:rPr lang="en-US" altLang="zh-TW" sz="2000" dirty="0"/>
              <a:t>LSTM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層</a:t>
            </a:r>
            <a:r>
              <a:rPr lang="en-US" altLang="zh-TW" sz="2000" dirty="0" smtClean="0"/>
              <a:t>FC</a:t>
            </a:r>
            <a:r>
              <a:rPr lang="zh-TW" altLang="en-US" sz="2000" dirty="0" smtClean="0"/>
              <a:t>的效果再好一些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0" y="3154762"/>
            <a:ext cx="10556400" cy="49126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85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807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使用模型更換</a:t>
            </a:r>
            <a:endParaRPr lang="en-US" altLang="zh-TW" sz="2000" dirty="0"/>
          </a:p>
          <a:p>
            <a:pPr lvl="1"/>
            <a:r>
              <a:rPr lang="zh-TW" altLang="en-US" sz="1800" dirty="0"/>
              <a:t>嘗試三層全連接層模型改</a:t>
            </a:r>
            <a:r>
              <a:rPr lang="zh-TW" altLang="en-US" sz="1800" dirty="0" smtClean="0"/>
              <a:t>為三層</a:t>
            </a:r>
            <a:r>
              <a:rPr lang="en-US" altLang="zh-TW" sz="1800" dirty="0"/>
              <a:t>Long Short-Term Memory(LSTM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層加上兩層全連接層，</a:t>
            </a:r>
            <a:r>
              <a:rPr lang="zh-TW" altLang="en-US" sz="1800" dirty="0"/>
              <a:t>效果較期中佳</a:t>
            </a:r>
            <a:endParaRPr lang="en-US" altLang="zh-TW" sz="1800" dirty="0"/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zh-TW" altLang="en-US" sz="2000" dirty="0"/>
              <a:t>資料前處理</a:t>
            </a:r>
            <a:endParaRPr lang="en-US" altLang="zh-TW" sz="2000" dirty="0"/>
          </a:p>
          <a:p>
            <a:pPr lvl="1"/>
            <a:r>
              <a:rPr lang="zh-TW" altLang="en-US" sz="1800" dirty="0"/>
              <a:t>使用其他空氣品質項目</a:t>
            </a:r>
            <a:r>
              <a:rPr lang="en-US" altLang="zh-TW" sz="1800" dirty="0"/>
              <a:t>(NO2, CO2)</a:t>
            </a:r>
            <a:r>
              <a:rPr lang="zh-TW" altLang="en-US" sz="1800" dirty="0"/>
              <a:t>，其他</a:t>
            </a:r>
            <a:r>
              <a:rPr lang="en-US" altLang="zh-TW" sz="1800" dirty="0"/>
              <a:t>Feature</a:t>
            </a:r>
            <a:r>
              <a:rPr lang="zh-TW" altLang="en-US" sz="1800" dirty="0"/>
              <a:t>進行均值標準化，效果差異並不</a:t>
            </a:r>
            <a:r>
              <a:rPr lang="zh-TW" altLang="en-US" sz="1800" dirty="0" smtClean="0"/>
              <a:t>大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3077" y="975843"/>
            <a:ext cx="7729728" cy="1188720"/>
          </a:xfrm>
        </p:spPr>
        <p:txBody>
          <a:bodyPr>
            <a:normAutofit/>
          </a:bodyPr>
          <a:lstStyle/>
          <a:p>
            <a:r>
              <a:rPr lang="zh-TW" altLang="en-US" dirty="0"/>
              <a:t>未來計畫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zh-TW" altLang="en-US" sz="2000" dirty="0" smtClean="0"/>
              <a:t>可考慮繼續加深</a:t>
            </a:r>
            <a:r>
              <a:rPr lang="zh-TW" altLang="en-US" sz="2000" dirty="0"/>
              <a:t>層</a:t>
            </a:r>
            <a:r>
              <a:rPr lang="zh-TW" altLang="en-US" sz="2000" dirty="0" smtClean="0"/>
              <a:t>數</a:t>
            </a:r>
            <a:endParaRPr lang="en-US" altLang="zh-TW" sz="2000" dirty="0"/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zh-TW" altLang="en-US" sz="2000" dirty="0" smtClean="0"/>
              <a:t>考慮增加外部資料作訓練處理，讓模型更有彈性</a:t>
            </a:r>
            <a:endParaRPr lang="en-US" altLang="zh-TW" sz="2000" dirty="0" smtClean="0"/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zh-TW" altLang="en-US" sz="2000" dirty="0" smtClean="0"/>
              <a:t>每天加入最新的資料重新訓練模型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25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組員分工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964830"/>
              </p:ext>
            </p:extLst>
          </p:nvPr>
        </p:nvGraphicFramePr>
        <p:xfrm>
          <a:off x="3484171" y="2464803"/>
          <a:ext cx="5223658" cy="3016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1829">
                  <a:extLst>
                    <a:ext uri="{9D8B030D-6E8A-4147-A177-3AD203B41FA5}">
                      <a16:colId xmlns:a16="http://schemas.microsoft.com/office/drawing/2014/main" val="3597953135"/>
                    </a:ext>
                  </a:extLst>
                </a:gridCol>
                <a:gridCol w="2611829">
                  <a:extLst>
                    <a:ext uri="{9D8B030D-6E8A-4147-A177-3AD203B41FA5}">
                      <a16:colId xmlns:a16="http://schemas.microsoft.com/office/drawing/2014/main" val="499835707"/>
                    </a:ext>
                  </a:extLst>
                </a:gridCol>
              </a:tblGrid>
              <a:tr h="7324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姓名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工作內容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449439"/>
                  </a:ext>
                </a:extLst>
              </a:tr>
              <a:tr h="819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M10607312</a:t>
                      </a:r>
                      <a:r>
                        <a:rPr lang="zh-TW" altLang="en-US" sz="2000" dirty="0" smtClean="0"/>
                        <a:t>  簡士超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模型建構與訓練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030282"/>
                  </a:ext>
                </a:extLst>
              </a:tr>
              <a:tr h="732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M10607310</a:t>
                      </a:r>
                      <a:r>
                        <a:rPr lang="zh-TW" altLang="en-US" sz="2000" dirty="0" smtClean="0"/>
                        <a:t>  周青翰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資料前處理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67294"/>
                  </a:ext>
                </a:extLst>
              </a:tr>
              <a:tr h="732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M10607318 </a:t>
                      </a:r>
                      <a:r>
                        <a:rPr lang="zh-TW" altLang="en-US" sz="2000" dirty="0" smtClean="0"/>
                        <a:t> 孫子涵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資料前處理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70589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21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098" y="2595369"/>
            <a:ext cx="9666248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謝謝大家聆聽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46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比賽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000" dirty="0" smtClean="0"/>
              <a:t>今年</a:t>
            </a:r>
            <a:r>
              <a:rPr lang="en-US" altLang="zh-TW" sz="2000" dirty="0" smtClean="0"/>
              <a:t>KDD</a:t>
            </a:r>
            <a:r>
              <a:rPr lang="zh-TW" altLang="en-US" sz="2000" dirty="0" smtClean="0"/>
              <a:t>比賽關注於空氣品質的問題 ，官方將提供北京、倫敦兩大都市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年整年與</a:t>
            </a:r>
            <a:r>
              <a:rPr lang="en-US" altLang="zh-TW" sz="2000" dirty="0" smtClean="0"/>
              <a:t>2018</a:t>
            </a:r>
            <a:r>
              <a:rPr lang="zh-TW" altLang="en-US" sz="2000" dirty="0" smtClean="0"/>
              <a:t>前半年的天氣資料和空氣品質資料給參賽隊伍，參賽隊伍需要利用這些資料來預測未來</a:t>
            </a:r>
            <a:r>
              <a:rPr lang="en-US" altLang="zh-TW" sz="2000" dirty="0" smtClean="0"/>
              <a:t>48</a:t>
            </a:r>
            <a:r>
              <a:rPr lang="zh-TW" altLang="en-US" sz="2000" dirty="0" smtClean="0"/>
              <a:t>小時內的</a:t>
            </a:r>
            <a:r>
              <a:rPr lang="en-US" altLang="zh-TW" sz="2000" dirty="0" smtClean="0"/>
              <a:t>PM2.5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PM10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O3</a:t>
            </a:r>
            <a:r>
              <a:rPr lang="zh-TW" altLang="en-US" sz="2000" dirty="0" smtClean="0"/>
              <a:t>的濃度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倫敦只需要預測</a:t>
            </a:r>
            <a:r>
              <a:rPr lang="en-US" altLang="zh-TW" sz="2000" dirty="0" smtClean="0"/>
              <a:t>PM2.5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PM10)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98" y="3960105"/>
            <a:ext cx="4496895" cy="24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資料描述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將溫度及風速減去平均值</a:t>
            </a:r>
            <a:endParaRPr lang="en-US" altLang="zh-TW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將風向正規化</a:t>
            </a:r>
            <a:r>
              <a:rPr lang="en-US" altLang="zh-TW" sz="2400" dirty="0"/>
              <a:t>8</a:t>
            </a:r>
            <a:r>
              <a:rPr lang="zh-TW" altLang="en-US" sz="2400" dirty="0"/>
              <a:t>個方向、天氣分為</a:t>
            </a:r>
            <a:r>
              <a:rPr lang="en-US" altLang="zh-TW" sz="2400" dirty="0"/>
              <a:t>5</a:t>
            </a:r>
            <a:r>
              <a:rPr lang="zh-TW" altLang="en-US" sz="2400" dirty="0" smtClean="0"/>
              <a:t>類</a:t>
            </a:r>
            <a:endParaRPr lang="en-US" altLang="zh-TW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大氣壓力全部減</a:t>
            </a:r>
            <a:r>
              <a:rPr lang="en-US" altLang="zh-TW" sz="2400" dirty="0" smtClean="0"/>
              <a:t>1013(1</a:t>
            </a:r>
            <a:r>
              <a:rPr lang="zh-TW" altLang="en-US" sz="2400" dirty="0" smtClean="0"/>
              <a:t>大氣壓</a:t>
            </a:r>
            <a:r>
              <a:rPr lang="en-US" altLang="zh-TW" sz="24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濕度</a:t>
            </a:r>
            <a:r>
              <a:rPr lang="zh-TW" altLang="en-US" sz="2400" dirty="0"/>
              <a:t>全部除以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，將範圍縮至</a:t>
            </a:r>
            <a:r>
              <a:rPr lang="en-US" altLang="zh-TW" sz="2400" dirty="0" smtClean="0"/>
              <a:t>0~1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缺很多的區段，補上當天的平均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0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資料描述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2" y="2430967"/>
            <a:ext cx="9312275" cy="372369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使用工具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Python</a:t>
            </a:r>
          </a:p>
          <a:p>
            <a:pPr lvl="1"/>
            <a:r>
              <a:rPr lang="zh-TW" altLang="en-US" sz="2000" dirty="0" smtClean="0"/>
              <a:t>擁有豐富的套件可以使用，也是資料探勘常用的程式語言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err="1" smtClean="0"/>
              <a:t>Tensorflow</a:t>
            </a:r>
            <a:endParaRPr lang="en-US" altLang="zh-TW" sz="2400" dirty="0" smtClean="0"/>
          </a:p>
          <a:p>
            <a:pPr lvl="1"/>
            <a:r>
              <a:rPr lang="en-US" altLang="zh-TW" sz="1800" dirty="0" smtClean="0"/>
              <a:t>Google</a:t>
            </a:r>
            <a:r>
              <a:rPr lang="zh-TW" altLang="en-US" sz="1800" dirty="0" smtClean="0"/>
              <a:t>開發的深度學習框架，為目前最熱門的平台工具，擁有豐富的社群資源</a:t>
            </a:r>
            <a:endParaRPr lang="en-US" altLang="zh-TW" sz="1800" dirty="0"/>
          </a:p>
        </p:txBody>
      </p:sp>
      <p:pic>
        <p:nvPicPr>
          <p:cNvPr id="2050" name="Picture 2" descr="ãpython tensorflow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1" y="4609168"/>
            <a:ext cx="4497660" cy="22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2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使用</a:t>
            </a:r>
            <a:r>
              <a:rPr lang="en-US" altLang="zh-TW" dirty="0" smtClean="0"/>
              <a:t>Feature</a:t>
            </a:r>
            <a:endParaRPr lang="en-US" altLang="zh-TW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95428"/>
              </p:ext>
            </p:extLst>
          </p:nvPr>
        </p:nvGraphicFramePr>
        <p:xfrm>
          <a:off x="213732" y="2859249"/>
          <a:ext cx="11764536" cy="18443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005">
                  <a:extLst>
                    <a:ext uri="{9D8B030D-6E8A-4147-A177-3AD203B41FA5}">
                      <a16:colId xmlns:a16="http://schemas.microsoft.com/office/drawing/2014/main" val="2817823038"/>
                    </a:ext>
                  </a:extLst>
                </a:gridCol>
                <a:gridCol w="1001751">
                  <a:extLst>
                    <a:ext uri="{9D8B030D-6E8A-4147-A177-3AD203B41FA5}">
                      <a16:colId xmlns:a16="http://schemas.microsoft.com/office/drawing/2014/main" val="3607912383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3608138822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2409325195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3851990473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4272895882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1440018679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956497357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3897156037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2364298061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3368199544"/>
                    </a:ext>
                  </a:extLst>
                </a:gridCol>
                <a:gridCol w="980378">
                  <a:extLst>
                    <a:ext uri="{9D8B030D-6E8A-4147-A177-3AD203B41FA5}">
                      <a16:colId xmlns:a16="http://schemas.microsoft.com/office/drawing/2014/main" val="3148810845"/>
                    </a:ext>
                  </a:extLst>
                </a:gridCol>
              </a:tblGrid>
              <a:tr h="508043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經度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緯度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溫度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氣壓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濕度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風向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風速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天氣類別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PM2.5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PM10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O3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98133"/>
                  </a:ext>
                </a:extLst>
              </a:tr>
              <a:tr h="66816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 smtClean="0">
                          <a:effectLst/>
                        </a:rPr>
                        <a:t>北京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latin typeface="+mn-ea"/>
                          <a:ea typeface="+mn-ea"/>
                        </a:rPr>
                        <a:t>V</a:t>
                      </a:r>
                      <a:endParaRPr lang="zh-TW" altLang="en-US" sz="20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779951"/>
                  </a:ext>
                </a:extLst>
              </a:tr>
              <a:tr h="66816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 smtClean="0">
                          <a:effectLst/>
                        </a:rPr>
                        <a:t>倫敦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dirty="0" smtClean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96069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94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第二階段的分數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13265"/>
              </p:ext>
            </p:extLst>
          </p:nvPr>
        </p:nvGraphicFramePr>
        <p:xfrm>
          <a:off x="2234100" y="2887600"/>
          <a:ext cx="7726764" cy="2174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1691">
                  <a:extLst>
                    <a:ext uri="{9D8B030D-6E8A-4147-A177-3AD203B41FA5}">
                      <a16:colId xmlns:a16="http://schemas.microsoft.com/office/drawing/2014/main" val="1226653833"/>
                    </a:ext>
                  </a:extLst>
                </a:gridCol>
                <a:gridCol w="1931691">
                  <a:extLst>
                    <a:ext uri="{9D8B030D-6E8A-4147-A177-3AD203B41FA5}">
                      <a16:colId xmlns:a16="http://schemas.microsoft.com/office/drawing/2014/main" val="3059575163"/>
                    </a:ext>
                  </a:extLst>
                </a:gridCol>
                <a:gridCol w="1931691">
                  <a:extLst>
                    <a:ext uri="{9D8B030D-6E8A-4147-A177-3AD203B41FA5}">
                      <a16:colId xmlns:a16="http://schemas.microsoft.com/office/drawing/2014/main" val="1340353036"/>
                    </a:ext>
                  </a:extLst>
                </a:gridCol>
                <a:gridCol w="1931691">
                  <a:extLst>
                    <a:ext uri="{9D8B030D-6E8A-4147-A177-3AD203B41FA5}">
                      <a16:colId xmlns:a16="http://schemas.microsoft.com/office/drawing/2014/main" val="2087485843"/>
                    </a:ext>
                  </a:extLst>
                </a:gridCol>
              </a:tblGrid>
              <a:tr h="79203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總成績</a:t>
                      </a:r>
                      <a:endParaRPr lang="zh-TW" altLang="en-US" sz="2400" dirty="0" smtClean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last 10 days</a:t>
                      </a:r>
                      <a:endParaRPr lang="zh-TW" altLang="en-US" sz="2400" dirty="0" smtClean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25-48 h</a:t>
                      </a:r>
                      <a:endParaRPr lang="zh-TW" altLang="en-US" sz="2400" dirty="0" smtClean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85894140"/>
                  </a:ext>
                </a:extLst>
              </a:tr>
              <a:tr h="69107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總排名</a:t>
                      </a:r>
                      <a:endParaRPr lang="zh-TW" altLang="en-US" sz="2400" dirty="0" smtClean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150</a:t>
                      </a:r>
                      <a:endParaRPr lang="en-US" altLang="zh-TW" sz="24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924683"/>
                  </a:ext>
                </a:extLst>
              </a:tr>
              <a:tr h="691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總分數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0.9156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0.9056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148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1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作法流程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11887"/>
              </p:ext>
            </p:extLst>
          </p:nvPr>
        </p:nvGraphicFramePr>
        <p:xfrm>
          <a:off x="1422217" y="2488556"/>
          <a:ext cx="6942880" cy="1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129332253"/>
              </p:ext>
            </p:extLst>
          </p:nvPr>
        </p:nvGraphicFramePr>
        <p:xfrm>
          <a:off x="1422217" y="4400416"/>
          <a:ext cx="9510326" cy="157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9ECF-6772-4F18-B5A0-D1FE1A8091DF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7266695" y="3937843"/>
            <a:ext cx="383435" cy="448547"/>
            <a:chOff x="4527698" y="493356"/>
            <a:chExt cx="383435" cy="448547"/>
          </a:xfrm>
        </p:grpSpPr>
        <p:sp>
          <p:nvSpPr>
            <p:cNvPr id="8" name="向右箭號 7"/>
            <p:cNvSpPr/>
            <p:nvPr/>
          </p:nvSpPr>
          <p:spPr>
            <a:xfrm>
              <a:off x="4527698" y="493356"/>
              <a:ext cx="383435" cy="4485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向右箭號 4"/>
            <p:cNvSpPr txBox="1"/>
            <p:nvPr/>
          </p:nvSpPr>
          <p:spPr>
            <a:xfrm>
              <a:off x="4527698" y="583065"/>
              <a:ext cx="268405" cy="2691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 kern="120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7772395" y="39703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取出最後一個模型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0536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462</TotalTime>
  <Words>1082</Words>
  <Application>Microsoft Office PowerPoint</Application>
  <PresentationFormat>寬螢幕</PresentationFormat>
  <Paragraphs>309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Gill Sans MT</vt:lpstr>
      <vt:lpstr>Times New Roman</vt:lpstr>
      <vt:lpstr>Parcel</vt:lpstr>
      <vt:lpstr>類神經網路－期末報告 組名：求大腿</vt:lpstr>
      <vt:lpstr>目錄</vt:lpstr>
      <vt:lpstr>比賽問題</vt:lpstr>
      <vt:lpstr>資料描述</vt:lpstr>
      <vt:lpstr>資料描述</vt:lpstr>
      <vt:lpstr>使用工具</vt:lpstr>
      <vt:lpstr>使用Feature</vt:lpstr>
      <vt:lpstr>第二階段的分數</vt:lpstr>
      <vt:lpstr>作法流程</vt:lpstr>
      <vt:lpstr>有嘗試之架構模型1</vt:lpstr>
      <vt:lpstr>有嘗試之架構模型1</vt:lpstr>
      <vt:lpstr>有嘗試之架構模型2</vt:lpstr>
      <vt:lpstr>有嘗試之架構模型2</vt:lpstr>
      <vt:lpstr>有嘗試之架構模型3</vt:lpstr>
      <vt:lpstr>有嘗試之架構模型3</vt:lpstr>
      <vt:lpstr>有嘗試之架構模型4</vt:lpstr>
      <vt:lpstr>有嘗試之架構模型4</vt:lpstr>
      <vt:lpstr>有嘗試之架構模型4</vt:lpstr>
      <vt:lpstr>有嘗試之架構模型5</vt:lpstr>
      <vt:lpstr>有嘗試之架構模型5</vt:lpstr>
      <vt:lpstr>有嘗試之架構模型6</vt:lpstr>
      <vt:lpstr>有嘗試之架構模型6</vt:lpstr>
      <vt:lpstr>結果分析</vt:lpstr>
      <vt:lpstr>未來計畫</vt:lpstr>
      <vt:lpstr>組員分工</vt:lpstr>
      <vt:lpstr>謝謝大家聆聽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</dc:creator>
  <cp:lastModifiedBy>ee303</cp:lastModifiedBy>
  <cp:revision>131</cp:revision>
  <dcterms:created xsi:type="dcterms:W3CDTF">2018-05-02T13:20:33Z</dcterms:created>
  <dcterms:modified xsi:type="dcterms:W3CDTF">2018-06-14T11:57:52Z</dcterms:modified>
</cp:coreProperties>
</file>