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9"/>
  </p:notesMasterIdLst>
  <p:handoutMasterIdLst>
    <p:handoutMasterId r:id="rId50"/>
  </p:handoutMasterIdLst>
  <p:sldIdLst>
    <p:sldId id="274" r:id="rId3"/>
    <p:sldId id="276" r:id="rId4"/>
    <p:sldId id="353" r:id="rId5"/>
    <p:sldId id="389" r:id="rId6"/>
    <p:sldId id="354" r:id="rId7"/>
    <p:sldId id="394" r:id="rId8"/>
    <p:sldId id="395" r:id="rId9"/>
    <p:sldId id="396" r:id="rId10"/>
    <p:sldId id="397" r:id="rId11"/>
    <p:sldId id="398" r:id="rId12"/>
    <p:sldId id="399" r:id="rId13"/>
    <p:sldId id="400" r:id="rId14"/>
    <p:sldId id="401" r:id="rId15"/>
    <p:sldId id="402" r:id="rId16"/>
    <p:sldId id="403" r:id="rId17"/>
    <p:sldId id="404" r:id="rId18"/>
    <p:sldId id="405" r:id="rId19"/>
    <p:sldId id="406" r:id="rId20"/>
    <p:sldId id="407" r:id="rId21"/>
    <p:sldId id="408" r:id="rId22"/>
    <p:sldId id="409" r:id="rId23"/>
    <p:sldId id="428" r:id="rId24"/>
    <p:sldId id="429" r:id="rId25"/>
    <p:sldId id="430" r:id="rId26"/>
    <p:sldId id="410" r:id="rId27"/>
    <p:sldId id="411" r:id="rId28"/>
    <p:sldId id="412" r:id="rId29"/>
    <p:sldId id="413" r:id="rId30"/>
    <p:sldId id="414" r:id="rId31"/>
    <p:sldId id="415" r:id="rId32"/>
    <p:sldId id="416" r:id="rId33"/>
    <p:sldId id="417" r:id="rId34"/>
    <p:sldId id="418" r:id="rId35"/>
    <p:sldId id="419" r:id="rId36"/>
    <p:sldId id="420" r:id="rId37"/>
    <p:sldId id="421" r:id="rId38"/>
    <p:sldId id="422" r:id="rId39"/>
    <p:sldId id="423" r:id="rId40"/>
    <p:sldId id="424" r:id="rId41"/>
    <p:sldId id="425" r:id="rId42"/>
    <p:sldId id="427" r:id="rId43"/>
    <p:sldId id="426" r:id="rId44"/>
    <p:sldId id="349" r:id="rId45"/>
    <p:sldId id="351" r:id="rId46"/>
    <p:sldId id="352" r:id="rId47"/>
    <p:sldId id="393" r:id="rId4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E19F"/>
    <a:srgbClr val="000000"/>
    <a:srgbClr val="FBEEC9"/>
    <a:srgbClr val="ADA485"/>
    <a:srgbClr val="FF3399"/>
    <a:srgbClr val="F8DC9E"/>
    <a:srgbClr val="FBEEDC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74" autoAdjust="0"/>
    <p:restoredTop sz="94533" autoAdjust="0"/>
  </p:normalViewPr>
  <p:slideViewPr>
    <p:cSldViewPr>
      <p:cViewPr varScale="1">
        <p:scale>
          <a:sx n="72" d="100"/>
          <a:sy n="72" d="100"/>
        </p:scale>
        <p:origin x="372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05-06-2014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05-06-2014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62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62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265368-25E2-4165-B052-AF50CBE6FC21}" type="slidenum">
              <a:rPr lang="en-US" smtClean="0"/>
              <a:pPr/>
              <a:t>25</a:t>
            </a:fld>
            <a:r>
              <a:rPr lang="en-US" dirty="0" smtClean="0"/>
              <a:t>##</a:t>
            </a:r>
          </a:p>
        </p:txBody>
      </p:sp>
      <p:sp>
        <p:nvSpPr>
          <p:cNvPr id="962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429286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249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49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D6C2C7-E0D4-4827-A427-1B6276AB8C32}" type="slidenum">
              <a:rPr lang="en-US" smtClean="0"/>
              <a:pPr/>
              <a:t>26</a:t>
            </a:fld>
            <a:r>
              <a:rPr lang="en-US" dirty="0" smtClean="0"/>
              <a:t>##</a:t>
            </a:r>
          </a:p>
        </p:txBody>
      </p:sp>
      <p:sp>
        <p:nvSpPr>
          <p:cNvPr id="1249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3257612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259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59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BF9CC9-1B2A-4399-8316-DA6D7236D2E0}" type="slidenum">
              <a:rPr lang="en-US" smtClean="0"/>
              <a:pPr/>
              <a:t>27</a:t>
            </a:fld>
            <a:r>
              <a:rPr lang="en-US" dirty="0" smtClean="0"/>
              <a:t>##</a:t>
            </a:r>
          </a:p>
        </p:txBody>
      </p:sp>
      <p:sp>
        <p:nvSpPr>
          <p:cNvPr id="1259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927546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00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00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520040-D6DB-4DD4-AA12-22D64B042A1F}" type="slidenum">
              <a:rPr lang="en-US" smtClean="0"/>
              <a:pPr/>
              <a:t>30</a:t>
            </a:fld>
            <a:r>
              <a:rPr lang="en-US" dirty="0" smtClean="0"/>
              <a:t>##</a:t>
            </a:r>
          </a:p>
        </p:txBody>
      </p:sp>
      <p:sp>
        <p:nvSpPr>
          <p:cNvPr id="1300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41053945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10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10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E8D742-5DE5-4845-9EB6-7AC97C0E14F6}" type="slidenum">
              <a:rPr lang="en-US" smtClean="0"/>
              <a:pPr/>
              <a:t>31</a:t>
            </a:fld>
            <a:r>
              <a:rPr lang="en-US" dirty="0" smtClean="0"/>
              <a:t>##</a:t>
            </a:r>
          </a:p>
        </p:txBody>
      </p:sp>
      <p:sp>
        <p:nvSpPr>
          <p:cNvPr id="1310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4337651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21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21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D698B4-99AE-40A0-971E-0F083F5CCAB3}" type="slidenum">
              <a:rPr lang="en-US" smtClean="0"/>
              <a:pPr/>
              <a:t>32</a:t>
            </a:fld>
            <a:r>
              <a:rPr lang="en-US" dirty="0" smtClean="0"/>
              <a:t>##</a:t>
            </a:r>
          </a:p>
        </p:txBody>
      </p:sp>
      <p:sp>
        <p:nvSpPr>
          <p:cNvPr id="1321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9891052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31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31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3FD654-343F-4B24-BC96-A5E6A78FE443}" type="slidenum">
              <a:rPr lang="en-US" smtClean="0"/>
              <a:pPr/>
              <a:t>33</a:t>
            </a:fld>
            <a:r>
              <a:rPr lang="en-US" dirty="0" smtClean="0"/>
              <a:t>##</a:t>
            </a:r>
          </a:p>
        </p:txBody>
      </p:sp>
      <p:sp>
        <p:nvSpPr>
          <p:cNvPr id="1331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42225631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41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41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25C42F-AF06-4EB7-AED8-336ED4E070AB}" type="slidenum">
              <a:rPr lang="en-US" smtClean="0"/>
              <a:pPr/>
              <a:t>34</a:t>
            </a:fld>
            <a:r>
              <a:rPr lang="en-US" dirty="0" smtClean="0"/>
              <a:t>##</a:t>
            </a:r>
          </a:p>
        </p:txBody>
      </p:sp>
      <p:sp>
        <p:nvSpPr>
          <p:cNvPr id="1341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6526456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87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05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45018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57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321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126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26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3CF38-3629-4207-957A-9B391F7372AA}" type="slidenum">
              <a:rPr lang="en-US" smtClean="0"/>
              <a:pPr/>
              <a:t>20</a:t>
            </a:fld>
            <a:r>
              <a:rPr lang="en-US" dirty="0" smtClean="0"/>
              <a:t>##</a:t>
            </a:r>
          </a:p>
        </p:txBody>
      </p:sp>
      <p:sp>
        <p:nvSpPr>
          <p:cNvPr id="1126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152974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21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21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A2EA80-10D5-4513-9C7A-77A7D6AB35B5}" type="slidenum">
              <a:rPr lang="en-US" smtClean="0"/>
              <a:pPr/>
              <a:t>21</a:t>
            </a:fld>
            <a:r>
              <a:rPr lang="en-US" dirty="0" smtClean="0"/>
              <a:t>##</a:t>
            </a:r>
          </a:p>
        </p:txBody>
      </p:sp>
      <p:sp>
        <p:nvSpPr>
          <p:cNvPr id="921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542999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05-06-2014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380" y="71439"/>
            <a:ext cx="8735325" cy="9096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1688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0441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05-06-2014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  <p:sldLayoutId id="2147483673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www.nakov.com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gif"/><Relationship Id="rId4" Type="http://schemas.openxmlformats.org/officeDocument/2006/relationships/image" Target="../media/image30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validator.w3.org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web-fundamentals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telerikacademy.com/Courses/Courses/Details/166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65" TargetMode="External"/><Relationship Id="rId4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5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HTML5#Plan_2014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037012" y="609600"/>
            <a:ext cx="7382341" cy="1171552"/>
          </a:xfrm>
        </p:spPr>
        <p:txBody>
          <a:bodyPr/>
          <a:lstStyle/>
          <a:p>
            <a:r>
              <a:rPr lang="en-US" dirty="0" smtClean="0"/>
              <a:t>HTML 5 Overview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037012" y="1752600"/>
            <a:ext cx="7382341" cy="1311301"/>
          </a:xfrm>
        </p:spPr>
        <p:txBody>
          <a:bodyPr>
            <a:normAutofit/>
          </a:bodyPr>
          <a:lstStyle/>
          <a:p>
            <a:r>
              <a:rPr lang="en-US" dirty="0" smtClean="0"/>
              <a:t>Document Structure, Basic Tags, Common Elements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2" title="Software University Foundation">
            <a:hlinkClick r:id="rId7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026" name="Picture 2" descr="http://orbitalswap.com/wp-content/uploads/2013/02/1228581-html5-css3-navigateur.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65812" y="3484995"/>
            <a:ext cx="5580040" cy="2668455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Attributes </a:t>
            </a:r>
            <a:r>
              <a:rPr lang="en-US" dirty="0" smtClean="0"/>
              <a:t>are properties of the HTML elements</a:t>
            </a:r>
          </a:p>
          <a:p>
            <a:pPr lvl="1"/>
            <a:r>
              <a:rPr lang="en-US" dirty="0" smtClean="0"/>
              <a:t>Used to specify size, color, borders, etc…</a:t>
            </a:r>
          </a:p>
          <a:p>
            <a:pPr lvl="1"/>
            <a:r>
              <a:rPr lang="en-US" dirty="0" smtClean="0"/>
              <a:t>Has value surrounded by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"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or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' '</a:t>
            </a:r>
            <a:r>
              <a:rPr lang="en-US" dirty="0"/>
              <a:t> (always a string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446212" y="3429000"/>
            <a:ext cx="9067800" cy="26741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&lt;!– makes a hyperlink to SoftUni --&gt;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href="http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://softuni.bg"&gt;go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SoftUni&lt;/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&lt;!-– makes a horizontal line --&gt;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&lt;hr width="95%" size="3px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&lt;!-– adds an image in the web page --&gt;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images/SoftUni-logo.png" /&gt;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509112" y="4804894"/>
            <a:ext cx="2514600" cy="1031052"/>
          </a:xfrm>
          <a:prstGeom prst="wedgeRoundRectCallout">
            <a:avLst>
              <a:gd name="adj1" fmla="val -123596"/>
              <a:gd name="adj2" fmla="val -330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Some  tags don't have closing tag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509111" y="4787827"/>
            <a:ext cx="2590800" cy="1031052"/>
          </a:xfrm>
          <a:prstGeom prst="wedgeRoundRectCallout">
            <a:avLst>
              <a:gd name="adj1" fmla="val -74336"/>
              <a:gd name="adj2" fmla="val 448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Some  tags don't have 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 closing 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tag</a:t>
            </a:r>
          </a:p>
        </p:txBody>
      </p:sp>
    </p:spTree>
    <p:extLst>
      <p:ext uri="{BB962C8B-B14F-4D97-AF65-F5344CB8AC3E}">
        <p14:creationId xmlns:p14="http://schemas.microsoft.com/office/powerpoint/2010/main" val="80529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Common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1143000"/>
            <a:ext cx="11579384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Common attributes for every HTML element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id</a:t>
            </a:r>
            <a:r>
              <a:rPr lang="en-US" dirty="0"/>
              <a:t> – assigns a unique element identifier (ID)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class</a:t>
            </a:r>
            <a:r>
              <a:rPr lang="en-US" dirty="0"/>
              <a:t> – assigns </a:t>
            </a:r>
            <a:r>
              <a:rPr lang="en-US" dirty="0" smtClean="0"/>
              <a:t>CSS class to styling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name</a:t>
            </a:r>
            <a:r>
              <a:rPr lang="en-US" dirty="0"/>
              <a:t> – assigns a </a:t>
            </a:r>
            <a:r>
              <a:rPr lang="en-US" dirty="0" smtClean="0"/>
              <a:t>name (for form</a:t>
            </a:r>
            <a:r>
              <a:rPr lang="bg-BG" dirty="0" smtClean="0"/>
              <a:t> </a:t>
            </a:r>
            <a:r>
              <a:rPr lang="en-US" dirty="0" smtClean="0"/>
              <a:t>elements</a:t>
            </a:r>
            <a:r>
              <a:rPr lang="bg-BG" dirty="0" smtClean="0"/>
              <a:t>)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style</a:t>
            </a:r>
            <a:r>
              <a:rPr lang="en-US" dirty="0"/>
              <a:t> – </a:t>
            </a:r>
            <a:r>
              <a:rPr lang="en-US" dirty="0" smtClean="0"/>
              <a:t>defines inline CSS style definitions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/>
              <a:t>Specific attributes for certain elements</a:t>
            </a:r>
          </a:p>
          <a:p>
            <a:pPr lvl="1"/>
            <a:r>
              <a:rPr lang="en-US" dirty="0" smtClean="0"/>
              <a:t>E.g. attribute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of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element</a:t>
            </a:r>
          </a:p>
          <a:p>
            <a:pPr lvl="2"/>
            <a:r>
              <a:rPr lang="en-US" dirty="0" smtClean="0"/>
              <a:t>Shows the path to the image to be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122" name="Picture 2" descr="http://m1.behance.net/rendition/modules/73948383/disp/4a0e93e9e6009dfb95c815a31c57d606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810810" y="3505200"/>
            <a:ext cx="2667000" cy="2667000"/>
          </a:xfrm>
          <a:prstGeom prst="roundRect">
            <a:avLst>
              <a:gd name="adj" fmla="val 9503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04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1219200"/>
            <a:ext cx="11579384" cy="1428011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elements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are tags with content</a:t>
            </a:r>
          </a:p>
          <a:p>
            <a:pPr lvl="1"/>
            <a:r>
              <a:rPr lang="en-US" dirty="0" smtClean="0"/>
              <a:t>Opening tag (+ attributes) + content + closing tag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8883" y="2809343"/>
            <a:ext cx="975106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://softuni.bg"&gt;SoftUni&lt;/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17612" y="3846045"/>
            <a:ext cx="9751060" cy="21767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class="item"&gt;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img src="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books.png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&lt;span&gt;Books&lt;/span&gt;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990012" y="3547768"/>
            <a:ext cx="2590800" cy="713479"/>
          </a:xfrm>
          <a:prstGeom prst="wedgeRoundRectCallout">
            <a:avLst>
              <a:gd name="adj1" fmla="val -48035"/>
              <a:gd name="adj2" fmla="val -986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HTML element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482272" y="3498955"/>
            <a:ext cx="2212340" cy="713479"/>
          </a:xfrm>
          <a:prstGeom prst="wedgeRoundRectCallout">
            <a:avLst>
              <a:gd name="adj1" fmla="val -71839"/>
              <a:gd name="adj2" fmla="val 3907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Opening tag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157229" y="5666037"/>
            <a:ext cx="2092960" cy="713479"/>
          </a:xfrm>
          <a:prstGeom prst="wedgeRoundRectCallout">
            <a:avLst>
              <a:gd name="adj1" fmla="val -72003"/>
              <a:gd name="adj2" fmla="val -355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Closing tag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39556" y="4436659"/>
            <a:ext cx="4648200" cy="1063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475412" y="4850258"/>
            <a:ext cx="2514600" cy="1017142"/>
          </a:xfrm>
          <a:prstGeom prst="wedgeRoundRectCallout">
            <a:avLst>
              <a:gd name="adj1" fmla="val -68110"/>
              <a:gd name="adj2" fmla="val -2956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Element body (content)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90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442272" y="1770200"/>
            <a:ext cx="7304281" cy="820600"/>
          </a:xfrm>
        </p:spPr>
        <p:txBody>
          <a:bodyPr/>
          <a:lstStyle/>
          <a:p>
            <a:r>
              <a:rPr lang="en-US" dirty="0"/>
              <a:t>HTML Terminology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820080" y="2707479"/>
            <a:ext cx="6548665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4" name="Picture 2" descr="http://www.hospitality-school.com/wp-content/uploads/2010/07/front-office-terminology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177" y="3733800"/>
            <a:ext cx="4005991" cy="2324394"/>
          </a:xfrm>
          <a:prstGeom prst="roundRect">
            <a:avLst>
              <a:gd name="adj" fmla="val 6212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exacterm.files.wordpress.com/2009/05/terminology-management.jpg?w=450&amp;h=3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848" y="3824115"/>
            <a:ext cx="4005991" cy="2143764"/>
          </a:xfrm>
          <a:prstGeom prst="roundRect">
            <a:avLst>
              <a:gd name="adj" fmla="val 6212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68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03147" y="1084400"/>
            <a:ext cx="11782531" cy="820600"/>
          </a:xfrm>
        </p:spPr>
        <p:txBody>
          <a:bodyPr/>
          <a:lstStyle/>
          <a:p>
            <a:r>
              <a:rPr lang="en-US" dirty="0"/>
              <a:t>HTML Document Structure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12589" y="1981199"/>
            <a:ext cx="10563648" cy="719034"/>
          </a:xfrm>
        </p:spPr>
        <p:txBody>
          <a:bodyPr/>
          <a:lstStyle/>
          <a:p>
            <a:r>
              <a:rPr lang="en-US" dirty="0" smtClean="0"/>
              <a:t>HTML Document, Doctype, Head, Body</a:t>
            </a:r>
            <a:endParaRPr lang="en-US" dirty="0"/>
          </a:p>
        </p:txBody>
      </p:sp>
      <p:pic>
        <p:nvPicPr>
          <p:cNvPr id="6146" name="Picture 2" descr="http://2.bp.blogspot.com/-Hs23xASquRQ/TvrKT8NdZGI/AAAAAAAAAAQ/vhsE5mNL0eM/s1600/commercial_steel_building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736" y="2971800"/>
            <a:ext cx="5309576" cy="2951594"/>
          </a:xfrm>
          <a:prstGeom prst="roundRect">
            <a:avLst>
              <a:gd name="adj" fmla="val 4373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georgehart.com/sculpture/deep-structure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67162" y="2971800"/>
            <a:ext cx="3917835" cy="2951594"/>
          </a:xfrm>
          <a:prstGeom prst="ellipse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59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Document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Essential elements for each HTML document:</a:t>
            </a:r>
          </a:p>
          <a:p>
            <a:pPr lvl="2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tml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doctype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html&gt;</a:t>
            </a:r>
            <a:r>
              <a:rPr lang="en-US" dirty="0" smtClean="0"/>
              <a:t> element</a:t>
            </a:r>
          </a:p>
          <a:p>
            <a:pPr lvl="1"/>
            <a:r>
              <a:rPr lang="en-US" dirty="0" smtClean="0"/>
              <a:t>Used to mark the start and ending of the HTML document</a:t>
            </a:r>
          </a:p>
          <a:p>
            <a:pPr lvl="1"/>
            <a:r>
              <a:rPr lang="en-US" dirty="0" smtClean="0"/>
              <a:t>All the content of the web page is inside this tag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18883" y="4724400"/>
            <a:ext cx="9751060" cy="14478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…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44707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1143000"/>
            <a:ext cx="11579384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&lt;head&gt;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contains markup not visible to the user</a:t>
            </a:r>
          </a:p>
          <a:p>
            <a:pPr lvl="1"/>
            <a:r>
              <a:rPr lang="en-US" dirty="0" smtClean="0"/>
              <a:t>But helps the browser to render correctly the HTML document</a:t>
            </a:r>
          </a:p>
          <a:p>
            <a:r>
              <a:rPr lang="en-US" dirty="0" smtClean="0"/>
              <a:t>What is in there?</a:t>
            </a:r>
          </a:p>
          <a:p>
            <a:pPr lvl="1"/>
            <a:r>
              <a:rPr lang="en-US" dirty="0" smtClean="0"/>
              <a:t>Styles declarations</a:t>
            </a:r>
          </a:p>
          <a:p>
            <a:pPr lvl="1"/>
            <a:r>
              <a:rPr lang="en-US" dirty="0" smtClean="0"/>
              <a:t>Scripts declarations</a:t>
            </a:r>
          </a:p>
          <a:p>
            <a:pPr lvl="1"/>
            <a:r>
              <a:rPr lang="en-US" dirty="0" smtClean="0"/>
              <a:t>Encoding specification</a:t>
            </a:r>
          </a:p>
          <a:p>
            <a:pPr lvl="1"/>
            <a:r>
              <a:rPr lang="en-US" dirty="0" smtClean="0"/>
              <a:t>Metadata definitions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dirty="0" smtClean="0"/>
              <a:t> tag – the text in the title (tab title) of the 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4098" name="Picture 2" descr="http://farm4.staticflickr.com/3243/2837029754_69f6f5aa44_o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12" y="2952705"/>
            <a:ext cx="4395232" cy="2472962"/>
          </a:xfrm>
          <a:prstGeom prst="roundRect">
            <a:avLst>
              <a:gd name="adj" fmla="val 7725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2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DOCTYPE and Body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1151120"/>
            <a:ext cx="11579384" cy="540207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DOCTYPE</a:t>
            </a:r>
            <a:r>
              <a:rPr lang="en-US" dirty="0" smtClean="0"/>
              <a:t> declaration is kind of the validator of the page</a:t>
            </a:r>
          </a:p>
          <a:p>
            <a:pPr lvl="1"/>
            <a:r>
              <a:rPr lang="en-US" dirty="0" smtClean="0"/>
              <a:t>Tells the browser which version of HTML to use</a:t>
            </a:r>
          </a:p>
          <a:p>
            <a:pPr lvl="1"/>
            <a:r>
              <a:rPr lang="en-US" dirty="0" smtClean="0"/>
              <a:t>Prefer the HTML 5 </a:t>
            </a:r>
            <a:r>
              <a:rPr lang="en-US" noProof="1" smtClean="0"/>
              <a:t>Doctype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>
              <a:spcBef>
                <a:spcPts val="2400"/>
              </a:spcBef>
            </a:pPr>
            <a:r>
              <a:rPr lang="en-US" dirty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&lt;body&gt;</a:t>
            </a:r>
            <a:r>
              <a:rPr lang="en-US" dirty="0" smtClean="0"/>
              <a:t> </a:t>
            </a:r>
            <a:r>
              <a:rPr lang="en-US" dirty="0"/>
              <a:t>element contains </a:t>
            </a:r>
            <a:r>
              <a:rPr lang="en-US" dirty="0" smtClean="0"/>
              <a:t>the entire visible markup</a:t>
            </a:r>
            <a:endParaRPr lang="en-US" dirty="0"/>
          </a:p>
          <a:p>
            <a:pPr lvl="1"/>
            <a:r>
              <a:rPr lang="en-US" dirty="0"/>
              <a:t>Headings, </a:t>
            </a:r>
            <a:r>
              <a:rPr lang="en-US" dirty="0" smtClean="0"/>
              <a:t>paragraphs</a:t>
            </a:r>
            <a:r>
              <a:rPr lang="bg-BG" dirty="0" smtClean="0"/>
              <a:t>, </a:t>
            </a:r>
            <a:r>
              <a:rPr lang="en-US" dirty="0" smtClean="0"/>
              <a:t>text</a:t>
            </a:r>
            <a:r>
              <a:rPr lang="en-US" dirty="0"/>
              <a:t>, hyperlinks, images, etc…</a:t>
            </a:r>
          </a:p>
          <a:p>
            <a:pPr lvl="1"/>
            <a:r>
              <a:rPr lang="en-US" dirty="0" smtClean="0"/>
              <a:t>Forms, textboxes</a:t>
            </a:r>
            <a:r>
              <a:rPr lang="en-US" dirty="0"/>
              <a:t>, sliders, </a:t>
            </a:r>
            <a:r>
              <a:rPr lang="en-US" dirty="0" smtClean="0"/>
              <a:t>buttons,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9718" y="3308388"/>
            <a:ext cx="1065887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</p:txBody>
      </p:sp>
    </p:spTree>
    <p:extLst>
      <p:ext uri="{BB962C8B-B14F-4D97-AF65-F5344CB8AC3E}">
        <p14:creationId xmlns:p14="http://schemas.microsoft.com/office/powerpoint/2010/main" val="224506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03147" y="4529535"/>
            <a:ext cx="11782531" cy="820600"/>
          </a:xfrm>
        </p:spPr>
        <p:txBody>
          <a:bodyPr/>
          <a:lstStyle/>
          <a:p>
            <a:r>
              <a:rPr lang="en-US" dirty="0"/>
              <a:t>HTML </a:t>
            </a:r>
            <a:r>
              <a:rPr lang="en-US" dirty="0" smtClean="0"/>
              <a:t>Document Structure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12589" y="5466814"/>
            <a:ext cx="10563648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170" name="Picture 2" descr="http://www.architecture.com/Images/RIBATrust/RIBALibrary/Exhibitions/2007/ArchitectureGallery/Structures/CantileverStructure_530x425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244" y="1613850"/>
            <a:ext cx="3961368" cy="2383047"/>
          </a:xfrm>
          <a:prstGeom prst="roundRect">
            <a:avLst>
              <a:gd name="adj" fmla="val 6313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t1.gstatic.com/images?q=tbn:ANd9GcTVr_Vo7od63JeKkHCFxTdkaed7Uo0_mED8j3-tPRRxn7y6vTMBcmGjW_rzR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12" y="1613849"/>
            <a:ext cx="4240881" cy="2383047"/>
          </a:xfrm>
          <a:prstGeom prst="roundRect">
            <a:avLst>
              <a:gd name="adj" fmla="val 6313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37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6212" y="4773304"/>
            <a:ext cx="8938472" cy="820600"/>
          </a:xfrm>
        </p:spPr>
        <p:txBody>
          <a:bodyPr/>
          <a:lstStyle/>
          <a:p>
            <a:r>
              <a:rPr lang="en-US" dirty="0" smtClean="0"/>
              <a:t>HTML Common Elements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6212" y="5661168"/>
            <a:ext cx="8938472" cy="719034"/>
          </a:xfrm>
        </p:spPr>
        <p:txBody>
          <a:bodyPr/>
          <a:lstStyle/>
          <a:p>
            <a:r>
              <a:rPr lang="en-US" dirty="0" smtClean="0"/>
              <a:t>Used in 90% of All Internet Sites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008642">
            <a:off x="3113442" y="1616400"/>
            <a:ext cx="994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FF0000"/>
                </a:solidFill>
              </a:rPr>
              <a:t>&lt;div&gt;</a:t>
            </a:r>
            <a:endParaRPr lang="en-US" sz="2800" b="1" noProof="1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20516259">
            <a:off x="5231696" y="3773167"/>
            <a:ext cx="1369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92D050"/>
                </a:solidFill>
              </a:rPr>
              <a:t>&lt;script&gt;</a:t>
            </a:r>
            <a:endParaRPr lang="en-US" sz="2800" b="1" noProof="1">
              <a:solidFill>
                <a:srgbClr val="92D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699201">
            <a:off x="2982913" y="3561264"/>
            <a:ext cx="1555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00B0F0"/>
                </a:solidFill>
              </a:rPr>
              <a:t>&lt;button&gt;</a:t>
            </a:r>
            <a:endParaRPr lang="en-US" sz="2800" b="1" noProof="1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1098724">
            <a:off x="8324942" y="2937142"/>
            <a:ext cx="715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FF3399"/>
                </a:solidFill>
              </a:rPr>
              <a:t>&lt;a&gt;</a:t>
            </a:r>
            <a:endParaRPr lang="en-US" sz="2800" b="1" noProof="1">
              <a:solidFill>
                <a:srgbClr val="FF3399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20856118">
            <a:off x="2518812" y="2744483"/>
            <a:ext cx="1249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00B050"/>
                </a:solidFill>
              </a:rPr>
              <a:t>&lt;span&gt;</a:t>
            </a:r>
            <a:endParaRPr lang="en-US" sz="2800" b="1" noProof="1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630690">
            <a:off x="8609258" y="2103720"/>
            <a:ext cx="720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FFFF00"/>
                </a:solidFill>
              </a:rPr>
              <a:t>&lt;li&gt;</a:t>
            </a:r>
            <a:endParaRPr lang="en-US" sz="2800" b="1" noProof="1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20050254">
            <a:off x="7046869" y="2439908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/>
              <a:t>&lt;ul&gt;</a:t>
            </a:r>
            <a:endParaRPr lang="en-US" sz="2800" b="1" noProof="1"/>
          </a:p>
        </p:txBody>
      </p:sp>
      <p:sp>
        <p:nvSpPr>
          <p:cNvPr id="11" name="TextBox 10"/>
          <p:cNvSpPr txBox="1"/>
          <p:nvPr/>
        </p:nvSpPr>
        <p:spPr>
          <a:xfrm rot="21240044">
            <a:off x="6577356" y="1295624"/>
            <a:ext cx="1616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7030A0"/>
                </a:solidFill>
              </a:rPr>
              <a:t>&lt;section&gt;</a:t>
            </a:r>
            <a:endParaRPr lang="en-US" sz="2800" b="1" noProof="1">
              <a:solidFill>
                <a:srgbClr val="7030A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21110687">
            <a:off x="5048342" y="1273853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chemeClr val="accent1">
                    <a:lumMod val="75000"/>
                  </a:schemeClr>
                </a:solidFill>
              </a:rPr>
              <a:t>&lt;h1&gt;</a:t>
            </a:r>
            <a:endParaRPr lang="en-US" sz="2800" b="1" noProof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255400">
            <a:off x="7375907" y="3761417"/>
            <a:ext cx="1485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ADA485"/>
                </a:solidFill>
              </a:rPr>
              <a:t>&lt;strong&gt;</a:t>
            </a:r>
            <a:endParaRPr lang="en-US" sz="2800" b="1" noProof="1">
              <a:solidFill>
                <a:srgbClr val="ADA485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826208">
            <a:off x="5320042" y="2899286"/>
            <a:ext cx="1334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chemeClr val="tx1">
                    <a:lumMod val="75000"/>
                  </a:schemeClr>
                </a:solidFill>
              </a:rPr>
              <a:t>&lt;input&gt;</a:t>
            </a:r>
            <a:endParaRPr lang="en-US" sz="2800" b="1" noProof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61718">
            <a:off x="4419002" y="2139620"/>
            <a:ext cx="1093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0070C0"/>
                </a:solidFill>
              </a:rPr>
              <a:t>&lt;img&gt;</a:t>
            </a:r>
            <a:endParaRPr lang="en-US" sz="2800" b="1" noProof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Hypertext Markup Language (HTML)</a:t>
            </a:r>
            <a:endParaRPr lang="bg-BG" dirty="0" smtClean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HTML Terminology: Tags, Attributes, Elements</a:t>
            </a:r>
            <a:endParaRPr lang="bg-BG" dirty="0" smtClean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HTML Document Structure: </a:t>
            </a:r>
            <a:r>
              <a:rPr lang="en-US" dirty="0" smtClean="0"/>
              <a:t>&lt;html&gt;, &lt;head&gt;, &lt;body&gt;, </a:t>
            </a:r>
            <a:r>
              <a:rPr lang="en-US" noProof="1" smtClean="0"/>
              <a:t>DOCTYPE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HTML Common Elements: Text, Paragraphs,</a:t>
            </a:r>
            <a:br>
              <a:rPr lang="en-US" dirty="0" smtClean="0"/>
            </a:br>
            <a:r>
              <a:rPr lang="en-US" dirty="0" smtClean="0"/>
              <a:t>Headings, Hyperlinks, Images, Lists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Section Elements: &lt;div&gt; and &lt;span&gt;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Semantic Structural Tags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612" y="3768624"/>
            <a:ext cx="2555976" cy="255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31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295400"/>
            <a:ext cx="4456199" cy="5181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The text formatting tags modify the text inside them</a:t>
            </a:r>
          </a:p>
          <a:p>
            <a:pPr lvl="1">
              <a:defRPr/>
            </a:pPr>
            <a:r>
              <a:rPr lang="en-US" dirty="0" smtClean="0"/>
              <a:t>Ex.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&lt;b&gt;Hello&lt;/b&gt;</a:t>
            </a:r>
            <a:r>
              <a:rPr lang="en-US" dirty="0" smtClean="0"/>
              <a:t> makes the text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Hello</a:t>
            </a:r>
            <a:r>
              <a:rPr lang="en-US" dirty="0" smtClean="0"/>
              <a:t>" bold</a:t>
            </a:r>
          </a:p>
          <a:p>
            <a:pPr lvl="1">
              <a:defRPr/>
            </a:pPr>
            <a:r>
              <a:rPr lang="en-US" dirty="0" smtClean="0"/>
              <a:t>Most of them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deprecated </a:t>
            </a:r>
            <a:r>
              <a:rPr lang="bg-BG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CSS instead!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0931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pPr eaLnBrk="0" hangingPunct="0">
              <a:lnSpc>
                <a:spcPts val="4000"/>
              </a:lnSpc>
              <a:defRPr/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Text Formatting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  <p:graphicFrame>
        <p:nvGraphicFramePr>
          <p:cNvPr id="7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3123284"/>
              </p:ext>
            </p:extLst>
          </p:nvPr>
        </p:nvGraphicFramePr>
        <p:xfrm>
          <a:off x="5180012" y="1283209"/>
          <a:ext cx="6096000" cy="4965191"/>
        </p:xfrm>
        <a:graphic>
          <a:graphicData uri="http://schemas.openxmlformats.org/drawingml/2006/table">
            <a:tbl>
              <a:tblPr/>
              <a:tblGrid>
                <a:gridCol w="3278234"/>
                <a:gridCol w="2817766"/>
              </a:tblGrid>
              <a:tr h="5663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HTML Element</a:t>
                      </a: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Result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</a:tr>
              <a:tr h="500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&lt;strong&gt;&lt;/strong&gt;</a:t>
                      </a: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strong (bold)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500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&lt;em&gt;&lt;/em&gt;</a:t>
                      </a: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1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emphasized</a:t>
                      </a: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500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&lt;sub&gt;&lt;/sub&gt;</a:t>
                      </a: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Sample</a:t>
                      </a:r>
                      <a:r>
                        <a:rPr kumimoji="1" lang="en-US" sz="2400" b="0" i="0" u="none" strike="noStrike" cap="none" normalizeH="0" baseline="-2500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subscript</a:t>
                      </a:r>
                      <a:endParaRPr kumimoji="1" lang="en-US" sz="2400" b="0" i="0" u="none" strike="noStrike" cap="none" normalizeH="0" baseline="-25000" noProof="1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500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&lt;sup&gt;&lt;/sup&gt;</a:t>
                      </a: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Sample</a:t>
                      </a:r>
                      <a:r>
                        <a:rPr kumimoji="1" lang="en-US" sz="2400" b="0" i="0" u="none" strike="noStrike" cap="none" normalizeH="0" baseline="3000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superscript</a:t>
                      </a: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500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&lt;b&gt;&lt;/b&gt;</a:t>
                      </a: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bold</a:t>
                      </a: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500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&lt;i&gt;&lt;/i&gt;</a:t>
                      </a: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1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italicized</a:t>
                      </a: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500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&lt;u&gt;&lt;/u&gt;</a:t>
                      </a: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sng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underlined</a:t>
                      </a: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8964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&lt;pre&gt;&lt;/pre&gt;</a:t>
                      </a: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</a:rPr>
                        <a:t>Preformatted text</a:t>
                      </a: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14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 smtClean="0"/>
              <a:t>Some Simple Tags</a:t>
            </a:r>
            <a:endParaRPr lang="en-US" dirty="0" smtClean="0"/>
          </a:p>
        </p:txBody>
      </p:sp>
      <p:sp>
        <p:nvSpPr>
          <p:cNvPr id="85709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23825"/>
            <a:ext cx="11804822" cy="557035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ZA" dirty="0" smtClean="0"/>
              <a:t>Hyperlink tag</a:t>
            </a:r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90000"/>
              </a:lnSpc>
              <a:spcBef>
                <a:spcPts val="1800"/>
              </a:spcBef>
              <a:defRPr/>
            </a:pPr>
            <a:r>
              <a:rPr lang="en-ZA" dirty="0" smtClean="0"/>
              <a:t>Image tag</a:t>
            </a:r>
            <a:endParaRPr lang="en-ZA" dirty="0"/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90000"/>
              </a:lnSpc>
              <a:spcBef>
                <a:spcPts val="1800"/>
              </a:spcBef>
              <a:defRPr/>
            </a:pPr>
            <a:r>
              <a:rPr lang="en-ZA" dirty="0" smtClean="0"/>
              <a:t>Text formatting tags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857092" name="Rectangle 4"/>
          <p:cNvSpPr>
            <a:spLocks noChangeArrowheads="1"/>
          </p:cNvSpPr>
          <p:nvPr/>
        </p:nvSpPr>
        <p:spPr bwMode="auto">
          <a:xfrm>
            <a:off x="785409" y="1850653"/>
            <a:ext cx="10570658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</a:t>
            </a: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href="http</a:t>
            </a:r>
            <a:r>
              <a:rPr lang="en-US" sz="24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</a:t>
            </a: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www.softuni.bg" title="SoftUni"&gt;SoftUni&lt;/</a:t>
            </a:r>
            <a:r>
              <a:rPr lang="en-US" sz="24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</p:txBody>
      </p:sp>
      <p:sp>
        <p:nvSpPr>
          <p:cNvPr id="857093" name="Rectangle 5"/>
          <p:cNvSpPr>
            <a:spLocks noChangeArrowheads="1"/>
          </p:cNvSpPr>
          <p:nvPr/>
        </p:nvSpPr>
        <p:spPr bwMode="auto">
          <a:xfrm>
            <a:off x="790852" y="3200400"/>
            <a:ext cx="10570658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</a:t>
            </a: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logo.gif" alt="logo" /&gt;</a:t>
            </a:r>
          </a:p>
        </p:txBody>
      </p:sp>
      <p:sp>
        <p:nvSpPr>
          <p:cNvPr id="857094" name="Rectangle 6"/>
          <p:cNvSpPr>
            <a:spLocks noChangeArrowheads="1"/>
          </p:cNvSpPr>
          <p:nvPr/>
        </p:nvSpPr>
        <p:spPr bwMode="auto">
          <a:xfrm>
            <a:off x="781554" y="4607207"/>
            <a:ext cx="10570658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text is &lt;em&gt;emphasized.&lt;/em&gt;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line&lt;br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one is &lt;strong&gt;more emphasized.&lt;/strong&gt;</a:t>
            </a:r>
          </a:p>
        </p:txBody>
      </p:sp>
    </p:spTree>
    <p:extLst>
      <p:ext uri="{BB962C8B-B14F-4D97-AF65-F5344CB8AC3E}">
        <p14:creationId xmlns:p14="http://schemas.microsoft.com/office/powerpoint/2010/main" val="413381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External hyperlink</a:t>
            </a:r>
          </a:p>
          <a:p>
            <a:endParaRPr lang="en-ZA" dirty="0"/>
          </a:p>
          <a:p>
            <a:r>
              <a:rPr lang="en-ZA" dirty="0" smtClean="0"/>
              <a:t>Local hyperlink</a:t>
            </a:r>
          </a:p>
          <a:p>
            <a:endParaRPr lang="en-ZA" dirty="0"/>
          </a:p>
          <a:p>
            <a:endParaRPr lang="en-ZA" dirty="0" smtClean="0"/>
          </a:p>
          <a:p>
            <a:pPr>
              <a:spcBef>
                <a:spcPts val="1800"/>
              </a:spcBef>
            </a:pPr>
            <a:r>
              <a:rPr lang="en-ZA" dirty="0" smtClean="0"/>
              <a:t>Relative hyperlink</a:t>
            </a:r>
          </a:p>
          <a:p>
            <a:endParaRPr lang="en-ZA" dirty="0"/>
          </a:p>
          <a:p>
            <a:endParaRPr lang="en-ZA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Hyperlinks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9264" y="1939802"/>
            <a:ext cx="10562948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</a:t>
            </a: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href="http</a:t>
            </a:r>
            <a:r>
              <a:rPr lang="en-US" sz="24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</a:t>
            </a: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www.softuni.bg" title="SoftUni"&gt;SoftUni&lt;/</a:t>
            </a:r>
            <a:r>
              <a:rPr lang="en-US" sz="24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89264" y="3329608"/>
            <a:ext cx="10562948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 id="exercises"&gt;Exercises&lt;/h1&gt;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400" b="1" noProof="1" smtClean="0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See the &lt;a href="#exercises"&gt;exercises&lt;/</a:t>
            </a:r>
            <a:r>
              <a:rPr lang="en-US" sz="24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89264" y="5562600"/>
            <a:ext cx="10562948" cy="4762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href="../2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.%20HTML5-Overview.pptx"&gt;presentation&lt;/a&gt;</a:t>
            </a:r>
            <a:endParaRPr lang="en-US" sz="24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64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Images </a:t>
            </a:r>
            <a:r>
              <a:rPr lang="en-US" dirty="0" smtClean="0"/>
              <a:t>are inserted by the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&lt;img&gt;</a:t>
            </a:r>
            <a:r>
              <a:rPr lang="en-US" dirty="0" smtClean="0"/>
              <a:t> tag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Recommended attributes for all images: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</a:t>
            </a:r>
            <a:r>
              <a:rPr lang="en-US" dirty="0" smtClean="0"/>
              <a:t> – image alternative text (acts like a description)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dirty="0" smtClean="0"/>
              <a:t> – image description (shown on mouse hover)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dirty="0" smtClean="0"/>
              <a:t> – the image size</a:t>
            </a:r>
          </a:p>
          <a:p>
            <a:pPr lvl="2"/>
            <a:r>
              <a:rPr lang="en-US" dirty="0" smtClean="0"/>
              <a:t>A</a:t>
            </a:r>
            <a:r>
              <a:rPr lang="en-US" dirty="0" smtClean="0">
                <a:sym typeface="Wingdings" panose="05000000000000000000" pitchFamily="2" charset="2"/>
              </a:rPr>
              <a:t>lways assign size to all images!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71550" y="2057400"/>
            <a:ext cx="11009262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</a:t>
            </a: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logo.gif" alt</a:t>
            </a: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="company logo"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width="150px" height="150px"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title="Company Slogan"</a:t>
            </a: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/&gt;</a:t>
            </a:r>
            <a:endParaRPr lang="en-US" sz="2400" b="1" noProof="1" smtClean="0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84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Embedded images have special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src</a:t>
            </a:r>
            <a:r>
              <a:rPr lang="en-US" dirty="0" smtClean="0"/>
              <a:t> attribute: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Use embedded images only as last resort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Not cached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Hard to modify / maintain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Images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08012" y="1981200"/>
            <a:ext cx="10958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alt="Embedded Image" src="data:image/png;base64,iVBORw0KGgoAAAANSUhEUgAAADIA..." /&gt;</a:t>
            </a:r>
            <a:endParaRPr lang="en-US" sz="2400" b="1" noProof="1" smtClean="0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sz="3800" dirty="0" smtClean="0"/>
              <a:t>Headings and Paragraphs</a:t>
            </a:r>
            <a:endParaRPr lang="en-US" sz="3800" dirty="0" smtClean="0"/>
          </a:p>
        </p:txBody>
      </p:sp>
      <p:sp>
        <p:nvSpPr>
          <p:cNvPr id="869379" name="Rectangle 3"/>
          <p:cNvSpPr>
            <a:spLocks noGrp="1" noChangeArrowheads="1"/>
          </p:cNvSpPr>
          <p:nvPr>
            <p:ph idx="1"/>
          </p:nvPr>
        </p:nvSpPr>
        <p:spPr>
          <a:xfrm>
            <a:off x="303214" y="990600"/>
            <a:ext cx="11582398" cy="5480051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ZA" dirty="0" smtClean="0"/>
              <a:t>Heading Tags: </a:t>
            </a:r>
            <a:r>
              <a:rPr lang="en-ZA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&lt;h1&gt;</a:t>
            </a:r>
            <a:r>
              <a:rPr lang="en-ZA" dirty="0" smtClean="0"/>
              <a:t> – </a:t>
            </a:r>
            <a:r>
              <a:rPr lang="en-ZA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&lt;h6&gt;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en-ZA" dirty="0" smtClean="0"/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100000"/>
              </a:lnSpc>
              <a:spcBef>
                <a:spcPts val="1200"/>
              </a:spcBef>
              <a:defRPr/>
            </a:pPr>
            <a:r>
              <a:rPr lang="en-ZA" dirty="0" smtClean="0"/>
              <a:t>Paragraph Tags: </a:t>
            </a:r>
            <a:r>
              <a:rPr lang="en-ZA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</a:p>
          <a:p>
            <a:pPr>
              <a:lnSpc>
                <a:spcPct val="100000"/>
              </a:lnSpc>
              <a:spcBef>
                <a:spcPct val="20000"/>
              </a:spcBef>
              <a:defRPr/>
            </a:pPr>
            <a:endParaRPr lang="en-ZA" dirty="0" smtClean="0"/>
          </a:p>
          <a:p>
            <a:pPr>
              <a:lnSpc>
                <a:spcPct val="90000"/>
              </a:lnSpc>
              <a:spcBef>
                <a:spcPts val="3600"/>
              </a:spcBef>
              <a:defRPr/>
            </a:pPr>
            <a:r>
              <a:rPr lang="en-ZA" dirty="0" smtClean="0"/>
              <a:t>Sections: </a:t>
            </a:r>
            <a:r>
              <a:rPr lang="en-ZA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&lt;div&gt;</a:t>
            </a:r>
            <a:r>
              <a:rPr lang="en-ZA" dirty="0" smtClean="0"/>
              <a:t> and </a:t>
            </a:r>
            <a:r>
              <a:rPr lang="en-ZA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&lt;span&gt;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869380" name="Rectangle 4"/>
          <p:cNvSpPr>
            <a:spLocks noChangeArrowheads="1"/>
          </p:cNvSpPr>
          <p:nvPr/>
        </p:nvSpPr>
        <p:spPr bwMode="auto">
          <a:xfrm>
            <a:off x="1007272" y="3713707"/>
            <a:ext cx="10165819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is my first paragraph&lt;/p&gt;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is my second paragraph&lt;/p&gt;</a:t>
            </a:r>
          </a:p>
        </p:txBody>
      </p:sp>
      <p:sp>
        <p:nvSpPr>
          <p:cNvPr id="869381" name="Rectangle 5"/>
          <p:cNvSpPr>
            <a:spLocks noChangeArrowheads="1"/>
          </p:cNvSpPr>
          <p:nvPr/>
        </p:nvSpPr>
        <p:spPr bwMode="auto">
          <a:xfrm>
            <a:off x="1007272" y="1649104"/>
            <a:ext cx="10165819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&lt;h1&gt;Heading 1&lt;/h1&gt;</a:t>
            </a:r>
            <a:endParaRPr lang="en-US" sz="24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&lt;h2&gt;Sub heading 2&lt;/h2&gt;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&lt;h3&gt;Sub heading 3&lt;/h3&gt;</a:t>
            </a:r>
            <a:endParaRPr lang="en-US" sz="24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9382" name="Rectangle 6"/>
          <p:cNvSpPr>
            <a:spLocks noChangeArrowheads="1"/>
          </p:cNvSpPr>
          <p:nvPr/>
        </p:nvSpPr>
        <p:spPr bwMode="auto">
          <a:xfrm>
            <a:off x="1007272" y="5382904"/>
            <a:ext cx="10165819" cy="10895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</a:t>
            </a: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style="background: skyblue;"&gt;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This </a:t>
            </a:r>
            <a:r>
              <a:rPr lang="en-US" sz="24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a </a:t>
            </a: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b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</p:txBody>
      </p:sp>
    </p:spTree>
    <p:extLst>
      <p:ext uri="{BB962C8B-B14F-4D97-AF65-F5344CB8AC3E}">
        <p14:creationId xmlns:p14="http://schemas.microsoft.com/office/powerpoint/2010/main" val="348638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Ordered Lists: </a:t>
            </a:r>
            <a:r>
              <a:rPr lang="en-US" noProof="1" smtClean="0"/>
              <a:t>&lt;ol&gt;</a:t>
            </a:r>
            <a:r>
              <a:rPr lang="en-US" dirty="0" smtClean="0"/>
              <a:t> Tag</a:t>
            </a:r>
          </a:p>
        </p:txBody>
      </p:sp>
      <p:sp>
        <p:nvSpPr>
          <p:cNvPr id="921603" name="Rectangle 3"/>
          <p:cNvSpPr>
            <a:spLocks noGrp="1" noChangeArrowheads="1"/>
          </p:cNvSpPr>
          <p:nvPr>
            <p:ph idx="1"/>
          </p:nvPr>
        </p:nvSpPr>
        <p:spPr>
          <a:xfrm>
            <a:off x="304721" y="914400"/>
            <a:ext cx="11579384" cy="5715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dirty="0" smtClean="0"/>
              <a:t>Create an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O</a:t>
            </a:r>
            <a:r>
              <a:rPr lang="en-US" sz="3200" dirty="0" smtClean="0"/>
              <a:t>rdered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L</a:t>
            </a:r>
            <a:r>
              <a:rPr lang="en-US" sz="3200" dirty="0" smtClean="0"/>
              <a:t>ist using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&lt;ol&gt;&lt;/ol&gt;</a:t>
            </a:r>
            <a:r>
              <a:rPr lang="en-US" sz="3200" dirty="0" smtClean="0"/>
              <a:t>:</a:t>
            </a:r>
            <a:endParaRPr lang="en-US" sz="32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endParaRPr lang="en-US" sz="3200" noProof="1" smtClean="0">
              <a:latin typeface="Courier New" pitchFamily="49" charset="0"/>
            </a:endParaRPr>
          </a:p>
          <a:p>
            <a:pPr>
              <a:defRPr/>
            </a:pPr>
            <a:endParaRPr lang="en-US" sz="3200" dirty="0" smtClean="0">
              <a:latin typeface="Courier New" pitchFamily="49" charset="0"/>
            </a:endParaRPr>
          </a:p>
          <a:p>
            <a:pPr>
              <a:defRPr/>
            </a:pPr>
            <a:endParaRPr lang="en-US" sz="32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r>
              <a:rPr lang="en-US" sz="3200" dirty="0" smtClean="0"/>
              <a:t>Attribute values for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3200" dirty="0" smtClean="0"/>
              <a:t> are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dirty="0" smtClean="0"/>
              <a:t>,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3200" dirty="0" smtClean="0"/>
              <a:t>,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3200" dirty="0" smtClean="0"/>
              <a:t>,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dirty="0" smtClean="0"/>
              <a:t>, or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921620" name="Rectangle 20"/>
          <p:cNvSpPr>
            <a:spLocks noChangeArrowheads="1"/>
          </p:cNvSpPr>
          <p:nvPr/>
        </p:nvSpPr>
        <p:spPr bwMode="auto">
          <a:xfrm>
            <a:off x="910698" y="1550819"/>
            <a:ext cx="10365314" cy="19543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&lt;ol type="1"&gt;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&lt;li&gt;Java&lt;/li&gt;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&lt;li&gt;PHP&lt;/li&gt;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C++</a:t>
            </a:r>
            <a:r>
              <a:rPr lang="it-IT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&lt;/ol&gt;</a:t>
            </a:r>
            <a:endParaRPr lang="it-IT" sz="22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5063411" y="5130470"/>
            <a:ext cx="1190519" cy="120032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Tx/>
              <a:buAutoNum type="alphaLcPeriod"/>
            </a:pPr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Java</a:t>
            </a:r>
          </a:p>
          <a:p>
            <a:pPr marL="457200" indent="-457200">
              <a:buFontTx/>
              <a:buAutoNum type="alphaLcPeriod"/>
            </a:pPr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PHP</a:t>
            </a:r>
          </a:p>
          <a:p>
            <a:pPr marL="457200" indent="-457200">
              <a:buFontTx/>
              <a:buAutoNum type="alphaLcPeriod"/>
            </a:pPr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C++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1246293" y="4232276"/>
            <a:ext cx="1190519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kumimoji="0"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Java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lang="en-US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PHP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kumimoji="0"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C++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2988515" y="5029201"/>
            <a:ext cx="1190519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Tx/>
              <a:buAutoNum type="alphaUcPeriod"/>
            </a:pPr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Java</a:t>
            </a:r>
          </a:p>
          <a:p>
            <a:pPr marL="457200" indent="-457200">
              <a:buFontTx/>
              <a:buAutoNum type="alphaUcPeriod"/>
            </a:pPr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PHP</a:t>
            </a:r>
          </a:p>
          <a:p>
            <a:pPr marL="457200" indent="-457200">
              <a:buFontTx/>
              <a:buAutoNum type="alphaUcPeriod"/>
            </a:pPr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C++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7148910" y="5181601"/>
            <a:ext cx="1344407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609600" indent="-609600">
              <a:buFontTx/>
              <a:buAutoNum type="romanUcPeriod"/>
            </a:pPr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Java</a:t>
            </a:r>
          </a:p>
          <a:p>
            <a:pPr marL="609600" indent="-609600">
              <a:buFontTx/>
              <a:buAutoNum type="romanUcPeriod"/>
            </a:pPr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PHP</a:t>
            </a:r>
          </a:p>
          <a:p>
            <a:pPr marL="609600" indent="-609600">
              <a:buFontTx/>
              <a:buAutoNum type="romanUcPeriod"/>
            </a:pPr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C++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9132621" y="4444883"/>
            <a:ext cx="1228991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95300" indent="-495300">
              <a:buFontTx/>
              <a:buAutoNum type="romanLcPeriod"/>
            </a:pPr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Java</a:t>
            </a:r>
          </a:p>
          <a:p>
            <a:pPr marL="495300" indent="-495300">
              <a:buFontTx/>
              <a:buAutoNum type="romanLcPeriod"/>
            </a:pPr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PHP</a:t>
            </a:r>
          </a:p>
          <a:p>
            <a:pPr marL="495300" indent="-495300">
              <a:buFontTx/>
              <a:buAutoNum type="romanLcPeriod"/>
            </a:pPr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C++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921609" name="Line 9"/>
          <p:cNvSpPr>
            <a:spLocks noChangeShapeType="1"/>
          </p:cNvSpPr>
          <p:nvPr/>
        </p:nvSpPr>
        <p:spPr bwMode="auto">
          <a:xfrm flipH="1">
            <a:off x="2523515" y="4047473"/>
            <a:ext cx="2995737" cy="74823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0" name="Oval 10"/>
          <p:cNvSpPr>
            <a:spLocks noChangeArrowheads="1"/>
          </p:cNvSpPr>
          <p:nvPr/>
        </p:nvSpPr>
        <p:spPr bwMode="auto">
          <a:xfrm>
            <a:off x="1099840" y="4191000"/>
            <a:ext cx="602223" cy="13335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1" name="Line 11"/>
          <p:cNvSpPr>
            <a:spLocks noChangeShapeType="1"/>
          </p:cNvSpPr>
          <p:nvPr/>
        </p:nvSpPr>
        <p:spPr bwMode="auto">
          <a:xfrm flipH="1">
            <a:off x="3453106" y="4065182"/>
            <a:ext cx="2642573" cy="87672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2" name="Oval 12"/>
          <p:cNvSpPr>
            <a:spLocks noChangeArrowheads="1"/>
          </p:cNvSpPr>
          <p:nvPr/>
        </p:nvSpPr>
        <p:spPr bwMode="auto">
          <a:xfrm>
            <a:off x="2894012" y="4953000"/>
            <a:ext cx="559095" cy="13716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3" name="Line 13"/>
          <p:cNvSpPr>
            <a:spLocks noChangeShapeType="1"/>
          </p:cNvSpPr>
          <p:nvPr/>
        </p:nvSpPr>
        <p:spPr bwMode="auto">
          <a:xfrm flipH="1">
            <a:off x="5421527" y="4059420"/>
            <a:ext cx="1117681" cy="96978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4" name="Oval 14"/>
          <p:cNvSpPr>
            <a:spLocks noChangeArrowheads="1"/>
          </p:cNvSpPr>
          <p:nvPr/>
        </p:nvSpPr>
        <p:spPr bwMode="auto">
          <a:xfrm>
            <a:off x="4919260" y="5094306"/>
            <a:ext cx="631856" cy="127635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5" name="Line 15"/>
          <p:cNvSpPr>
            <a:spLocks noChangeShapeType="1"/>
          </p:cNvSpPr>
          <p:nvPr/>
        </p:nvSpPr>
        <p:spPr bwMode="auto">
          <a:xfrm>
            <a:off x="6944020" y="4059420"/>
            <a:ext cx="282674" cy="93981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6" name="Oval 16"/>
          <p:cNvSpPr>
            <a:spLocks noChangeArrowheads="1"/>
          </p:cNvSpPr>
          <p:nvPr/>
        </p:nvSpPr>
        <p:spPr bwMode="auto">
          <a:xfrm>
            <a:off x="7022120" y="5105400"/>
            <a:ext cx="659329" cy="13716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7" name="Line 17"/>
          <p:cNvSpPr>
            <a:spLocks noChangeShapeType="1"/>
          </p:cNvSpPr>
          <p:nvPr/>
        </p:nvSpPr>
        <p:spPr bwMode="auto">
          <a:xfrm>
            <a:off x="7963976" y="4059419"/>
            <a:ext cx="965499" cy="58878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8" name="Oval 18"/>
          <p:cNvSpPr>
            <a:spLocks noChangeArrowheads="1"/>
          </p:cNvSpPr>
          <p:nvPr/>
        </p:nvSpPr>
        <p:spPr bwMode="auto">
          <a:xfrm>
            <a:off x="9016179" y="4452820"/>
            <a:ext cx="608151" cy="1260474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153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900" dirty="0" smtClean="0"/>
              <a:t>Unordered Lists: </a:t>
            </a:r>
            <a:r>
              <a:rPr lang="en-US" sz="3900" noProof="1" smtClean="0"/>
              <a:t>&lt;</a:t>
            </a:r>
            <a:r>
              <a:rPr lang="en-US" sz="3900" dirty="0" smtClean="0"/>
              <a:t>u</a:t>
            </a:r>
            <a:r>
              <a:rPr lang="en-US" sz="3900" noProof="1" smtClean="0"/>
              <a:t>l&gt;</a:t>
            </a:r>
            <a:r>
              <a:rPr lang="en-US" sz="3900" dirty="0" smtClean="0"/>
              <a:t> Tag</a:t>
            </a:r>
          </a:p>
        </p:txBody>
      </p:sp>
      <p:sp>
        <p:nvSpPr>
          <p:cNvPr id="923651" name="Rectangle 3"/>
          <p:cNvSpPr>
            <a:spLocks noGrp="1" noChangeArrowheads="1"/>
          </p:cNvSpPr>
          <p:nvPr>
            <p:ph idx="1"/>
          </p:nvPr>
        </p:nvSpPr>
        <p:spPr>
          <a:xfrm>
            <a:off x="304721" y="914400"/>
            <a:ext cx="11579384" cy="57912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Create an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dirty="0" smtClean="0"/>
              <a:t>nordered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dirty="0" smtClean="0"/>
              <a:t>ist using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&lt;ul&gt;&lt;/ul&gt;</a:t>
            </a:r>
            <a:r>
              <a:rPr lang="en-US" dirty="0" smtClean="0"/>
              <a:t>:</a:t>
            </a:r>
          </a:p>
          <a:p>
            <a:pPr>
              <a:lnSpc>
                <a:spcPct val="100000"/>
              </a:lnSpc>
              <a:defRPr/>
            </a:pPr>
            <a:endParaRPr lang="en-US" dirty="0"/>
          </a:p>
          <a:p>
            <a:pPr>
              <a:lnSpc>
                <a:spcPct val="100000"/>
              </a:lnSpc>
              <a:defRPr/>
            </a:pPr>
            <a:endParaRPr lang="en-US" dirty="0" smtClean="0"/>
          </a:p>
          <a:p>
            <a:pPr>
              <a:lnSpc>
                <a:spcPct val="100000"/>
              </a:lnSpc>
              <a:defRPr/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dirty="0" smtClean="0"/>
              <a:t>Attribute values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dirty="0" smtClean="0"/>
              <a:t> </a:t>
            </a:r>
            <a:r>
              <a:rPr lang="en-US" dirty="0"/>
              <a:t>are</a:t>
            </a:r>
            <a:r>
              <a:rPr lang="bg-BG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disc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circle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square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923652" name="Line 4"/>
          <p:cNvSpPr>
            <a:spLocks noChangeShapeType="1"/>
          </p:cNvSpPr>
          <p:nvPr/>
        </p:nvSpPr>
        <p:spPr bwMode="auto">
          <a:xfrm flipH="1">
            <a:off x="1752171" y="4274633"/>
            <a:ext cx="4220617" cy="50438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3" name="Line 5"/>
          <p:cNvSpPr>
            <a:spLocks noChangeShapeType="1"/>
          </p:cNvSpPr>
          <p:nvPr/>
        </p:nvSpPr>
        <p:spPr bwMode="auto">
          <a:xfrm flipH="1">
            <a:off x="9142412" y="4343400"/>
            <a:ext cx="155588" cy="3810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4" name="Line 6"/>
          <p:cNvSpPr>
            <a:spLocks noChangeShapeType="1"/>
          </p:cNvSpPr>
          <p:nvPr/>
        </p:nvSpPr>
        <p:spPr bwMode="auto">
          <a:xfrm flipH="1">
            <a:off x="5668066" y="4343400"/>
            <a:ext cx="1688478" cy="43561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1378003" y="4800600"/>
            <a:ext cx="130920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</a:t>
            </a:r>
            <a:r>
              <a:rPr kumimoji="0"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Java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</a:t>
            </a:r>
            <a:r>
              <a:rPr kumimoji="0"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PHP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</a:t>
            </a:r>
            <a:r>
              <a:rPr kumimoji="0"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C++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5272403" y="4800600"/>
            <a:ext cx="148773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</a:t>
            </a:r>
            <a:r>
              <a:rPr kumimoji="0"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Java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</a:t>
            </a:r>
            <a:r>
              <a:rPr kumimoji="0"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PHP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</a:t>
            </a:r>
            <a:r>
              <a:rPr kumimoji="0"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C++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63497" name="Text Box 9"/>
          <p:cNvSpPr txBox="1">
            <a:spLocks noChangeArrowheads="1"/>
          </p:cNvSpPr>
          <p:nvPr/>
        </p:nvSpPr>
        <p:spPr bwMode="auto">
          <a:xfrm>
            <a:off x="8889074" y="4831140"/>
            <a:ext cx="148773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</a:t>
            </a:r>
            <a:r>
              <a:rPr kumimoji="0"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Java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</a:t>
            </a:r>
            <a:r>
              <a:rPr kumimoji="0"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PHP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</a:t>
            </a:r>
            <a:r>
              <a:rPr kumimoji="0"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C++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923658" name="Oval 10"/>
          <p:cNvSpPr>
            <a:spLocks noChangeArrowheads="1"/>
          </p:cNvSpPr>
          <p:nvPr/>
        </p:nvSpPr>
        <p:spPr bwMode="auto">
          <a:xfrm>
            <a:off x="1324667" y="4779015"/>
            <a:ext cx="427504" cy="1655762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9" name="Oval 11"/>
          <p:cNvSpPr>
            <a:spLocks noChangeArrowheads="1"/>
          </p:cNvSpPr>
          <p:nvPr/>
        </p:nvSpPr>
        <p:spPr bwMode="auto">
          <a:xfrm>
            <a:off x="8863838" y="4762123"/>
            <a:ext cx="408926" cy="16764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60" name="Oval 12"/>
          <p:cNvSpPr>
            <a:spLocks noChangeArrowheads="1"/>
          </p:cNvSpPr>
          <p:nvPr/>
        </p:nvSpPr>
        <p:spPr bwMode="auto">
          <a:xfrm>
            <a:off x="5210867" y="4808033"/>
            <a:ext cx="457200" cy="16002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62" name="Rectangle 14"/>
          <p:cNvSpPr>
            <a:spLocks noChangeArrowheads="1"/>
          </p:cNvSpPr>
          <p:nvPr/>
        </p:nvSpPr>
        <p:spPr bwMode="auto">
          <a:xfrm>
            <a:off x="810473" y="1643896"/>
            <a:ext cx="10565765" cy="19543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 type="disc"&gt;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&lt;li&gt;Java&lt;/li&gt;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&lt;li&gt;PHP&lt;/li&gt;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C++</a:t>
            </a:r>
            <a:r>
              <a:rPr lang="it-IT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  <a:endParaRPr lang="it-IT" sz="22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86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Definition lists: &lt;dl&gt; tag</a:t>
            </a:r>
            <a:endParaRPr lang="bg-BG" smtClean="0"/>
          </a:p>
        </p:txBody>
      </p:sp>
      <p:sp>
        <p:nvSpPr>
          <p:cNvPr id="1061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Create definition lists using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&lt;dl&gt;</a:t>
            </a:r>
          </a:p>
          <a:p>
            <a:pPr lvl="1">
              <a:defRPr/>
            </a:pPr>
            <a:r>
              <a:rPr lang="en-US" dirty="0" smtClean="0"/>
              <a:t>Pairs of text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&lt;dt&gt;</a:t>
            </a:r>
            <a:r>
              <a:rPr lang="en-US" dirty="0" smtClean="0"/>
              <a:t>) and associated definition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&lt;dd&gt;</a:t>
            </a:r>
            <a:r>
              <a:rPr lang="en-US" dirty="0" smtClean="0"/>
              <a:t>)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Renders without bullets</a:t>
            </a:r>
          </a:p>
          <a:p>
            <a:pPr lvl="1">
              <a:defRPr/>
            </a:pPr>
            <a:r>
              <a:rPr lang="en-US" dirty="0" smtClean="0"/>
              <a:t>Definition is indented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1061892" name="Rectangle 4"/>
          <p:cNvSpPr>
            <a:spLocks noChangeArrowheads="1"/>
          </p:cNvSpPr>
          <p:nvPr/>
        </p:nvSpPr>
        <p:spPr bwMode="auto">
          <a:xfrm>
            <a:off x="959658" y="2514600"/>
            <a:ext cx="10269509" cy="25075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&lt;dl&gt;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&lt;dt&gt;HTML&lt;/dt&gt;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&lt;dd&gt;A markup language …&lt;/dd&gt;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&lt;dt&gt;CSS&lt;/dt&gt;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&lt;dd&gt;Language used to …&lt;/dd&gt;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&lt;/dl&gt;</a:t>
            </a:r>
          </a:p>
        </p:txBody>
      </p:sp>
    </p:spTree>
    <p:extLst>
      <p:ext uri="{BB962C8B-B14F-4D97-AF65-F5344CB8AC3E}">
        <p14:creationId xmlns:p14="http://schemas.microsoft.com/office/powerpoint/2010/main" val="14093726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6212" y="4800600"/>
            <a:ext cx="8938472" cy="820600"/>
          </a:xfrm>
        </p:spPr>
        <p:txBody>
          <a:bodyPr/>
          <a:lstStyle/>
          <a:p>
            <a:r>
              <a:rPr lang="en-US" dirty="0" smtClean="0"/>
              <a:t>HTML Common Elements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008642">
            <a:off x="3113442" y="1616400"/>
            <a:ext cx="994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FF0000"/>
                </a:solidFill>
              </a:rPr>
              <a:t>&lt;div&gt;</a:t>
            </a:r>
            <a:endParaRPr lang="en-US" sz="2800" b="1" noProof="1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20516259">
            <a:off x="5231696" y="3773167"/>
            <a:ext cx="1369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92D050"/>
                </a:solidFill>
              </a:rPr>
              <a:t>&lt;script&gt;</a:t>
            </a:r>
            <a:endParaRPr lang="en-US" sz="2800" b="1" noProof="1">
              <a:solidFill>
                <a:srgbClr val="92D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699201">
            <a:off x="2982913" y="3561264"/>
            <a:ext cx="1555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00B0F0"/>
                </a:solidFill>
              </a:rPr>
              <a:t>&lt;button&gt;</a:t>
            </a:r>
            <a:endParaRPr lang="en-US" sz="2800" b="1" noProof="1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1098724">
            <a:off x="8324942" y="2937142"/>
            <a:ext cx="715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FF3399"/>
                </a:solidFill>
              </a:rPr>
              <a:t>&lt;a&gt;</a:t>
            </a:r>
            <a:endParaRPr lang="en-US" sz="2800" b="1" noProof="1">
              <a:solidFill>
                <a:srgbClr val="FF3399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20856118">
            <a:off x="2518812" y="2744483"/>
            <a:ext cx="1249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00B050"/>
                </a:solidFill>
              </a:rPr>
              <a:t>&lt;span&gt;</a:t>
            </a:r>
            <a:endParaRPr lang="en-US" sz="2800" b="1" noProof="1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630690">
            <a:off x="8609258" y="2103720"/>
            <a:ext cx="720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FFFF00"/>
                </a:solidFill>
              </a:rPr>
              <a:t>&lt;li&gt;</a:t>
            </a:r>
            <a:endParaRPr lang="en-US" sz="2800" b="1" noProof="1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20050254">
            <a:off x="7046869" y="2439908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/>
              <a:t>&lt;ul&gt;</a:t>
            </a:r>
            <a:endParaRPr lang="en-US" sz="2800" b="1" noProof="1"/>
          </a:p>
        </p:txBody>
      </p:sp>
      <p:sp>
        <p:nvSpPr>
          <p:cNvPr id="11" name="TextBox 10"/>
          <p:cNvSpPr txBox="1"/>
          <p:nvPr/>
        </p:nvSpPr>
        <p:spPr>
          <a:xfrm rot="21240044">
            <a:off x="6577356" y="1295624"/>
            <a:ext cx="1616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7030A0"/>
                </a:solidFill>
              </a:rPr>
              <a:t>&lt;section&gt;</a:t>
            </a:r>
            <a:endParaRPr lang="en-US" sz="2800" b="1" noProof="1">
              <a:solidFill>
                <a:srgbClr val="7030A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21110687">
            <a:off x="5048342" y="1273853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chemeClr val="accent1">
                    <a:lumMod val="75000"/>
                  </a:schemeClr>
                </a:solidFill>
              </a:rPr>
              <a:t>&lt;h1&gt;</a:t>
            </a:r>
            <a:endParaRPr lang="en-US" sz="2800" b="1" noProof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255400">
            <a:off x="7375907" y="3761417"/>
            <a:ext cx="1485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ADA485"/>
                </a:solidFill>
              </a:rPr>
              <a:t>&lt;strong&gt;</a:t>
            </a:r>
            <a:endParaRPr lang="en-US" sz="2800" b="1" noProof="1">
              <a:solidFill>
                <a:srgbClr val="ADA485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826208">
            <a:off x="5320042" y="2899286"/>
            <a:ext cx="1334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chemeClr val="tx1">
                    <a:lumMod val="75000"/>
                  </a:schemeClr>
                </a:solidFill>
              </a:rPr>
              <a:t>&lt;input&gt;</a:t>
            </a:r>
            <a:endParaRPr lang="en-US" sz="2800" b="1" noProof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61718">
            <a:off x="4419002" y="2139620"/>
            <a:ext cx="1093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0070C0"/>
                </a:solidFill>
              </a:rPr>
              <a:t>&lt;img&gt;</a:t>
            </a:r>
            <a:endParaRPr lang="en-US" sz="2800" b="1" noProof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27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236" y="4928997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Hypertext Markup Language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625236" y="5712544"/>
            <a:ext cx="8938472" cy="688256"/>
          </a:xfrm>
        </p:spPr>
        <p:txBody>
          <a:bodyPr/>
          <a:lstStyle/>
          <a:p>
            <a:r>
              <a:rPr lang="en-US" dirty="0" smtClean="0"/>
              <a:t>What is HTML?</a:t>
            </a:r>
            <a:endParaRPr lang="en-US" dirty="0"/>
          </a:p>
        </p:txBody>
      </p:sp>
      <p:pic>
        <p:nvPicPr>
          <p:cNvPr id="1027" name="Picture 3" descr="C:\Users\vggeo_000\Desktop\meta_name_keyword_description-ucoz-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876" y="1193944"/>
            <a:ext cx="5638936" cy="3386706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12589" y="4592087"/>
            <a:ext cx="10563648" cy="820600"/>
          </a:xfrm>
        </p:spPr>
        <p:txBody>
          <a:bodyPr/>
          <a:lstStyle/>
          <a:p>
            <a:r>
              <a:rPr lang="en-US" dirty="0" smtClean="0"/>
              <a:t>Section Elements</a:t>
            </a:r>
            <a:endParaRPr lang="bg-B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812589" y="5453166"/>
            <a:ext cx="10563648" cy="719034"/>
          </a:xfrm>
        </p:spPr>
        <p:txBody>
          <a:bodyPr/>
          <a:lstStyle/>
          <a:p>
            <a:r>
              <a:rPr lang="en-US" dirty="0" smtClean="0"/>
              <a:t>&lt;div&gt; and &lt;span&gt;</a:t>
            </a:r>
            <a:endParaRPr lang="en-US" dirty="0"/>
          </a:p>
        </p:txBody>
      </p:sp>
      <p:pic>
        <p:nvPicPr>
          <p:cNvPr id="13314" name="Picture 2" descr="http://www.instantshift.com/wp-content/uploads/2009/11/cssbm-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08321">
            <a:off x="6363442" y="1441991"/>
            <a:ext cx="4875530" cy="2585498"/>
          </a:xfrm>
          <a:prstGeom prst="roundRect">
            <a:avLst>
              <a:gd name="adj" fmla="val 12629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14338" name="Picture 2" descr="http://i.expression.microsoft.com/dd326790.PixieMill03_09(en-us,MSDN.10)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8508">
            <a:off x="932820" y="1443932"/>
            <a:ext cx="4709364" cy="2625398"/>
          </a:xfrm>
          <a:prstGeom prst="roundRect">
            <a:avLst>
              <a:gd name="adj" fmla="val 12629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823973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&lt;div&gt; Tag</a:t>
            </a:r>
          </a:p>
        </p:txBody>
      </p:sp>
      <p:sp>
        <p:nvSpPr>
          <p:cNvPr id="944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0000"/>
              </a:spcBef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dirty="0" smtClean="0"/>
              <a:t> creates logical divisions within a page</a:t>
            </a:r>
          </a:p>
          <a:p>
            <a:pPr lvl="1">
              <a:spcBef>
                <a:spcPct val="30000"/>
              </a:spcBef>
              <a:defRPr/>
            </a:pPr>
            <a:r>
              <a:rPr lang="en-US" dirty="0" smtClean="0"/>
              <a:t>Block element (rendered as rectangle)</a:t>
            </a:r>
          </a:p>
          <a:p>
            <a:pPr lvl="1">
              <a:spcBef>
                <a:spcPct val="30000"/>
              </a:spcBef>
              <a:defRPr/>
            </a:pPr>
            <a:r>
              <a:rPr lang="en-US" dirty="0" smtClean="0"/>
              <a:t>Typically used with CSS classes</a:t>
            </a:r>
          </a:p>
          <a:p>
            <a:pPr lvl="1">
              <a:spcBef>
                <a:spcPct val="30000"/>
              </a:spcBef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&lt;div&gt;</a:t>
            </a:r>
            <a:r>
              <a:rPr lang="en-US" dirty="0" smtClean="0"/>
              <a:t>s can be nested as blocks</a:t>
            </a:r>
            <a:endParaRPr lang="bg-BG" dirty="0" smtClean="0"/>
          </a:p>
          <a:p>
            <a:pPr>
              <a:spcBef>
                <a:spcPct val="30000"/>
              </a:spcBef>
              <a:defRPr/>
            </a:pPr>
            <a:r>
              <a:rPr lang="en-US" dirty="0" smtClean="0"/>
              <a:t>Example: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944132" name="Rectangle 4"/>
          <p:cNvSpPr>
            <a:spLocks noChangeArrowheads="1"/>
          </p:cNvSpPr>
          <p:nvPr/>
        </p:nvSpPr>
        <p:spPr bwMode="auto">
          <a:xfrm>
            <a:off x="816821" y="4953000"/>
            <a:ext cx="10459959" cy="13542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font-size:24px;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color:red"&gt;DIV example&lt;/div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one is &lt;span style="color:red; font-weight:bold"&gt;only a test&lt;/span&gt;.&lt;/p&gt;</a:t>
            </a:r>
          </a:p>
        </p:txBody>
      </p:sp>
      <p:pic>
        <p:nvPicPr>
          <p:cNvPr id="7170" name="Picture 2" descr="https://test.caes.ucdavis.edu/jQueryPresentation/Images/DivSelectorHtml-di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293" y="2261901"/>
            <a:ext cx="3434487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23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62942" y="3982487"/>
            <a:ext cx="4062942" cy="820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&lt;div&gt;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062942" y="4843566"/>
            <a:ext cx="4062942" cy="719034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8194" name="Picture 2" descr="http://www.insofta.com/stock-icons/xp-artistic-icons/preview/insert-div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267" y="1240268"/>
            <a:ext cx="5043550" cy="2417331"/>
          </a:xfrm>
          <a:prstGeom prst="roundRect">
            <a:avLst>
              <a:gd name="adj" fmla="val 47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8196" name="Picture 4" descr="http://www.russellheimlich.com/blog/wp-content/uploads/2009/09/death-to-div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55755">
            <a:off x="1102277" y="1249678"/>
            <a:ext cx="4568111" cy="2373911"/>
          </a:xfrm>
          <a:prstGeom prst="roundRect">
            <a:avLst>
              <a:gd name="adj" fmla="val 6275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7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266" name="Picture 2" descr="http://html5doctor.com/wp-content/uploads/2009/06/html5-after1.gif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09937">
            <a:off x="8780921" y="4710421"/>
            <a:ext cx="2019341" cy="1518686"/>
          </a:xfrm>
          <a:prstGeom prst="roundRect">
            <a:avLst>
              <a:gd name="adj" fmla="val 484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 rot="558684">
            <a:off x="902244" y="5160260"/>
            <a:ext cx="3183717" cy="1009125"/>
          </a:xfrm>
          <a:prstGeom prst="roundRect">
            <a:avLst>
              <a:gd name="adj" fmla="val 13428"/>
            </a:avLst>
          </a:prstGeom>
          <a:solidFill>
            <a:srgbClr val="F8E19F">
              <a:alpha val="50196"/>
            </a:srgb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4400" b="1" dirty="0" smtClean="0">
                <a:latin typeface="Consolas" pitchFamily="49" charset="0"/>
                <a:cs typeface="Consolas" pitchFamily="49" charset="0"/>
              </a:rPr>
              <a:t>&lt;DIV&gt;</a:t>
            </a:r>
            <a:endParaRPr lang="en-US" sz="4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1530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&lt;span&gt; Tag</a:t>
            </a:r>
          </a:p>
        </p:txBody>
      </p:sp>
      <p:sp>
        <p:nvSpPr>
          <p:cNvPr id="946179" name="Rectangle 3"/>
          <p:cNvSpPr>
            <a:spLocks noGrp="1" noChangeArrowheads="1"/>
          </p:cNvSpPr>
          <p:nvPr>
            <p:ph idx="1"/>
          </p:nvPr>
        </p:nvSpPr>
        <p:spPr>
          <a:xfrm>
            <a:off x="304721" y="1066800"/>
            <a:ext cx="11579384" cy="5301447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&lt;span&gt;</a:t>
            </a:r>
            <a:r>
              <a:rPr lang="en-US" dirty="0" smtClean="0"/>
              <a:t> is inline styling element</a:t>
            </a:r>
          </a:p>
          <a:p>
            <a:pPr>
              <a:defRPr/>
            </a:pPr>
            <a:r>
              <a:rPr lang="en-US" dirty="0" smtClean="0"/>
              <a:t>Useful for modifying a specific portion of text </a:t>
            </a:r>
          </a:p>
          <a:p>
            <a:pPr lvl="1">
              <a:defRPr/>
            </a:pPr>
            <a:r>
              <a:rPr lang="en-US" dirty="0" smtClean="0"/>
              <a:t>Inline element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doesn't create a separate</a:t>
            </a:r>
            <a:br>
              <a:rPr lang="en-US" dirty="0" smtClean="0"/>
            </a:br>
            <a:r>
              <a:rPr lang="en-US" dirty="0" smtClean="0"/>
              <a:t>area (paragraph) in the document</a:t>
            </a:r>
          </a:p>
          <a:p>
            <a:pPr>
              <a:defRPr/>
            </a:pPr>
            <a:r>
              <a:rPr lang="en-US" dirty="0" smtClean="0"/>
              <a:t>Used to style pieces of text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946180" name="Rectangle 4"/>
          <p:cNvSpPr>
            <a:spLocks noChangeArrowheads="1"/>
          </p:cNvSpPr>
          <p:nvPr/>
        </p:nvSpPr>
        <p:spPr bwMode="auto">
          <a:xfrm>
            <a:off x="912814" y="4495800"/>
            <a:ext cx="10363198" cy="17235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one is &lt;span style="color:red; font-weight:bold"&gt;only a test&lt;/span&gt;.&lt;/p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p&gt;This one is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another &lt;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 style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="font-size:32px;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font-weight:bold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"&gt;TEST&lt;/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span&gt;.&lt;/p&gt;</a:t>
            </a:r>
          </a:p>
        </p:txBody>
      </p:sp>
      <p:pic>
        <p:nvPicPr>
          <p:cNvPr id="75782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648" y="1371600"/>
            <a:ext cx="2191964" cy="1495398"/>
          </a:xfrm>
          <a:prstGeom prst="roundRect">
            <a:avLst>
              <a:gd name="adj" fmla="val 273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767" y="3352800"/>
            <a:ext cx="4586645" cy="578897"/>
          </a:xfrm>
          <a:prstGeom prst="roundRect">
            <a:avLst>
              <a:gd name="adj" fmla="val 1452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21526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7765" y="2760800"/>
            <a:ext cx="7313295" cy="820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&lt;span&gt;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437765" y="3621879"/>
            <a:ext cx="7313295" cy="719034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97776">
            <a:off x="6845089" y="839061"/>
            <a:ext cx="4367662" cy="1695450"/>
          </a:xfrm>
          <a:prstGeom prst="roundRect">
            <a:avLst>
              <a:gd name="adj" fmla="val 8514"/>
            </a:avLst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96" y="1219200"/>
            <a:ext cx="6405467" cy="1299167"/>
          </a:xfrm>
          <a:prstGeom prst="round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perspectiveContrastingRightFacing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12588" y="4876800"/>
            <a:ext cx="10583678" cy="1131496"/>
          </a:xfrm>
          <a:prstGeom prst="roundRect">
            <a:avLst>
              <a:gd name="adj" fmla="val 23886"/>
            </a:avLst>
          </a:prstGeom>
          <a:ln w="38100">
            <a:solidFill>
              <a:schemeClr val="accent5">
                <a:lumMod val="20000"/>
                <a:lumOff val="80000"/>
                <a:alpha val="2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4400" b="1" dirty="0" smtClean="0">
                <a:solidFill>
                  <a:srgbClr val="F6AF2E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itchFamily="49" charset="0"/>
                <a:cs typeface="Consolas" pitchFamily="49" charset="0"/>
              </a:rPr>
              <a:t>&lt;SPAN&gt;some text&lt;/span&gt;</a:t>
            </a:r>
            <a:endParaRPr lang="en-US" sz="4400" b="1" dirty="0">
              <a:solidFill>
                <a:srgbClr val="F6AF2E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2670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589" y="5504000"/>
            <a:ext cx="10563648" cy="820600"/>
          </a:xfrm>
        </p:spPr>
        <p:txBody>
          <a:bodyPr/>
          <a:lstStyle/>
          <a:p>
            <a:r>
              <a:rPr lang="en-US" dirty="0" smtClean="0"/>
              <a:t>Semantic Structural Tags</a:t>
            </a:r>
            <a:endParaRPr lang="en-US" dirty="0"/>
          </a:p>
        </p:txBody>
      </p:sp>
      <p:pic>
        <p:nvPicPr>
          <p:cNvPr id="8194" name="Picture 2" descr="http://www.smashingmagazine.com/wp-content/uploads/images/html5/html5_stru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14" y="1077730"/>
            <a:ext cx="5486398" cy="4045270"/>
          </a:xfrm>
          <a:prstGeom prst="roundRect">
            <a:avLst>
              <a:gd name="adj" fmla="val 356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48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Structure of a Web Page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/>
          <a:lstStyle/>
          <a:p>
            <a:r>
              <a:rPr lang="en-US" dirty="0" smtClean="0"/>
              <a:t>A typical layout structure of a Web page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14" y="1828800"/>
            <a:ext cx="8534398" cy="4572000"/>
          </a:xfrm>
          <a:prstGeom prst="roundRect">
            <a:avLst>
              <a:gd name="adj" fmla="val 643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057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"HTML 4 and Before"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&lt;div&gt;</a:t>
            </a:r>
            <a:r>
              <a:rPr lang="en-US" dirty="0" smtClean="0"/>
              <a:t>s with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dirty="0" smtClean="0"/>
              <a:t>s (the IDs are needed for styling)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0698" y="2154972"/>
            <a:ext cx="10365314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</a:t>
            </a: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… &lt;/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id="header</a:t>
            </a: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 … &lt;/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 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id="navigation</a:t>
            </a: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 … &lt;/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id="sidebar</a:t>
            </a: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 … &lt;/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id="content</a:t>
            </a: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 … &lt;/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id</a:t>
            </a: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="footer"&gt; … &lt;/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23631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793273" y="4439687"/>
            <a:ext cx="6602280" cy="820600"/>
          </a:xfrm>
        </p:spPr>
        <p:txBody>
          <a:bodyPr/>
          <a:lstStyle/>
          <a:p>
            <a:r>
              <a:rPr lang="en-US" dirty="0" smtClean="0"/>
              <a:t>The HTML 4 Way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793273" y="5300766"/>
            <a:ext cx="660228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9218" name="Picture 2" descr="http://t2.gstatic.com/images?q=tbn:ANd9GcSrxqvIZjA0U9H1Q_BwBm_b4qOKOuQYF-eif49y5KQNFukISJExN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652" y="1845999"/>
            <a:ext cx="3508560" cy="196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www.ohio.edu/people/bt126509/vico361/exercise03/images/html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212" y="1845999"/>
            <a:ext cx="5562600" cy="196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25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HTML 5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 smtClean="0"/>
              <a:t>In HTML 5 there are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semantic</a:t>
            </a:r>
            <a:r>
              <a:rPr lang="en-US" dirty="0" smtClean="0"/>
              <a:t> tags for layout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&lt;header&gt;</a:t>
            </a:r>
            <a:r>
              <a:rPr lang="en-US" noProof="1" smtClean="0">
                <a:solidFill>
                  <a:srgbClr val="EBFFD2"/>
                </a:solidFill>
              </a:rPr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&lt;footer&gt;</a:t>
            </a:r>
            <a:r>
              <a:rPr lang="en-US" noProof="1" smtClean="0">
                <a:solidFill>
                  <a:srgbClr val="EBFFD2"/>
                </a:solidFill>
              </a:rPr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&lt;nav&gt;</a:t>
            </a:r>
            <a:r>
              <a:rPr lang="en-US" noProof="1" smtClean="0">
                <a:solidFill>
                  <a:srgbClr val="EBFFD2"/>
                </a:solidFill>
              </a:rPr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&lt;aside&gt;</a:t>
            </a:r>
            <a:r>
              <a:rPr lang="en-US" noProof="1" smtClean="0">
                <a:solidFill>
                  <a:srgbClr val="EBFFD2"/>
                </a:solidFill>
              </a:rPr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&lt;section&gt;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4" y="2530827"/>
            <a:ext cx="10363198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… &lt;/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&lt;header&gt; … &lt;/header&gt;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&lt;nav&gt; … &lt;/nav&gt;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&lt;aside&gt; … &lt;/aside&gt;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&lt;section&gt; … &lt;/section&gt;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&lt;footer&gt; … &lt;/footer&gt;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50279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Hypertext Markup Language</a:t>
            </a:r>
            <a:endParaRPr lang="bg-BG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 lnSpcReduction="10000"/>
          </a:bodyPr>
          <a:lstStyle/>
          <a:p>
            <a:pPr>
              <a:lnSpc>
                <a:spcPts val="3600"/>
              </a:lnSpc>
            </a:pPr>
            <a:r>
              <a:rPr lang="en-US" dirty="0" smtClean="0"/>
              <a:t>HTML –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H</a:t>
            </a:r>
            <a:r>
              <a:rPr lang="en-US" dirty="0" smtClean="0"/>
              <a:t>yper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US" dirty="0" smtClean="0"/>
              <a:t>ext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M</a:t>
            </a:r>
            <a:r>
              <a:rPr lang="en-US" dirty="0" smtClean="0"/>
              <a:t>arkup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L</a:t>
            </a:r>
            <a:r>
              <a:rPr lang="en-US" dirty="0" smtClean="0"/>
              <a:t>anguage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ts val="3600"/>
              </a:lnSpc>
            </a:pPr>
            <a:r>
              <a:rPr lang="en-US" dirty="0" smtClean="0"/>
              <a:t>A notation for describing</a:t>
            </a:r>
          </a:p>
          <a:p>
            <a:pPr lvl="2"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document structure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(semantic markup)</a:t>
            </a:r>
          </a:p>
          <a:p>
            <a:pPr lvl="2"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formatting </a:t>
            </a:r>
            <a:r>
              <a:rPr lang="en-US" dirty="0"/>
              <a:t>(presentation markup</a:t>
            </a:r>
            <a:r>
              <a:rPr lang="en-US" dirty="0" smtClean="0"/>
              <a:t>)</a:t>
            </a:r>
            <a:endParaRPr lang="en-US" dirty="0"/>
          </a:p>
          <a:p>
            <a:pPr lvl="1">
              <a:lnSpc>
                <a:spcPts val="3600"/>
              </a:lnSpc>
            </a:pPr>
            <a:r>
              <a:rPr lang="en-US" dirty="0" smtClean="0"/>
              <a:t>Looks (looked?) like:</a:t>
            </a:r>
          </a:p>
          <a:p>
            <a:pPr lvl="2">
              <a:lnSpc>
                <a:spcPts val="3600"/>
              </a:lnSpc>
            </a:pPr>
            <a:r>
              <a:rPr lang="en-US" dirty="0" smtClean="0"/>
              <a:t>A Microsoft Word document</a:t>
            </a:r>
          </a:p>
          <a:p>
            <a:pPr>
              <a:defRPr/>
            </a:pPr>
            <a:r>
              <a:rPr lang="en-US" dirty="0"/>
              <a:t>The markup tags provide </a:t>
            </a:r>
            <a:r>
              <a:rPr lang="en-US" dirty="0" smtClean="0"/>
              <a:t>meta-information </a:t>
            </a:r>
            <a:r>
              <a:rPr lang="en-US" dirty="0"/>
              <a:t>about the page content </a:t>
            </a:r>
            <a:r>
              <a:rPr lang="en-US" dirty="0" smtClean="0"/>
              <a:t>and define its structure</a:t>
            </a:r>
            <a:endParaRPr lang="en-US" dirty="0"/>
          </a:p>
          <a:p>
            <a:pPr>
              <a:defRPr/>
            </a:pPr>
            <a:r>
              <a:rPr lang="en-US" dirty="0"/>
              <a:t>A HTML document consists of many </a:t>
            </a:r>
            <a:r>
              <a:rPr lang="en-US" dirty="0" smtClean="0"/>
              <a:t>tags (with nesting)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2050" name="Picture 2" descr="http://www.iconhot.com/icon/png/coded/512/page-html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04212" y="1295400"/>
            <a:ext cx="2590800" cy="3061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21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589" y="4820687"/>
            <a:ext cx="10563648" cy="820600"/>
          </a:xfrm>
        </p:spPr>
        <p:txBody>
          <a:bodyPr/>
          <a:lstStyle/>
          <a:p>
            <a:r>
              <a:rPr lang="en-US" dirty="0" smtClean="0"/>
              <a:t>Semantic Structural Tags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589" y="5681766"/>
            <a:ext cx="10563648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 descr="http://www.designscollage.com/wp-content/uploads/2010/07/mainh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652" y="1143001"/>
            <a:ext cx="6009522" cy="3179610"/>
          </a:xfrm>
          <a:prstGeom prst="roundRect">
            <a:avLst>
              <a:gd name="adj" fmla="val 6370"/>
            </a:avLst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21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 smtClean="0"/>
              <a:t>HTML should be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well formatted</a:t>
            </a:r>
          </a:p>
          <a:p>
            <a:pPr lvl="1"/>
            <a:r>
              <a:rPr lang="en-US" dirty="0" smtClean="0"/>
              <a:t>Nested tags should be indented on the right, but not always!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Any sequence of whitespace converts to a single space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Code Formatting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5025" y="2430279"/>
            <a:ext cx="10518776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class="book"&gt;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&lt;span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class="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book-logo"&gt;&lt;img src="book-logo.png" /&gt;&lt;/span&gt;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3436" y="4521438"/>
            <a:ext cx="10518776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class="book"&gt;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&lt;span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class="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book-logo"&gt;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&lt;img src="book-logo.png"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&lt;/span&gt;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2741612" y="5774122"/>
            <a:ext cx="4724400" cy="570445"/>
          </a:xfrm>
          <a:prstGeom prst="wedgeRoundRectCallout">
            <a:avLst>
              <a:gd name="adj1" fmla="val -55486"/>
              <a:gd name="adj2" fmla="val -5459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We have a space after the image!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321512" y="4987656"/>
            <a:ext cx="503356" cy="3304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434468" y="4683713"/>
            <a:ext cx="4800600" cy="648043"/>
          </a:xfrm>
          <a:prstGeom prst="wedgeRoundRectCallout">
            <a:avLst>
              <a:gd name="adj1" fmla="val -67284"/>
              <a:gd name="adj2" fmla="val 2110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We have a space before the image!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2812" y="5325708"/>
            <a:ext cx="629385" cy="3304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180957" y="5345404"/>
            <a:ext cx="482111" cy="3304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12814" y="5709138"/>
            <a:ext cx="288190" cy="3304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81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7" grpId="0" animBg="1"/>
      <p:bldP spid="10" grpId="0" animBg="1"/>
      <p:bldP spid="11" grpId="0" animBg="1"/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Tips and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the correct vision and attitude towards HTML</a:t>
            </a:r>
          </a:p>
          <a:p>
            <a:pPr lvl="1"/>
            <a:r>
              <a:rPr lang="en-US" dirty="0" smtClean="0"/>
              <a:t>HTML is only about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structure</a:t>
            </a:r>
            <a:r>
              <a:rPr lang="en-US" dirty="0" smtClean="0"/>
              <a:t>, not appearance</a:t>
            </a:r>
          </a:p>
          <a:p>
            <a:pPr lvl="1"/>
            <a:r>
              <a:rPr lang="en-US" dirty="0" smtClean="0"/>
              <a:t>Browsers tolerate invalid HTML code and parse errors</a:t>
            </a:r>
          </a:p>
          <a:p>
            <a:pPr lvl="2"/>
            <a:r>
              <a:rPr lang="en-US" dirty="0" smtClean="0"/>
              <a:t>You should always write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correct HTML</a:t>
            </a:r>
            <a:endParaRPr lang="en-US" dirty="0" smtClean="0"/>
          </a:p>
          <a:p>
            <a:pPr lvl="2"/>
            <a:r>
              <a:rPr lang="en-US" dirty="0" smtClean="0"/>
              <a:t>Format your HTML code</a:t>
            </a:r>
          </a:p>
          <a:p>
            <a:pPr lvl="1"/>
            <a:r>
              <a:rPr lang="en-US" dirty="0" smtClean="0"/>
              <a:t>Always think about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semantics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W3C HTML Validator</a:t>
            </a:r>
            <a:r>
              <a:rPr lang="en-US" dirty="0" smtClean="0"/>
              <a:t> is a way to validate your HTML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validator.w3.org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4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066800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dirty="0" smtClean="0"/>
              <a:t>HTML describe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structured content </a:t>
            </a:r>
            <a:r>
              <a:rPr lang="en-US" sz="3000" dirty="0" smtClean="0"/>
              <a:t>(text, images, tables, figures, etc.)</a:t>
            </a:r>
            <a:br>
              <a:rPr lang="en-US" sz="3000" dirty="0" smtClean="0"/>
            </a:br>
            <a:r>
              <a:rPr lang="en-US" sz="3000" dirty="0" smtClean="0"/>
              <a:t>in HTML elements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Elements consist of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open / closing tag + content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HTML documents consist of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&lt;head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3000" dirty="0" smtClean="0"/>
              <a:t> +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Commonly used HTML tags:</a:t>
            </a:r>
          </a:p>
          <a:p>
            <a:pPr lvl="1">
              <a:lnSpc>
                <a:spcPct val="100000"/>
              </a:lnSpc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  <a:r>
              <a:rPr lang="en-US" sz="2800" noProof="1" smtClean="0"/>
              <a:t>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&lt;head&gt;</a:t>
            </a:r>
            <a:r>
              <a:rPr lang="en-US" sz="2800" noProof="1" smtClean="0"/>
              <a:t>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  <a:r>
              <a:rPr lang="en-US" sz="2800" noProof="1" smtClean="0"/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  <a:r>
              <a:rPr lang="en-US" sz="2800" noProof="1"/>
              <a:t>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&lt;h1&gt;</a:t>
            </a:r>
            <a:r>
              <a:rPr lang="en-US" sz="2800" noProof="1" smtClean="0"/>
              <a:t>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&lt;h2&gt;</a:t>
            </a:r>
            <a:r>
              <a:rPr lang="en-US" sz="2800" noProof="1" smtClean="0"/>
              <a:t>,</a:t>
            </a:r>
            <a:br>
              <a:rPr lang="en-US" sz="2800" noProof="1" smtClean="0"/>
            </a:b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&lt;h3&gt;</a:t>
            </a:r>
            <a:r>
              <a:rPr lang="en-US" sz="2800" noProof="1" smtClean="0"/>
              <a:t>, …,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&lt;ol&gt;</a:t>
            </a:r>
            <a:r>
              <a:rPr lang="en-US" sz="2800" noProof="1" smtClean="0"/>
              <a:t>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&lt;ul&gt;</a:t>
            </a:r>
            <a:r>
              <a:rPr lang="en-US" sz="2800" noProof="1" smtClean="0"/>
              <a:t>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en-US" sz="2800" noProof="1" smtClean="0"/>
              <a:t>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</a:t>
            </a:r>
            <a:r>
              <a:rPr lang="en-US" sz="2800" noProof="1" smtClean="0"/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href="…"&gt;</a:t>
            </a:r>
            <a:r>
              <a:rPr lang="en-US" sz="2800" noProof="1" smtClean="0"/>
              <a:t>,</a:t>
            </a:r>
            <a:br>
              <a:rPr lang="en-US" sz="2800" noProof="1" smtClean="0"/>
            </a:b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&lt;img</a:t>
            </a:r>
            <a:r>
              <a:rPr lang="en-US" sz="2800" noProof="1" smtClean="0"/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src="…"&gt;</a:t>
            </a:r>
            <a:r>
              <a:rPr lang="en-US" sz="2800" noProof="1"/>
              <a:t>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&lt;div&gt;</a:t>
            </a:r>
            <a:r>
              <a:rPr lang="en-US" sz="2800" noProof="1" smtClean="0"/>
              <a:t>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&lt;span&gt;</a:t>
            </a:r>
          </a:p>
          <a:p>
            <a:pPr>
              <a:lnSpc>
                <a:spcPct val="100000"/>
              </a:lnSpc>
            </a:pP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&lt;div&gt;</a:t>
            </a:r>
            <a:r>
              <a:rPr lang="en-US" sz="3000" dirty="0" smtClean="0"/>
              <a:t> are block elements</a:t>
            </a:r>
          </a:p>
          <a:p>
            <a:pPr>
              <a:lnSpc>
                <a:spcPct val="100000"/>
              </a:lnSpc>
            </a:pP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&lt;span&gt;</a:t>
            </a:r>
            <a:r>
              <a:rPr lang="en-US" sz="3000" dirty="0" smtClean="0"/>
              <a:t> is inline element</a:t>
            </a:r>
          </a:p>
          <a:p>
            <a:pPr>
              <a:lnSpc>
                <a:spcPct val="100000"/>
              </a:lnSpc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2971800"/>
            <a:ext cx="3505200" cy="3505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https://softuni.bg/courses/web-fundamentals/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dirty="0"/>
              <a:t>HTML 5 Overview</a:t>
            </a:r>
          </a:p>
        </p:txBody>
      </p:sp>
    </p:spTree>
    <p:extLst>
      <p:ext uri="{BB962C8B-B14F-4D97-AF65-F5344CB8AC3E}">
        <p14:creationId xmlns:p14="http://schemas.microsoft.com/office/powerpoint/2010/main" val="291805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HTML Basics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7"/>
              </a:rPr>
              <a:t>CSS Styling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3001"/>
            <a:ext cx="11804822" cy="5668476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An HTML document must have an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htm</a:t>
            </a:r>
            <a:r>
              <a:rPr lang="en-US" dirty="0"/>
              <a:t> 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.html</a:t>
            </a:r>
            <a:r>
              <a:rPr lang="en-US" dirty="0"/>
              <a:t> file extension</a:t>
            </a:r>
          </a:p>
          <a:p>
            <a:pPr>
              <a:defRPr/>
            </a:pPr>
            <a:r>
              <a:rPr lang="en-US" dirty="0"/>
              <a:t>HTML files can be created with text editors:</a:t>
            </a:r>
          </a:p>
          <a:p>
            <a:pPr lvl="1">
              <a:defRPr/>
            </a:pPr>
            <a:r>
              <a:rPr lang="en-US" noProof="1" smtClean="0"/>
              <a:t>Notepad</a:t>
            </a:r>
            <a:r>
              <a:rPr lang="en-US" noProof="1"/>
              <a:t>++, </a:t>
            </a:r>
            <a:r>
              <a:rPr lang="en-US" noProof="1" smtClean="0"/>
              <a:t>GEdit, Sublime Text, WebStorm, …</a:t>
            </a:r>
            <a:endParaRPr lang="en-US" noProof="1"/>
          </a:p>
          <a:p>
            <a:pPr>
              <a:defRPr/>
            </a:pPr>
            <a:r>
              <a:rPr lang="en-US" dirty="0"/>
              <a:t>Or HTML editors (WYSIWYG Editors):</a:t>
            </a:r>
          </a:p>
          <a:p>
            <a:pPr lvl="1">
              <a:defRPr/>
            </a:pPr>
            <a:r>
              <a:rPr lang="en-US" dirty="0"/>
              <a:t>Microsoft </a:t>
            </a:r>
            <a:r>
              <a:rPr lang="en-US" noProof="1" smtClean="0"/>
              <a:t>WebMatrix</a:t>
            </a:r>
          </a:p>
          <a:p>
            <a:pPr lvl="1">
              <a:defRPr/>
            </a:pPr>
            <a:r>
              <a:rPr lang="en-US" dirty="0" smtClean="0"/>
              <a:t>Microsoft </a:t>
            </a:r>
            <a:r>
              <a:rPr lang="en-US" dirty="0"/>
              <a:t>Expression Web</a:t>
            </a:r>
          </a:p>
          <a:p>
            <a:pPr lvl="1">
              <a:defRPr/>
            </a:pPr>
            <a:r>
              <a:rPr lang="en-US" dirty="0"/>
              <a:t>Microsoft Visual Studio</a:t>
            </a:r>
          </a:p>
          <a:p>
            <a:pPr lvl="1">
              <a:defRPr/>
            </a:pPr>
            <a:r>
              <a:rPr lang="en-US" dirty="0"/>
              <a:t>Adobe </a:t>
            </a:r>
            <a:r>
              <a:rPr lang="en-US" dirty="0" smtClean="0"/>
              <a:t>Dreamweaver</a:t>
            </a:r>
          </a:p>
          <a:p>
            <a:pPr lvl="1">
              <a:defRPr/>
            </a:pPr>
            <a:r>
              <a:rPr lang="en-US" dirty="0" smtClean="0"/>
              <a:t>Adobe Edge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HTML Pages</a:t>
            </a:r>
            <a:endParaRPr lang="en-US" dirty="0"/>
          </a:p>
        </p:txBody>
      </p:sp>
      <p:pic>
        <p:nvPicPr>
          <p:cNvPr id="3074" name="Picture 2" descr="http://sambaumgarten.me/wp-content/uploads/2013/03/photodune-907223-html-code-m-e1363805086580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18212" y="4320014"/>
            <a:ext cx="5460247" cy="189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32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– Past, Present,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914400"/>
            <a:ext cx="11579384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1991 </a:t>
            </a:r>
            <a:r>
              <a:rPr lang="en-US" sz="2400" dirty="0" smtClean="0"/>
              <a:t>– HTML first mentioned </a:t>
            </a:r>
            <a:r>
              <a:rPr lang="en-US" sz="2400" dirty="0"/>
              <a:t>– Tim Berners-Lee – HTML </a:t>
            </a:r>
            <a:r>
              <a:rPr lang="en-US" sz="2400" dirty="0" smtClean="0"/>
              <a:t>tags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1993</a:t>
            </a:r>
            <a:r>
              <a:rPr lang="en-US" sz="2400" dirty="0"/>
              <a:t> – </a:t>
            </a:r>
            <a:r>
              <a:rPr lang="en-US" sz="2400" dirty="0" smtClean="0"/>
              <a:t>HTML (first public version, published at IETF)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1993</a:t>
            </a:r>
            <a:r>
              <a:rPr lang="en-US" sz="2400" dirty="0"/>
              <a:t> – </a:t>
            </a:r>
            <a:r>
              <a:rPr lang="en-US" sz="2400" dirty="0" smtClean="0"/>
              <a:t>HTML </a:t>
            </a:r>
            <a:r>
              <a:rPr lang="en-US" sz="2400" dirty="0"/>
              <a:t>2 draft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1995</a:t>
            </a:r>
            <a:r>
              <a:rPr lang="en-US" sz="2400" dirty="0"/>
              <a:t> – </a:t>
            </a:r>
            <a:r>
              <a:rPr lang="en-US" sz="2400" dirty="0" smtClean="0"/>
              <a:t>HTML </a:t>
            </a:r>
            <a:r>
              <a:rPr lang="en-US" sz="2400" dirty="0"/>
              <a:t>2 – W3C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1995</a:t>
            </a:r>
            <a:r>
              <a:rPr lang="en-US" sz="2400" dirty="0"/>
              <a:t> – </a:t>
            </a:r>
            <a:r>
              <a:rPr lang="en-US" sz="2400" dirty="0" smtClean="0"/>
              <a:t>HTML </a:t>
            </a:r>
            <a:r>
              <a:rPr lang="en-US" sz="2400" dirty="0"/>
              <a:t>3 </a:t>
            </a:r>
            <a:r>
              <a:rPr lang="en-US" sz="2400" dirty="0" smtClean="0"/>
              <a:t>draft 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1997</a:t>
            </a:r>
            <a:r>
              <a:rPr lang="en-US" sz="2400" dirty="0"/>
              <a:t> – </a:t>
            </a:r>
            <a:r>
              <a:rPr lang="en-US" sz="2400" dirty="0" smtClean="0"/>
              <a:t>HTML </a:t>
            </a:r>
            <a:r>
              <a:rPr lang="en-US" sz="2400" dirty="0"/>
              <a:t>3.2 – “Wilbur”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1997</a:t>
            </a:r>
            <a:r>
              <a:rPr lang="en-US" sz="2400" dirty="0"/>
              <a:t> – </a:t>
            </a:r>
            <a:r>
              <a:rPr lang="en-US" sz="2400" dirty="0" smtClean="0"/>
              <a:t>HTML </a:t>
            </a:r>
            <a:r>
              <a:rPr lang="en-US" sz="2400" dirty="0"/>
              <a:t>4 </a:t>
            </a:r>
            <a:r>
              <a:rPr lang="en-US" sz="2400" dirty="0" smtClean="0"/>
              <a:t>– ”</a:t>
            </a:r>
            <a:r>
              <a:rPr lang="en-US" sz="2400" dirty="0"/>
              <a:t>Cougar” </a:t>
            </a:r>
            <a:r>
              <a:rPr lang="en-US" sz="2400" dirty="0" smtClean="0"/>
              <a:t>– CSS 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1999</a:t>
            </a:r>
            <a:r>
              <a:rPr lang="en-US" sz="2400" dirty="0"/>
              <a:t> – </a:t>
            </a:r>
            <a:r>
              <a:rPr lang="en-US" sz="2400" dirty="0" smtClean="0"/>
              <a:t>HTML 4.01 (final)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2000</a:t>
            </a:r>
            <a:r>
              <a:rPr lang="en-US" sz="2400" dirty="0"/>
              <a:t> – </a:t>
            </a:r>
            <a:r>
              <a:rPr lang="en-US" sz="2400" dirty="0" smtClean="0"/>
              <a:t>XHTML draft 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2001</a:t>
            </a:r>
            <a:r>
              <a:rPr lang="en-US" sz="2400" dirty="0"/>
              <a:t> – </a:t>
            </a:r>
            <a:r>
              <a:rPr lang="en-US" sz="2400" dirty="0" smtClean="0"/>
              <a:t>XHTML  (final)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2008</a:t>
            </a:r>
            <a:r>
              <a:rPr lang="en-US" sz="2400" dirty="0"/>
              <a:t> – </a:t>
            </a:r>
            <a:r>
              <a:rPr lang="en-US" sz="2400" dirty="0" smtClean="0"/>
              <a:t>HTML5 </a:t>
            </a:r>
            <a:r>
              <a:rPr lang="en-US" sz="2400" dirty="0"/>
              <a:t>/ XHTML5 draft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2011</a:t>
            </a:r>
            <a:r>
              <a:rPr lang="en-US" sz="2400" dirty="0"/>
              <a:t> – </a:t>
            </a:r>
            <a:r>
              <a:rPr lang="en-US" sz="2400" dirty="0" smtClean="0"/>
              <a:t>feature </a:t>
            </a:r>
            <a:r>
              <a:rPr lang="en-US" sz="2400" dirty="0"/>
              <a:t>complete HTML5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en.wikipedia.org/wiki/HTML5#Plan_2014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7170" name="Picture 2" descr="http://www.karmapsychicboutique.com/page/_files/past_life_regression_hypnosis_health_info%5B1%5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812" y="2209800"/>
            <a:ext cx="3555074" cy="3993833"/>
          </a:xfrm>
          <a:prstGeom prst="roundRect">
            <a:avLst>
              <a:gd name="adj" fmla="val 438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files.softicons.com/download/system-icons/adobe-cs4-files-folders-icons-by-deleket/png/256/File%20Adobe%20Dreamweaver%20HTML-0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612" y="3121669"/>
            <a:ext cx="2170094" cy="217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23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259997" y="1389200"/>
            <a:ext cx="9668832" cy="820600"/>
          </a:xfrm>
        </p:spPr>
        <p:txBody>
          <a:bodyPr/>
          <a:lstStyle/>
          <a:p>
            <a:r>
              <a:rPr lang="en-US" dirty="0" smtClean="0"/>
              <a:t>HTML Terminology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259997" y="2285999"/>
            <a:ext cx="9668832" cy="719034"/>
          </a:xfrm>
        </p:spPr>
        <p:txBody>
          <a:bodyPr/>
          <a:lstStyle/>
          <a:p>
            <a:r>
              <a:rPr lang="en-US" dirty="0" smtClean="0"/>
              <a:t>Tags, Attributes and Elements</a:t>
            </a:r>
            <a:endParaRPr lang="en-US" dirty="0"/>
          </a:p>
        </p:txBody>
      </p:sp>
      <p:pic>
        <p:nvPicPr>
          <p:cNvPr id="1030" name="Picture 6" descr="http://nayleon.com/wp-content/uploads/2011/06/earth-air-fire-water-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40" y="3396394"/>
            <a:ext cx="4402572" cy="2394806"/>
          </a:xfrm>
          <a:prstGeom prst="roundRect">
            <a:avLst>
              <a:gd name="adj" fmla="val 6212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29.media.tumblr.com/tumblr_lyme6pW4wA1r3pofqo1_1280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327" y="3396394"/>
            <a:ext cx="4790885" cy="2394806"/>
          </a:xfrm>
          <a:prstGeom prst="roundRect">
            <a:avLst>
              <a:gd name="adj" fmla="val 6212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37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dirty="0"/>
              <a:t>Terminology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3592" y="990600"/>
            <a:ext cx="11801642" cy="5638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Concepts in HTML</a:t>
            </a:r>
          </a:p>
          <a:p>
            <a:pPr lvl="1"/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Tags</a:t>
            </a:r>
          </a:p>
          <a:p>
            <a:pPr lvl="2"/>
            <a:r>
              <a:rPr lang="en-US" sz="3200" dirty="0" smtClean="0"/>
              <a:t>Opening tag and closing tag</a:t>
            </a:r>
          </a:p>
          <a:p>
            <a:pPr lvl="2"/>
            <a:r>
              <a:rPr lang="en-US" sz="3200" dirty="0" smtClean="0"/>
              <a:t>The smallest piece in HTML</a:t>
            </a:r>
          </a:p>
          <a:p>
            <a:pPr lvl="1"/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Attributes</a:t>
            </a:r>
          </a:p>
          <a:p>
            <a:pPr lvl="2"/>
            <a:r>
              <a:rPr lang="en-US" sz="3200" dirty="0" smtClean="0"/>
              <a:t>Properties of the tag, e.g. size, color, etc… </a:t>
            </a:r>
          </a:p>
          <a:p>
            <a:pPr lvl="1"/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Elements</a:t>
            </a:r>
          </a:p>
          <a:p>
            <a:pPr lvl="2"/>
            <a:r>
              <a:rPr lang="en-US" sz="3200" dirty="0" smtClean="0"/>
              <a:t>Combination of opening, closing tag and attributes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098" name="Picture 2" descr="https://c1.staticflickr.com/3/2482/3552916541_7ccbbde53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212" y="1447800"/>
            <a:ext cx="4038600" cy="2695576"/>
          </a:xfrm>
          <a:prstGeom prst="roundRect">
            <a:avLst>
              <a:gd name="adj" fmla="val 7047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18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1066800"/>
            <a:ext cx="11579384" cy="56388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Tags </a:t>
            </a:r>
            <a:r>
              <a:rPr lang="en-US" dirty="0" smtClean="0"/>
              <a:t>are the smallest piece in HTML Document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Start with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&lt;</a:t>
            </a:r>
            <a:r>
              <a:rPr lang="en-US" dirty="0" smtClean="0"/>
              <a:t>" and end with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&gt;</a:t>
            </a:r>
            <a:r>
              <a:rPr lang="en-US" dirty="0" smtClean="0"/>
              <a:t>"</a:t>
            </a:r>
          </a:p>
          <a:p>
            <a:pPr>
              <a:lnSpc>
                <a:spcPct val="110000"/>
              </a:lnSpc>
            </a:pPr>
            <a:r>
              <a:rPr lang="en-US" dirty="0"/>
              <a:t>Two kinds of tags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Opening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Mark the start of </a:t>
            </a:r>
            <a:r>
              <a:rPr lang="en-US" dirty="0" smtClean="0"/>
              <a:t>an </a:t>
            </a:r>
            <a:br>
              <a:rPr lang="en-US" dirty="0" smtClean="0"/>
            </a:br>
            <a:r>
              <a:rPr lang="en-US" dirty="0" smtClean="0"/>
              <a:t>HTML </a:t>
            </a:r>
            <a:r>
              <a:rPr lang="en-US" dirty="0"/>
              <a:t>element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Closing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Mark the end of an </a:t>
            </a:r>
            <a:r>
              <a:rPr lang="en-US" dirty="0" smtClean="0"/>
              <a:t>HTML element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Start with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&lt;/</a:t>
            </a:r>
            <a:r>
              <a:rPr lang="en-US" dirty="0"/>
              <a:t>" </a:t>
            </a:r>
            <a:r>
              <a:rPr lang="en-US" dirty="0" smtClean="0"/>
              <a:t>and end </a:t>
            </a:r>
            <a:r>
              <a:rPr lang="en-US" dirty="0"/>
              <a:t>with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5942012" y="2795898"/>
            <a:ext cx="5197475" cy="21571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  <a:b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&lt;h1&gt;Hello HTML5!&lt;/h1&gt;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  <a:b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US" sz="28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8456612" y="1889694"/>
            <a:ext cx="2397948" cy="701105"/>
          </a:xfrm>
          <a:prstGeom prst="wedgeRoundRectCallout">
            <a:avLst>
              <a:gd name="adj1" fmla="val -94056"/>
              <a:gd name="adj2" fmla="val 11416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</a:rPr>
              <a:t>Opening tag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9" name="AutoShape 9"/>
          <p:cNvSpPr>
            <a:spLocks noChangeArrowheads="1"/>
          </p:cNvSpPr>
          <p:nvPr/>
        </p:nvSpPr>
        <p:spPr bwMode="auto">
          <a:xfrm>
            <a:off x="7294143" y="5408815"/>
            <a:ext cx="2532893" cy="586814"/>
          </a:xfrm>
          <a:prstGeom prst="wedgeRoundRectCallout">
            <a:avLst>
              <a:gd name="adj1" fmla="val 60149"/>
              <a:gd name="adj2" fmla="val -27258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Closing tag</a:t>
            </a:r>
          </a:p>
        </p:txBody>
      </p:sp>
      <p:sp>
        <p:nvSpPr>
          <p:cNvPr id="22" name="AutoShape 9"/>
          <p:cNvSpPr>
            <a:spLocks noChangeArrowheads="1"/>
          </p:cNvSpPr>
          <p:nvPr/>
        </p:nvSpPr>
        <p:spPr bwMode="auto">
          <a:xfrm>
            <a:off x="7294142" y="5408815"/>
            <a:ext cx="2532893" cy="564028"/>
          </a:xfrm>
          <a:prstGeom prst="wedgeRoundRectCallout">
            <a:avLst>
              <a:gd name="adj1" fmla="val -59123"/>
              <a:gd name="adj2" fmla="val -14482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Closing tag</a:t>
            </a:r>
          </a:p>
        </p:txBody>
      </p:sp>
      <p:sp>
        <p:nvSpPr>
          <p:cNvPr id="23" name="AutoShape 9"/>
          <p:cNvSpPr>
            <a:spLocks noChangeArrowheads="1"/>
          </p:cNvSpPr>
          <p:nvPr/>
        </p:nvSpPr>
        <p:spPr bwMode="auto">
          <a:xfrm>
            <a:off x="7294143" y="5420208"/>
            <a:ext cx="2569405" cy="564028"/>
          </a:xfrm>
          <a:prstGeom prst="wedgeRoundRectCallout">
            <a:avLst>
              <a:gd name="adj1" fmla="val -37060"/>
              <a:gd name="adj2" fmla="val -21629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Closing tag</a:t>
            </a:r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8456612" y="1889695"/>
            <a:ext cx="2397948" cy="701105"/>
          </a:xfrm>
          <a:prstGeom prst="wedgeRoundRectCallout">
            <a:avLst>
              <a:gd name="adj1" fmla="val -87186"/>
              <a:gd name="adj2" fmla="val 1529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</a:rPr>
              <a:t>Opening tag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25" name="AutoShape 7"/>
          <p:cNvSpPr>
            <a:spLocks noChangeArrowheads="1"/>
          </p:cNvSpPr>
          <p:nvPr/>
        </p:nvSpPr>
        <p:spPr bwMode="auto">
          <a:xfrm>
            <a:off x="8456612" y="1879566"/>
            <a:ext cx="2397948" cy="701105"/>
          </a:xfrm>
          <a:prstGeom prst="wedgeRoundRectCallout">
            <a:avLst>
              <a:gd name="adj1" fmla="val -85052"/>
              <a:gd name="adj2" fmla="val 20534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</a:rPr>
              <a:t>Opening tag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40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2" grpId="0" animBg="1"/>
      <p:bldP spid="23" grpId="0" animBg="1"/>
      <p:bldP spid="24" grpId="0" animBg="1"/>
      <p:bldP spid="25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2651</Words>
  <Application>Microsoft Office PowerPoint</Application>
  <PresentationFormat>Custom</PresentationFormat>
  <Paragraphs>517</Paragraphs>
  <Slides>46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Arial</vt:lpstr>
      <vt:lpstr>Calibri</vt:lpstr>
      <vt:lpstr>Consolas</vt:lpstr>
      <vt:lpstr>Corbel</vt:lpstr>
      <vt:lpstr>Courier New</vt:lpstr>
      <vt:lpstr>Times New Roman</vt:lpstr>
      <vt:lpstr>Wingdings</vt:lpstr>
      <vt:lpstr>Wingdings 2</vt:lpstr>
      <vt:lpstr>SoftUni 16x9</vt:lpstr>
      <vt:lpstr>HTML 5 Overview</vt:lpstr>
      <vt:lpstr>Table of Contents</vt:lpstr>
      <vt:lpstr>Hypertext Markup Language</vt:lpstr>
      <vt:lpstr>Hypertext Markup Language</vt:lpstr>
      <vt:lpstr>Creating HTML Pages</vt:lpstr>
      <vt:lpstr>HTML – Past, Present, Future</vt:lpstr>
      <vt:lpstr>HTML Terminology</vt:lpstr>
      <vt:lpstr>HTML Terminology</vt:lpstr>
      <vt:lpstr>HTML Tags</vt:lpstr>
      <vt:lpstr>Attributes</vt:lpstr>
      <vt:lpstr>Most Common Attributes</vt:lpstr>
      <vt:lpstr>HTML Elements</vt:lpstr>
      <vt:lpstr>HTML Terminology</vt:lpstr>
      <vt:lpstr>HTML Document Structure</vt:lpstr>
      <vt:lpstr>HTML Document Structure</vt:lpstr>
      <vt:lpstr>Head Element</vt:lpstr>
      <vt:lpstr>DOCTYPE and Body Element</vt:lpstr>
      <vt:lpstr>HTML Document Structure</vt:lpstr>
      <vt:lpstr>HTML Common Elements</vt:lpstr>
      <vt:lpstr>Text Formatting</vt:lpstr>
      <vt:lpstr>Some Simple Tags</vt:lpstr>
      <vt:lpstr>Hyperlinks</vt:lpstr>
      <vt:lpstr>Images</vt:lpstr>
      <vt:lpstr>Embedded Images</vt:lpstr>
      <vt:lpstr>Headings and Paragraphs</vt:lpstr>
      <vt:lpstr>Ordered Lists: &lt;ol&gt; Tag</vt:lpstr>
      <vt:lpstr>Unordered Lists: &lt;ul&gt; Tag</vt:lpstr>
      <vt:lpstr>Definition lists: &lt;dl&gt; tag</vt:lpstr>
      <vt:lpstr>HTML Common Elements</vt:lpstr>
      <vt:lpstr>Section Elements</vt:lpstr>
      <vt:lpstr>The &lt;div&gt; Tag</vt:lpstr>
      <vt:lpstr>&lt;div&gt;</vt:lpstr>
      <vt:lpstr>The &lt;span&gt; Tag</vt:lpstr>
      <vt:lpstr>&lt;span&gt;</vt:lpstr>
      <vt:lpstr>Semantic Structural Tags</vt:lpstr>
      <vt:lpstr>The Structure of a Web Page</vt:lpstr>
      <vt:lpstr>The "HTML 4 and Before" Way</vt:lpstr>
      <vt:lpstr>The HTML 4 Way</vt:lpstr>
      <vt:lpstr>The HTML 5 Way</vt:lpstr>
      <vt:lpstr>Semantic Structural Tags</vt:lpstr>
      <vt:lpstr>HTML Code Formatting</vt:lpstr>
      <vt:lpstr>HTML Tips and Practices</vt:lpstr>
      <vt:lpstr>Summary</vt:lpstr>
      <vt:lpstr>HTML 5 Overview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Overview</dc:title>
  <dc:subject>Software Development Course</dc:subject>
  <dc:creator/>
  <cp:keywords>HTML, CSS, Web,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2014-06-05T12:12:13Z</dcterms:modified>
  <cp:category>HTML, CSS, Web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