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0" r:id="rId6"/>
    <p:sldId id="263" r:id="rId7"/>
    <p:sldId id="265" r:id="rId8"/>
    <p:sldId id="259" r:id="rId9"/>
    <p:sldId id="266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8F6B1-21D6-452A-83FA-49174426606B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76C5F-E972-437B-8C2C-7A91EF3E80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2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2^9 </a:t>
            </a:r>
            <a:r>
              <a:rPr lang="de-DE" dirty="0" err="1" smtClean="0"/>
              <a:t>results</a:t>
            </a:r>
            <a:r>
              <a:rPr lang="de-DE" dirty="0" smtClean="0"/>
              <a:t> in 512 different </a:t>
            </a:r>
            <a:r>
              <a:rPr lang="de-DE" dirty="0" err="1" smtClean="0"/>
              <a:t>scenarios</a:t>
            </a:r>
            <a:r>
              <a:rPr lang="de-DE" baseline="0" dirty="0" smtClean="0"/>
              <a:t> =&gt; </a:t>
            </a:r>
            <a:r>
              <a:rPr lang="de-DE" baseline="0" dirty="0" err="1" smtClean="0"/>
              <a:t>hard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maintain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</a:t>
            </a:r>
            <a:endParaRPr lang="de-DE" baseline="0" dirty="0" smtClean="0"/>
          </a:p>
          <a:p>
            <a:r>
              <a:rPr lang="de-DE" dirty="0" smtClean="0"/>
              <a:t>https://www.softwaretestinghelp.com/cause-and-effect-graph-test-case-writing-technique/#Writing_Decision_Table_Based_On_Cause_And_Effect_graph</a:t>
            </a:r>
          </a:p>
          <a:p>
            <a:r>
              <a:rPr lang="de-DE" dirty="0" smtClean="0"/>
              <a:t>Go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r>
              <a:rPr lang="de-DE" dirty="0" smtClean="0"/>
              <a:t> (</a:t>
            </a:r>
            <a:r>
              <a:rPr lang="de-DE" dirty="0" err="1" smtClean="0"/>
              <a:t>bottom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6C5F-E972-437B-8C2C-7A91EF3E805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12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Cases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6C5F-E972-437B-8C2C-7A91EF3E805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3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6C5F-E972-437B-8C2C-7A91EF3E805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0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 considers </a:t>
            </a:r>
            <a:r>
              <a:rPr lang="en-US" dirty="0" err="1" smtClean="0"/>
              <a:t>getUserId</a:t>
            </a:r>
            <a:r>
              <a:rPr lang="en-US" dirty="0" smtClean="0"/>
              <a:t> and </a:t>
            </a:r>
            <a:r>
              <a:rPr lang="en-US" dirty="0" err="1" smtClean="0"/>
              <a:t>loginIsValid</a:t>
            </a:r>
            <a:r>
              <a:rPr lang="en-US" dirty="0" smtClean="0"/>
              <a:t> to constant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6C5F-E972-437B-8C2C-7A91EF3E805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09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02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22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0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34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9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34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00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8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2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85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90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0402-2080-49C0-8CA4-6B5F59993CEA}" type="datetimeFigureOut">
              <a:rPr lang="de-DE" smtClean="0"/>
              <a:t>08.12.2020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781E-152F-447F-BB41-FBD806C87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4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Basics: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Boris </a:t>
            </a:r>
            <a:r>
              <a:rPr lang="de-DE" dirty="0" err="1" smtClean="0"/>
              <a:t>and</a:t>
            </a:r>
            <a:r>
              <a:rPr lang="de-DE" dirty="0" smtClean="0"/>
              <a:t> Jan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53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1420" y="1027906"/>
            <a:ext cx="9378397" cy="42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0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3850573" y="2301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3149928" y="1555751"/>
            <a:ext cx="23156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/>
              <a:t>const</a:t>
            </a:r>
            <a:r>
              <a:rPr lang="de-DE" sz="1200" dirty="0"/>
              <a:t> </a:t>
            </a:r>
            <a:r>
              <a:rPr lang="de-DE" sz="1200" dirty="0" err="1"/>
              <a:t>userID</a:t>
            </a:r>
            <a:r>
              <a:rPr lang="de-DE" sz="1200" dirty="0"/>
              <a:t> = </a:t>
            </a:r>
            <a:r>
              <a:rPr lang="de-DE" sz="1200" dirty="0" err="1"/>
              <a:t>this.getUserId</a:t>
            </a:r>
            <a:r>
              <a:rPr lang="de-DE" sz="1200" dirty="0"/>
              <a:t>(</a:t>
            </a:r>
            <a:r>
              <a:rPr lang="de-DE" sz="1200" dirty="0" err="1"/>
              <a:t>username</a:t>
            </a:r>
            <a:r>
              <a:rPr lang="de-DE" sz="1200" dirty="0"/>
              <a:t>); </a:t>
            </a:r>
          </a:p>
        </p:txBody>
      </p:sp>
      <p:sp>
        <p:nvSpPr>
          <p:cNvPr id="6" name="Raute 5"/>
          <p:cNvSpPr/>
          <p:nvPr/>
        </p:nvSpPr>
        <p:spPr>
          <a:xfrm>
            <a:off x="3592284" y="2944184"/>
            <a:ext cx="1430978" cy="1186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/>
              <a:t>userID</a:t>
            </a:r>
            <a:r>
              <a:rPr lang="de-DE" sz="1200" dirty="0"/>
              <a:t> == null</a:t>
            </a:r>
          </a:p>
        </p:txBody>
      </p:sp>
      <p:sp>
        <p:nvSpPr>
          <p:cNvPr id="8" name="Ellipse 7"/>
          <p:cNvSpPr/>
          <p:nvPr/>
        </p:nvSpPr>
        <p:spPr>
          <a:xfrm>
            <a:off x="5251612" y="3552114"/>
            <a:ext cx="1105891" cy="1209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/>
              <a:t>Validate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Password</a:t>
            </a:r>
            <a:endParaRPr lang="de-DE" sz="1200" dirty="0"/>
          </a:p>
        </p:txBody>
      </p:sp>
      <p:sp>
        <p:nvSpPr>
          <p:cNvPr id="9" name="Flussdiagramm: Verzweigung 8"/>
          <p:cNvSpPr/>
          <p:nvPr/>
        </p:nvSpPr>
        <p:spPr>
          <a:xfrm>
            <a:off x="6693902" y="3454928"/>
            <a:ext cx="1959427" cy="13521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!</a:t>
            </a:r>
            <a:r>
              <a:rPr lang="de-DE" sz="1200" dirty="0" err="1"/>
              <a:t>loginIsValid</a:t>
            </a:r>
            <a:endParaRPr lang="de-DE" sz="1200" dirty="0"/>
          </a:p>
        </p:txBody>
      </p:sp>
      <p:sp>
        <p:nvSpPr>
          <p:cNvPr id="11" name="Ellipse 10"/>
          <p:cNvSpPr/>
          <p:nvPr/>
        </p:nvSpPr>
        <p:spPr>
          <a:xfrm>
            <a:off x="9716243" y="2504055"/>
            <a:ext cx="1123697" cy="10339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/>
              <a:t>END</a:t>
            </a:r>
            <a:endParaRPr lang="de-DE" sz="2000" dirty="0"/>
          </a:p>
        </p:txBody>
      </p:sp>
      <p:cxnSp>
        <p:nvCxnSpPr>
          <p:cNvPr id="13" name="Gerade Verbindung mit Pfeil 12"/>
          <p:cNvCxnSpPr>
            <a:stCxn id="4" idx="4"/>
          </p:cNvCxnSpPr>
          <p:nvPr/>
        </p:nvCxnSpPr>
        <p:spPr>
          <a:xfrm>
            <a:off x="4307773" y="1144588"/>
            <a:ext cx="0" cy="44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4"/>
            <a:endCxn id="6" idx="0"/>
          </p:cNvCxnSpPr>
          <p:nvPr/>
        </p:nvCxnSpPr>
        <p:spPr>
          <a:xfrm>
            <a:off x="4307773" y="2470151"/>
            <a:ext cx="0" cy="47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3"/>
            <a:endCxn id="8" idx="1"/>
          </p:cNvCxnSpPr>
          <p:nvPr/>
        </p:nvCxnSpPr>
        <p:spPr>
          <a:xfrm>
            <a:off x="5023262" y="3537605"/>
            <a:ext cx="390304" cy="19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8" idx="6"/>
            <a:endCxn id="9" idx="1"/>
          </p:cNvCxnSpPr>
          <p:nvPr/>
        </p:nvCxnSpPr>
        <p:spPr>
          <a:xfrm flipV="1">
            <a:off x="6357503" y="4131026"/>
            <a:ext cx="336399" cy="2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9" idx="0"/>
          </p:cNvCxnSpPr>
          <p:nvPr/>
        </p:nvCxnSpPr>
        <p:spPr>
          <a:xfrm flipV="1">
            <a:off x="7673616" y="2847669"/>
            <a:ext cx="7489" cy="60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10402784" y="3498924"/>
            <a:ext cx="28947" cy="130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3574039" y="2847669"/>
            <a:ext cx="6300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3574039" y="2847669"/>
            <a:ext cx="18245" cy="689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7681105" y="4807124"/>
            <a:ext cx="2804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3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Testing (Control Flow Testing)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26985"/>
          </a:xfrm>
        </p:spPr>
        <p:txBody>
          <a:bodyPr/>
          <a:lstStyle/>
          <a:p>
            <a:r>
              <a:rPr lang="en-US" dirty="0" smtClean="0"/>
              <a:t>Test possible paths through the program based on control flow and input </a:t>
            </a:r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smtClean="0"/>
              <a:t>Gather all paths</a:t>
            </a:r>
          </a:p>
          <a:p>
            <a:pPr lvl="1"/>
            <a:r>
              <a:rPr lang="en-US" dirty="0" smtClean="0"/>
              <a:t>Define inputs for the paths</a:t>
            </a:r>
          </a:p>
          <a:p>
            <a:pPr lvl="1"/>
            <a:r>
              <a:rPr lang="en-US" dirty="0" smtClean="0"/>
              <a:t>Write Tests</a:t>
            </a:r>
          </a:p>
          <a:p>
            <a:r>
              <a:rPr lang="en-US" dirty="0" smtClean="0"/>
              <a:t>Example (next page):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86943"/>
              </p:ext>
            </p:extLst>
          </p:nvPr>
        </p:nvGraphicFramePr>
        <p:xfrm>
          <a:off x="1867064" y="470708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15711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9488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4505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708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canBeLoggedIn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passwordExpired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2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 = 1 -&gt; 2 -&gt;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P2 = 1 -&gt; 2 -&gt; 4 -&gt;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P3 = 1 -&gt; 2 -&gt; 4 -&gt;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4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99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1913"/>
            <a:ext cx="10510874" cy="38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r>
              <a:rPr lang="de-DE" dirty="0" smtClean="0"/>
              <a:t> (Jan)</a:t>
            </a:r>
          </a:p>
          <a:p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79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0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happy?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black</a:t>
            </a:r>
            <a:r>
              <a:rPr lang="de-DE" dirty="0" smtClean="0"/>
              <a:t> box</a:t>
            </a:r>
            <a:endParaRPr lang="de-DE" dirty="0"/>
          </a:p>
          <a:p>
            <a:r>
              <a:rPr lang="de-DE" dirty="0" smtClean="0"/>
              <a:t>Tests </a:t>
            </a:r>
            <a:r>
              <a:rPr lang="de-DE" dirty="0" err="1" smtClean="0"/>
              <a:t>cover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getLastName</a:t>
            </a:r>
            <a:r>
              <a:rPr lang="de-DE" dirty="0" smtClean="0"/>
              <a:t>() </a:t>
            </a:r>
            <a:r>
              <a:rPr lang="de-DE" dirty="0" err="1" smtClean="0"/>
              <a:t>returns</a:t>
            </a:r>
            <a:r>
              <a:rPr lang="de-DE" dirty="0" smtClean="0"/>
              <a:t> an </a:t>
            </a:r>
            <a:r>
              <a:rPr lang="de-DE" dirty="0" err="1" smtClean="0"/>
              <a:t>empty</a:t>
            </a:r>
            <a:r>
              <a:rPr lang="de-DE" dirty="0" smtClean="0"/>
              <a:t> String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lastname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endParaRPr lang="de-DE" dirty="0" smtClean="0"/>
          </a:p>
          <a:p>
            <a:pPr lvl="1"/>
            <a:r>
              <a:rPr lang="de-DE" dirty="0" smtClean="0"/>
              <a:t>an email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 in a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process</a:t>
            </a:r>
            <a:r>
              <a:rPr lang="de-DE" dirty="0" smtClean="0"/>
              <a:t> (e.g. „Händleranlage durch das Ratenkaufportal)</a:t>
            </a:r>
          </a:p>
          <a:p>
            <a:r>
              <a:rPr lang="de-DE" dirty="0" err="1" smtClean="0"/>
              <a:t>Strategies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Decision</a:t>
            </a:r>
            <a:r>
              <a:rPr lang="de-DE" dirty="0" smtClean="0"/>
              <a:t> Table</a:t>
            </a:r>
          </a:p>
          <a:p>
            <a:pPr lvl="1"/>
            <a:r>
              <a:rPr lang="de-DE" dirty="0" err="1" smtClean="0"/>
              <a:t>Cause-Effect</a:t>
            </a:r>
            <a:r>
              <a:rPr lang="de-DE" dirty="0" smtClean="0"/>
              <a:t> </a:t>
            </a:r>
            <a:r>
              <a:rPr lang="de-DE" dirty="0" err="1" smtClean="0"/>
              <a:t>Graphing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67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T</a:t>
            </a:r>
            <a:r>
              <a:rPr lang="de-DE" dirty="0" smtClean="0"/>
              <a:t>able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e-DE" dirty="0" smtClean="0"/>
                  <a:t>Defines </a:t>
                </a:r>
                <a:r>
                  <a:rPr lang="de-DE" dirty="0" err="1" smtClean="0"/>
                  <a:t>conditions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scenarions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expected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actions</a:t>
                </a:r>
                <a:r>
                  <a:rPr lang="de-DE" dirty="0" smtClean="0"/>
                  <a:t> / </a:t>
                </a:r>
                <a:r>
                  <a:rPr lang="de-DE" dirty="0" err="1" smtClean="0"/>
                  <a:t>results</a:t>
                </a:r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 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Results</a:t>
                </a:r>
                <a:r>
                  <a:rPr lang="de-DE" dirty="0" smtClean="0"/>
                  <a:t> in 4 different </a:t>
                </a:r>
                <a:r>
                  <a:rPr lang="de-DE" dirty="0" err="1" smtClean="0"/>
                  <a:t>test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cases</a:t>
                </a:r>
                <a:endParaRPr lang="de-DE" dirty="0" smtClean="0"/>
              </a:p>
              <a:p>
                <a:r>
                  <a:rPr lang="de-DE" dirty="0" smtClean="0"/>
                  <a:t>Every </a:t>
                </a:r>
                <a:r>
                  <a:rPr lang="de-DE" dirty="0" err="1" smtClean="0"/>
                  <a:t>condition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makes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possible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scenarios</a:t>
                </a:r>
                <a:r>
                  <a:rPr lang="de-DE" dirty="0" smtClean="0"/>
                  <a:t> </a:t>
                </a:r>
                <a:br>
                  <a:rPr lang="de-DE" dirty="0" smtClean="0"/>
                </a:br>
                <a:r>
                  <a:rPr lang="de-DE" dirty="0" err="1" smtClean="0"/>
                  <a:t>grow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very</a:t>
                </a:r>
                <a:r>
                  <a:rPr lang="de-DE" dirty="0" smtClean="0"/>
                  <a:t> fast: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𝑐𝑜𝑛𝑑𝑖𝑡𝑖𝑜𝑛𝑠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This </a:t>
                </a:r>
                <a:r>
                  <a:rPr lang="de-DE" dirty="0" err="1" smtClean="0"/>
                  <a:t>techniqe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find „</a:t>
                </a:r>
                <a:r>
                  <a:rPr lang="de-DE" dirty="0" err="1" smtClean="0"/>
                  <a:t>holes</a:t>
                </a:r>
                <a:r>
                  <a:rPr lang="de-DE" dirty="0" smtClean="0"/>
                  <a:t>“ (a </a:t>
                </a:r>
                <a:r>
                  <a:rPr lang="de-DE" dirty="0" err="1" smtClean="0"/>
                  <a:t>scenario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not </a:t>
                </a:r>
                <a:r>
                  <a:rPr lang="de-DE" dirty="0" err="1" smtClean="0"/>
                  <a:t>defined</a:t>
                </a:r>
                <a:r>
                  <a:rPr lang="de-DE" dirty="0" smtClean="0"/>
                  <a:t>) in a </a:t>
                </a:r>
                <a:r>
                  <a:rPr lang="de-DE" dirty="0" err="1" smtClean="0"/>
                  <a:t>story</a:t>
                </a:r>
                <a:r>
                  <a:rPr lang="de-DE" dirty="0"/>
                  <a:t/>
                </a:r>
                <a:br>
                  <a:rPr lang="de-DE" dirty="0"/>
                </a:b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79508"/>
              </p:ext>
            </p:extLst>
          </p:nvPr>
        </p:nvGraphicFramePr>
        <p:xfrm>
          <a:off x="1117601" y="2327564"/>
          <a:ext cx="8128000" cy="1565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787378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21566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84779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74012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9459937"/>
                    </a:ext>
                  </a:extLst>
                </a:gridCol>
              </a:tblGrid>
              <a:tr h="453146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Condition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r>
                        <a:rPr lang="de-DE" baseline="0" dirty="0" smtClean="0"/>
                        <a:t>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 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0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Username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63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9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Result</a:t>
                      </a:r>
                      <a:r>
                        <a:rPr lang="de-DE" dirty="0" smtClean="0"/>
                        <a:t>/Action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Error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Error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Error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Success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24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4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Cause-Effect</a:t>
            </a:r>
            <a:r>
              <a:rPr lang="de-DE" dirty="0" smtClean="0"/>
              <a:t> </a:t>
            </a:r>
            <a:r>
              <a:rPr lang="de-DE" dirty="0" err="1" smtClean="0"/>
              <a:t>Graphing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55286"/>
            <a:ext cx="10515600" cy="4351338"/>
          </a:xfrm>
        </p:spPr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effect</a:t>
            </a:r>
            <a:r>
              <a:rPr lang="de-DE" dirty="0" smtClean="0"/>
              <a:t>/</a:t>
            </a:r>
            <a:r>
              <a:rPr lang="de-DE" dirty="0" err="1" smtClean="0"/>
              <a:t>result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Results</a:t>
            </a:r>
            <a:r>
              <a:rPr lang="de-DE" dirty="0" smtClean="0"/>
              <a:t> in a minimal </a:t>
            </a:r>
            <a:r>
              <a:rPr lang="de-DE" dirty="0" err="1" smtClean="0"/>
              <a:t>subset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58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8538" y="472401"/>
            <a:ext cx="10515600" cy="58428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</a:t>
            </a:r>
            <a:r>
              <a:rPr lang="de-DE" sz="3300" dirty="0" err="1" smtClean="0"/>
              <a:t>Result</a:t>
            </a:r>
            <a:r>
              <a:rPr lang="de-DE" sz="3300" dirty="0" smtClean="0"/>
              <a:t>: </a:t>
            </a:r>
            <a:r>
              <a:rPr lang="de-DE" sz="3300" dirty="0" err="1" smtClean="0"/>
              <a:t>Only</a:t>
            </a:r>
            <a:r>
              <a:rPr lang="de-DE" sz="3300" dirty="0" smtClean="0"/>
              <a:t> 2 Test </a:t>
            </a:r>
            <a:r>
              <a:rPr lang="de-DE" sz="3300" dirty="0" err="1" smtClean="0"/>
              <a:t>cases</a:t>
            </a:r>
            <a:r>
              <a:rPr lang="de-DE" sz="3300" dirty="0" smtClean="0"/>
              <a:t> </a:t>
            </a:r>
            <a:r>
              <a:rPr lang="de-DE" sz="3300" dirty="0" err="1" smtClean="0"/>
              <a:t>needed</a:t>
            </a:r>
            <a:r>
              <a:rPr lang="de-DE" sz="3300" dirty="0" smtClean="0"/>
              <a:t> </a:t>
            </a:r>
            <a:r>
              <a:rPr lang="de-DE" sz="3300" dirty="0" err="1" smtClean="0"/>
              <a:t>to</a:t>
            </a:r>
            <a:r>
              <a:rPr lang="de-DE" sz="3300" dirty="0" smtClean="0"/>
              <a:t> </a:t>
            </a:r>
            <a:r>
              <a:rPr lang="de-DE" sz="3300" dirty="0" err="1" smtClean="0"/>
              <a:t>trigger</a:t>
            </a:r>
            <a:r>
              <a:rPr lang="de-DE" sz="3300" dirty="0" smtClean="0"/>
              <a:t> </a:t>
            </a:r>
            <a:r>
              <a:rPr lang="de-DE" sz="3300" dirty="0" err="1" smtClean="0"/>
              <a:t>every</a:t>
            </a:r>
            <a:r>
              <a:rPr lang="de-DE" sz="3300" dirty="0" smtClean="0"/>
              <a:t> </a:t>
            </a:r>
            <a:r>
              <a:rPr lang="de-DE" sz="3300" dirty="0" err="1" smtClean="0"/>
              <a:t>effect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1186962" y="472401"/>
            <a:ext cx="163537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3950676" y="518963"/>
            <a:ext cx="163537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Password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1534259" y="2440887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AND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5" idx="4"/>
            <a:endCxn id="6" idx="7"/>
          </p:cNvCxnSpPr>
          <p:nvPr/>
        </p:nvCxnSpPr>
        <p:spPr>
          <a:xfrm flipH="1">
            <a:off x="2314748" y="1433363"/>
            <a:ext cx="2453613" cy="11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4113334" y="4787502"/>
            <a:ext cx="13100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 </a:t>
            </a:r>
            <a:r>
              <a:rPr lang="de-DE" dirty="0" err="1"/>
              <a:t>d</a:t>
            </a:r>
            <a:r>
              <a:rPr lang="de-DE" dirty="0" err="1" smtClean="0"/>
              <a:t>enied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6" idx="4"/>
            <a:endCxn id="19" idx="0"/>
          </p:cNvCxnSpPr>
          <p:nvPr/>
        </p:nvCxnSpPr>
        <p:spPr>
          <a:xfrm>
            <a:off x="1991459" y="3355287"/>
            <a:ext cx="13188" cy="146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349620" y="4820011"/>
            <a:ext cx="131005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 </a:t>
            </a:r>
            <a:r>
              <a:rPr lang="de-DE" dirty="0" err="1" smtClean="0"/>
              <a:t>success</a:t>
            </a:r>
            <a:endParaRPr lang="de-DE" dirty="0"/>
          </a:p>
        </p:txBody>
      </p:sp>
      <p:cxnSp>
        <p:nvCxnSpPr>
          <p:cNvPr id="24" name="Gerade Verbindung mit Pfeil 23"/>
          <p:cNvCxnSpPr>
            <a:stCxn id="4" idx="4"/>
            <a:endCxn id="6" idx="0"/>
          </p:cNvCxnSpPr>
          <p:nvPr/>
        </p:nvCxnSpPr>
        <p:spPr>
          <a:xfrm flipH="1">
            <a:off x="1991459" y="1386801"/>
            <a:ext cx="13188" cy="105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4311161" y="2432657"/>
            <a:ext cx="914400" cy="9226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4" idx="4"/>
            <a:endCxn id="28" idx="1"/>
          </p:cNvCxnSpPr>
          <p:nvPr/>
        </p:nvCxnSpPr>
        <p:spPr>
          <a:xfrm>
            <a:off x="2004647" y="1386801"/>
            <a:ext cx="2440425" cy="118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" idx="4"/>
            <a:endCxn id="28" idx="0"/>
          </p:cNvCxnSpPr>
          <p:nvPr/>
        </p:nvCxnSpPr>
        <p:spPr>
          <a:xfrm>
            <a:off x="4768361" y="1433363"/>
            <a:ext cx="0" cy="99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8" idx="4"/>
            <a:endCxn id="9" idx="0"/>
          </p:cNvCxnSpPr>
          <p:nvPr/>
        </p:nvCxnSpPr>
        <p:spPr>
          <a:xfrm>
            <a:off x="4768361" y="3355286"/>
            <a:ext cx="0" cy="143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87727" y="1433363"/>
            <a:ext cx="5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4691125" y="1706363"/>
            <a:ext cx="5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0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Technical Lead happy?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Testing</a:t>
            </a:r>
          </a:p>
          <a:p>
            <a:r>
              <a:rPr lang="en-US" dirty="0" smtClean="0"/>
              <a:t>Code is a white </a:t>
            </a:r>
            <a:r>
              <a:rPr lang="en-US" dirty="0" smtClean="0"/>
              <a:t>box (most of the time)</a:t>
            </a:r>
            <a:endParaRPr lang="en-US" dirty="0" smtClean="0"/>
          </a:p>
          <a:p>
            <a:r>
              <a:rPr lang="en-US" dirty="0" smtClean="0"/>
              <a:t>Tests cover implementation concerns:</a:t>
            </a:r>
          </a:p>
          <a:p>
            <a:pPr lvl="1"/>
            <a:r>
              <a:rPr lang="en-US" dirty="0" smtClean="0"/>
              <a:t>Trigger an exception if some input is null</a:t>
            </a:r>
          </a:p>
          <a:p>
            <a:pPr lvl="1"/>
            <a:r>
              <a:rPr lang="en-US" dirty="0" smtClean="0"/>
              <a:t>Trim input for password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Check for null values</a:t>
            </a:r>
            <a:endParaRPr lang="en-US" dirty="0" smtClean="0"/>
          </a:p>
          <a:p>
            <a:r>
              <a:rPr lang="en-US" dirty="0" smtClean="0"/>
              <a:t>Strategies:</a:t>
            </a:r>
          </a:p>
          <a:p>
            <a:pPr lvl="1"/>
            <a:r>
              <a:rPr lang="en-US" dirty="0" smtClean="0"/>
              <a:t>Path coverage using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smtClean="0"/>
              <a:t>Data Flow Testing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Coverage using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= E – N  + 2P</a:t>
            </a:r>
          </a:p>
          <a:p>
            <a:pPr lvl="1"/>
            <a:r>
              <a:rPr lang="en-US" sz="2000" dirty="0"/>
              <a:t>E = the number of edges of the </a:t>
            </a:r>
            <a:r>
              <a:rPr lang="en-US" sz="2000" dirty="0" smtClean="0"/>
              <a:t>graph</a:t>
            </a:r>
            <a:endParaRPr lang="en-US" sz="2000" dirty="0"/>
          </a:p>
          <a:p>
            <a:pPr lvl="1"/>
            <a:r>
              <a:rPr lang="en-US" sz="2000" dirty="0"/>
              <a:t>N = the number of nodes of the </a:t>
            </a:r>
            <a:r>
              <a:rPr lang="en-US" sz="2000" dirty="0" smtClean="0"/>
              <a:t>graph</a:t>
            </a:r>
            <a:endParaRPr lang="en-US" sz="2000" dirty="0"/>
          </a:p>
          <a:p>
            <a:pPr lvl="1"/>
            <a:r>
              <a:rPr lang="en-US" sz="2000" dirty="0"/>
              <a:t>P = the </a:t>
            </a:r>
            <a:r>
              <a:rPr lang="en-US" sz="2000" dirty="0" smtClean="0"/>
              <a:t>number </a:t>
            </a:r>
            <a:r>
              <a:rPr lang="en-US" sz="2000" dirty="0"/>
              <a:t>of connected </a:t>
            </a:r>
            <a:r>
              <a:rPr lang="en-US" sz="2000" dirty="0" smtClean="0"/>
              <a:t>components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Example (next page):</a:t>
            </a:r>
          </a:p>
          <a:p>
            <a:pPr lvl="1"/>
            <a:r>
              <a:rPr lang="en-US" sz="2000" dirty="0" smtClean="0"/>
              <a:t>E =  7</a:t>
            </a:r>
          </a:p>
          <a:p>
            <a:pPr lvl="1"/>
            <a:r>
              <a:rPr lang="en-US" sz="2000" dirty="0" smtClean="0"/>
              <a:t>N = 6</a:t>
            </a:r>
          </a:p>
          <a:p>
            <a:pPr lvl="1"/>
            <a:r>
              <a:rPr lang="en-US" sz="2000" dirty="0" smtClean="0"/>
              <a:t>P = 1</a:t>
            </a:r>
          </a:p>
          <a:p>
            <a:pPr lvl="1"/>
            <a:r>
              <a:rPr lang="en-US" sz="2000" dirty="0" smtClean="0"/>
              <a:t>=&gt; M = 6 – 7 + 2 * 1 =  3</a:t>
            </a:r>
          </a:p>
          <a:p>
            <a:r>
              <a:rPr lang="en-US" sz="2400" dirty="0" smtClean="0"/>
              <a:t>3 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 are needed to cover every branch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36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Breitbild</PresentationFormat>
  <Paragraphs>130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Testing Basics: Testing Strategies</vt:lpstr>
      <vt:lpstr>Table of Content</vt:lpstr>
      <vt:lpstr>Example</vt:lpstr>
      <vt:lpstr>What to test to make the Product Owner happy? </vt:lpstr>
      <vt:lpstr>Decision Table</vt:lpstr>
      <vt:lpstr>Cause-Effect Graphing </vt:lpstr>
      <vt:lpstr>PowerPoint-Präsentation</vt:lpstr>
      <vt:lpstr>What to test to make the Technical Lead happy?</vt:lpstr>
      <vt:lpstr>Path Coverage using Cyclomatic Complexity</vt:lpstr>
      <vt:lpstr>PowerPoint-Präsentation</vt:lpstr>
      <vt:lpstr>PowerPoint-Präsentation</vt:lpstr>
      <vt:lpstr>Data Flow Testing (Control Flow Testing) </vt:lpstr>
      <vt:lpstr>PowerPoint-Präsentation</vt:lpstr>
    </vt:vector>
  </TitlesOfParts>
  <Company>Teambank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Basics: Testing Strategies</dc:title>
  <dc:creator>Urbansky, Jan</dc:creator>
  <cp:lastModifiedBy>Urbansky, Jan</cp:lastModifiedBy>
  <cp:revision>18</cp:revision>
  <dcterms:created xsi:type="dcterms:W3CDTF">2020-12-07T08:58:26Z</dcterms:created>
  <dcterms:modified xsi:type="dcterms:W3CDTF">2020-12-08T08:28:04Z</dcterms:modified>
</cp:coreProperties>
</file>