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24"/>
  </p:notesMasterIdLst>
  <p:sldIdLst>
    <p:sldId id="256" r:id="rId2"/>
    <p:sldId id="259" r:id="rId3"/>
    <p:sldId id="262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9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8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949FE-1534-4B66-8602-0DC8AED0AF36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C64EB-2508-4629-9ABE-727FB8816C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C64EB-2508-4629-9ABE-727FB8816CA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C21349-515D-4B6C-8CD0-ED95B84D545C}" type="datetime1">
              <a:rPr lang="en-US" smtClean="0"/>
              <a:t>9/14/2011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C770C36-3024-40E1-A291-A915BE992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CA2CB-7844-43A4-9075-33E20AA68DD3}" type="datetime1">
              <a:rPr lang="en-US" smtClean="0"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770C36-3024-40E1-A291-A915BE992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8FD1C6-93F6-49AD-9053-454F9699B22F}" type="datetime1">
              <a:rPr lang="en-US" smtClean="0"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770C36-3024-40E1-A291-A915BE992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EF2250-4424-408E-9D54-37329B044B42}" type="datetime1">
              <a:rPr lang="en-US" smtClean="0"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770C36-3024-40E1-A291-A915BE9925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400BF1-FFDD-406E-985D-A9D6B8442F1F}" type="datetime1">
              <a:rPr lang="en-US" smtClean="0"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770C36-3024-40E1-A291-A915BE9925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D4766D-0A99-4781-A91A-1B3CDD95B240}" type="datetime1">
              <a:rPr lang="en-US" smtClean="0"/>
              <a:t>9/14/2011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770C36-3024-40E1-A291-A915BE9925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E1C021-652F-420C-A08E-515BC5E71C62}" type="datetime1">
              <a:rPr lang="en-US" smtClean="0"/>
              <a:t>9/14/2011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770C36-3024-40E1-A291-A915BE992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A42ADF-9CBA-483D-A2F8-17700170DFFB}" type="datetime1">
              <a:rPr lang="en-US" smtClean="0"/>
              <a:t>9/14/2011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770C36-3024-40E1-A291-A915BE9925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2D687B-D35B-40A6-940B-DBFC7DF50F02}" type="datetime1">
              <a:rPr lang="en-US" smtClean="0"/>
              <a:t>9/14/2011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770C36-3024-40E1-A291-A915BE992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6602C5E-B064-40F1-9071-364BA9EEE65F}" type="datetime1">
              <a:rPr lang="en-US" smtClean="0"/>
              <a:t>9/14/2011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770C36-3024-40E1-A291-A915BE992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5B2974-220B-4129-ADFA-D073FA4D7DAD}" type="datetime1">
              <a:rPr lang="en-US" smtClean="0"/>
              <a:t>9/14/2011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C770C36-3024-40E1-A291-A915BE9925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BD17080-D083-4B44-BFEB-985B7C62FF04}" type="datetime1">
              <a:rPr lang="en-US" smtClean="0"/>
              <a:t>9/14/2011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C770C36-3024-40E1-A291-A915BE992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rivojevic/final-thesys" TargetMode="External"/><Relationship Id="rId2" Type="http://schemas.openxmlformats.org/officeDocument/2006/relationships/hyperlink" Target="http://46.21.104.5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772400" cy="933450"/>
          </a:xfrm>
        </p:spPr>
        <p:txBody>
          <a:bodyPr/>
          <a:lstStyle/>
          <a:p>
            <a:r>
              <a:rPr lang="en-US" dirty="0" err="1" smtClean="0"/>
              <a:t>Diplomski</a:t>
            </a:r>
            <a:r>
              <a:rPr lang="en-US" dirty="0" smtClean="0"/>
              <a:t> </a:t>
            </a:r>
            <a:r>
              <a:rPr lang="en-US" dirty="0" err="1" smtClean="0"/>
              <a:t>Rad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743200"/>
            <a:ext cx="7924800" cy="23622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sr-Latn-CS" sz="2600" b="1" dirty="0">
                <a:solidFill>
                  <a:schemeClr val="tx1"/>
                </a:solidFill>
              </a:rPr>
              <a:t>Zadatak: </a:t>
            </a:r>
            <a:r>
              <a:rPr lang="sr-Latn-CS" sz="2600" dirty="0" smtClean="0">
                <a:solidFill>
                  <a:schemeClr val="tx1"/>
                </a:solidFill>
              </a:rPr>
              <a:t>Proučiti savremene tehnologije i standarde za razvoj mobilnih Web aplikacija za rad sa geolokacijom, lokalnim skladištenjem podataka i push notifikacijama. U praktičnom delu razviti mobilnu Web aplikaciju koja poseduje karakteristike lokaciono-zasnovanih servisa (LBS) i RIA (</a:t>
            </a:r>
            <a:r>
              <a:rPr lang="sr-Latn-CS" sz="2600" i="1" dirty="0" smtClean="0">
                <a:solidFill>
                  <a:schemeClr val="tx1"/>
                </a:solidFill>
              </a:rPr>
              <a:t>Rich Internet Application</a:t>
            </a:r>
            <a:r>
              <a:rPr lang="sr-Latn-CS" sz="2600" dirty="0" smtClean="0">
                <a:solidFill>
                  <a:schemeClr val="tx1"/>
                </a:solidFill>
              </a:rPr>
              <a:t>)  i funkcionalnost za pretraživanje i proaktivno obaveštavanje o geo-referenciranim informacijama. Posebno ilustrovati principe razmene korisnički generisanog sadržaja kao osnove Mobile/Web 2.0 koncepta.</a:t>
            </a:r>
            <a:endParaRPr lang="en-US" sz="2600" dirty="0" smtClean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42046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Elektronski</a:t>
            </a:r>
            <a:r>
              <a:rPr lang="en-US" dirty="0" smtClean="0"/>
              <a:t> </a:t>
            </a:r>
            <a:r>
              <a:rPr lang="en-US" dirty="0" err="1" smtClean="0"/>
              <a:t>fakultet</a:t>
            </a:r>
            <a:r>
              <a:rPr lang="en-US" dirty="0" smtClean="0"/>
              <a:t> </a:t>
            </a:r>
            <a:r>
              <a:rPr lang="sr-Latn-CS" dirty="0" smtClean="0"/>
              <a:t>u Nišu</a:t>
            </a:r>
          </a:p>
          <a:p>
            <a:r>
              <a:rPr lang="sr-Latn-CS" dirty="0" smtClean="0"/>
              <a:t>Katedra za računarstvo i informatiku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1" y="5791200"/>
            <a:ext cx="342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b="1" dirty="0" smtClean="0">
                <a:solidFill>
                  <a:schemeClr val="bg1"/>
                </a:solidFill>
              </a:rPr>
              <a:t>Student</a:t>
            </a:r>
            <a:r>
              <a:rPr lang="sr-Latn-CS" dirty="0" smtClean="0">
                <a:solidFill>
                  <a:schemeClr val="bg1"/>
                </a:solidFill>
              </a:rPr>
              <a:t>: Mirko Borivojević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26006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b="1" dirty="0" smtClean="0">
                <a:solidFill>
                  <a:schemeClr val="bg1"/>
                </a:solidFill>
              </a:rPr>
              <a:t>Mentor: </a:t>
            </a:r>
            <a:r>
              <a:rPr lang="sr-Latn-CS" dirty="0" smtClean="0">
                <a:solidFill>
                  <a:schemeClr val="bg1"/>
                </a:solidFill>
              </a:rPr>
              <a:t>prof</a:t>
            </a:r>
            <a:r>
              <a:rPr lang="sr-Latn-CS" b="1" dirty="0" smtClean="0">
                <a:solidFill>
                  <a:schemeClr val="bg1"/>
                </a:solidFill>
              </a:rPr>
              <a:t> </a:t>
            </a:r>
            <a:r>
              <a:rPr lang="sr-Latn-CS" dirty="0" smtClean="0">
                <a:solidFill>
                  <a:schemeClr val="bg1"/>
                </a:solidFill>
              </a:rPr>
              <a:t>dr</a:t>
            </a:r>
            <a:r>
              <a:rPr lang="sr-Latn-CS" b="1" dirty="0" smtClean="0">
                <a:solidFill>
                  <a:schemeClr val="bg1"/>
                </a:solidFill>
              </a:rPr>
              <a:t> </a:t>
            </a:r>
            <a:r>
              <a:rPr lang="sr-Latn-CS" dirty="0" smtClean="0">
                <a:solidFill>
                  <a:schemeClr val="bg1"/>
                </a:solidFill>
              </a:rPr>
              <a:t>Dragan</a:t>
            </a:r>
            <a:r>
              <a:rPr lang="sr-Latn-CS" b="1" dirty="0" smtClean="0">
                <a:solidFill>
                  <a:schemeClr val="bg1"/>
                </a:solidFill>
              </a:rPr>
              <a:t> </a:t>
            </a:r>
            <a:r>
              <a:rPr lang="sr-Latn-CS" dirty="0" smtClean="0">
                <a:solidFill>
                  <a:schemeClr val="bg1"/>
                </a:solidFill>
              </a:rPr>
              <a:t>Stojanović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5857" y="6248400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CS" b="1" dirty="0" smtClean="0">
                <a:solidFill>
                  <a:schemeClr val="bg1"/>
                </a:solidFill>
              </a:rPr>
              <a:t>Septembar 2011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3314" name="Picture 2" descr="http://www.jobfairnis.rs/pr/logo/elfa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0"/>
            <a:ext cx="1371600" cy="1427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101025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r-Latn-CS" sz="3200" dirty="0" smtClean="0"/>
              <a:t>Vodič kroz restorane – Mapa Restorana</a:t>
            </a:r>
            <a:endParaRPr lang="en-US" sz="3200" dirty="0"/>
          </a:p>
        </p:txBody>
      </p:sp>
      <p:pic>
        <p:nvPicPr>
          <p:cNvPr id="11" name="Picture 10" descr="IMG_239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0" y="914400"/>
            <a:ext cx="4118309" cy="5486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2000" y="1066800"/>
            <a:ext cx="3429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CS" sz="2000" dirty="0" smtClean="0"/>
              <a:t>Pikaz lokacija restorana u korisnikovoj neposrednoj okolini</a:t>
            </a:r>
          </a:p>
          <a:p>
            <a:pPr>
              <a:buFont typeface="Arial" pitchFamily="34" charset="0"/>
              <a:buChar char="•"/>
            </a:pPr>
            <a:endParaRPr lang="sr-Latn-CS" sz="2000" dirty="0"/>
          </a:p>
          <a:p>
            <a:pPr>
              <a:buFont typeface="Arial" pitchFamily="34" charset="0"/>
              <a:buChar char="•"/>
            </a:pPr>
            <a:r>
              <a:rPr lang="sr-Latn-CS" sz="2000" dirty="0" smtClean="0"/>
              <a:t>Ažuriranje u skladju sa kretanjem</a:t>
            </a:r>
          </a:p>
          <a:p>
            <a:pPr>
              <a:buFont typeface="Arial" pitchFamily="34" charset="0"/>
              <a:buChar char="•"/>
            </a:pPr>
            <a:endParaRPr lang="sr-Latn-CS" sz="2000" dirty="0"/>
          </a:p>
          <a:p>
            <a:pPr>
              <a:buFont typeface="Arial" pitchFamily="34" charset="0"/>
              <a:buChar char="•"/>
            </a:pPr>
            <a:r>
              <a:rPr lang="sr-Latn-CS" sz="2000" dirty="0" smtClean="0"/>
              <a:t>Prikaz korisnički generisanog sadržaja</a:t>
            </a:r>
          </a:p>
          <a:p>
            <a:pPr>
              <a:buFont typeface="Arial" pitchFamily="34" charset="0"/>
              <a:buChar char="•"/>
            </a:pPr>
            <a:endParaRPr lang="sr-Latn-CS" sz="2000" dirty="0"/>
          </a:p>
          <a:p>
            <a:pPr>
              <a:buFont typeface="Arial" pitchFamily="34" charset="0"/>
              <a:buChar char="•"/>
            </a:pPr>
            <a:r>
              <a:rPr lang="sr-Latn-CS" sz="2000" dirty="0" smtClean="0"/>
              <a:t>Mogućnost slanja geotagovanog tekstualnog sadržaja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C36-3024-40E1-A291-A915BE99255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101025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r-Latn-CS" sz="3200" dirty="0" smtClean="0"/>
              <a:t>Određivanje korisnikove lokacije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676400" y="62484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CS" sz="2000" dirty="0" smtClean="0">
                <a:solidFill>
                  <a:schemeClr val="bg1"/>
                </a:solidFill>
              </a:rPr>
              <a:t>Lokacija GSM ćelije </a:t>
            </a:r>
            <a:endParaRPr lang="sr-Latn-CS" sz="2000" dirty="0" smtClean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C36-3024-40E1-A291-A915BE99255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 descr="location_gs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40600"/>
            <a:ext cx="3153240" cy="5255400"/>
          </a:xfrm>
          <a:prstGeom prst="rect">
            <a:avLst/>
          </a:prstGeom>
        </p:spPr>
      </p:pic>
      <p:pic>
        <p:nvPicPr>
          <p:cNvPr id="8" name="Picture 7" descr="location_gp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6800"/>
            <a:ext cx="3153240" cy="5255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81600" y="62484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CS" sz="2000" dirty="0" smtClean="0">
                <a:solidFill>
                  <a:schemeClr val="bg1"/>
                </a:solidFill>
              </a:rPr>
              <a:t>GPS lokacija</a:t>
            </a:r>
            <a:endParaRPr lang="sr-Latn-CS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101025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r-Latn-CS" sz="3200" dirty="0" smtClean="0"/>
              <a:t>Vodič kroz restorane</a:t>
            </a:r>
            <a:endParaRPr lang="en-US" sz="3200" dirty="0"/>
          </a:p>
        </p:txBody>
      </p:sp>
      <p:pic>
        <p:nvPicPr>
          <p:cNvPr id="10" name="Picture 9" descr="IMG_240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2845" y="990600"/>
            <a:ext cx="4118309" cy="5486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C36-3024-40E1-A291-A915BE99255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101025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r-Latn-CS" sz="3200" dirty="0" smtClean="0"/>
              <a:t>Vodič kroz restorane – Pretraga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990600"/>
            <a:ext cx="3429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CS" sz="2000" dirty="0" smtClean="0"/>
              <a:t>Pretraga liste restorana po zadarim kriterijumima</a:t>
            </a:r>
          </a:p>
          <a:p>
            <a:pPr>
              <a:buFont typeface="Arial" pitchFamily="34" charset="0"/>
              <a:buChar char="•"/>
            </a:pPr>
            <a:endParaRPr lang="sr-Latn-CS" sz="2000" dirty="0"/>
          </a:p>
          <a:p>
            <a:pPr>
              <a:buFont typeface="Arial" pitchFamily="34" charset="0"/>
              <a:buChar char="•"/>
            </a:pPr>
            <a:r>
              <a:rPr lang="sr-Latn-CS" sz="2000" dirty="0" smtClean="0"/>
              <a:t>Ime restorana</a:t>
            </a:r>
          </a:p>
          <a:p>
            <a:pPr>
              <a:buFont typeface="Arial" pitchFamily="34" charset="0"/>
              <a:buChar char="•"/>
            </a:pPr>
            <a:endParaRPr lang="sr-Latn-CS" sz="2000" dirty="0"/>
          </a:p>
          <a:p>
            <a:pPr>
              <a:buFont typeface="Arial" pitchFamily="34" charset="0"/>
              <a:buChar char="•"/>
            </a:pPr>
            <a:r>
              <a:rPr lang="sr-Latn-CS" sz="2000" dirty="0" smtClean="0"/>
              <a:t>Vrsta kuhinje restorana</a:t>
            </a:r>
          </a:p>
          <a:p>
            <a:pPr>
              <a:buFont typeface="Arial" pitchFamily="34" charset="0"/>
              <a:buChar char="•"/>
            </a:pPr>
            <a:endParaRPr lang="sr-Latn-CS" sz="2000" dirty="0"/>
          </a:p>
          <a:p>
            <a:pPr>
              <a:buFont typeface="Arial" pitchFamily="34" charset="0"/>
              <a:buChar char="•"/>
            </a:pPr>
            <a:r>
              <a:rPr lang="sr-Latn-CS" sz="2000" dirty="0" smtClean="0"/>
              <a:t>Maksimala udaljenost restorana od korisnikove trenutne lokacije</a:t>
            </a:r>
          </a:p>
          <a:p>
            <a:pPr>
              <a:buFont typeface="Arial" pitchFamily="34" charset="0"/>
              <a:buChar char="•"/>
            </a:pPr>
            <a:endParaRPr lang="sr-Latn-CS" sz="2000" dirty="0"/>
          </a:p>
          <a:p>
            <a:pPr>
              <a:buFont typeface="Arial" pitchFamily="34" charset="0"/>
              <a:buChar char="•"/>
            </a:pPr>
            <a:r>
              <a:rPr lang="sr-Latn-CS" sz="2000" dirty="0" smtClean="0"/>
              <a:t>Pronađeni restorani se prikazuju na mapi</a:t>
            </a:r>
            <a:endParaRPr lang="en-US" sz="2000" dirty="0"/>
          </a:p>
        </p:txBody>
      </p:sp>
      <p:pic>
        <p:nvPicPr>
          <p:cNvPr id="10" name="Picture 9" descr="IMG_239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0" y="914400"/>
            <a:ext cx="4118309" cy="5486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C36-3024-40E1-A291-A915BE99255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8600" y="177225"/>
            <a:ext cx="8915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sr-Latn-CS" sz="3200" dirty="0" smtClean="0"/>
              <a:t>Vodič kroz restorane – Generisanje sadržaja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1066800"/>
            <a:ext cx="3429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CS" sz="2000" dirty="0" smtClean="0"/>
              <a:t>Tekstualna porkuka</a:t>
            </a:r>
          </a:p>
          <a:p>
            <a:pPr>
              <a:buFont typeface="Arial" pitchFamily="34" charset="0"/>
              <a:buChar char="•"/>
            </a:pPr>
            <a:endParaRPr lang="sr-Latn-CS" sz="2000" dirty="0"/>
          </a:p>
          <a:p>
            <a:pPr>
              <a:buFont typeface="Arial" pitchFamily="34" charset="0"/>
              <a:buChar char="•"/>
            </a:pPr>
            <a:r>
              <a:rPr lang="sr-Latn-CS" sz="2000" dirty="0" smtClean="0"/>
              <a:t>Poruka je georeferencirana trenutnom lokacijom korisnika</a:t>
            </a:r>
          </a:p>
          <a:p>
            <a:pPr>
              <a:buFont typeface="Arial" pitchFamily="34" charset="0"/>
              <a:buChar char="•"/>
            </a:pPr>
            <a:endParaRPr lang="sr-Latn-CS" sz="2000" dirty="0" smtClean="0"/>
          </a:p>
          <a:p>
            <a:pPr>
              <a:buFont typeface="Arial" pitchFamily="34" charset="0"/>
              <a:buChar char="•"/>
            </a:pPr>
            <a:r>
              <a:rPr lang="sr-Latn-CS" sz="2000" dirty="0" smtClean="0"/>
              <a:t>Snimanje se vrši udaljeno na serveru</a:t>
            </a:r>
          </a:p>
          <a:p>
            <a:pPr>
              <a:buFont typeface="Arial" pitchFamily="34" charset="0"/>
              <a:buChar char="•"/>
            </a:pPr>
            <a:endParaRPr lang="sr-Latn-CS" sz="2000" dirty="0"/>
          </a:p>
          <a:p>
            <a:pPr>
              <a:buFont typeface="Arial" pitchFamily="34" charset="0"/>
              <a:buChar char="•"/>
            </a:pPr>
            <a:r>
              <a:rPr lang="sr-Latn-CS" sz="2000" dirty="0" smtClean="0"/>
              <a:t>Nakon snimanja generiše se događaj slanja obaveštenja korisnicima</a:t>
            </a:r>
            <a:endParaRPr lang="sr-Latn-CS" sz="2000" dirty="0"/>
          </a:p>
        </p:txBody>
      </p:sp>
      <p:pic>
        <p:nvPicPr>
          <p:cNvPr id="11" name="Picture 10" descr="IMG_239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838200"/>
            <a:ext cx="4419600" cy="5892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C36-3024-40E1-A291-A915BE99255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177225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r-Latn-CS" sz="3200" dirty="0" smtClean="0"/>
              <a:t>Vodič kroz restorane – Prijem obaveštenja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1066800"/>
            <a:ext cx="3429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CS" sz="2000" dirty="0" smtClean="0"/>
              <a:t>Prikaz u vidu iskačućeg prozora</a:t>
            </a:r>
          </a:p>
          <a:p>
            <a:pPr>
              <a:buFont typeface="Arial" pitchFamily="34" charset="0"/>
              <a:buChar char="•"/>
            </a:pPr>
            <a:endParaRPr lang="sr-Latn-CS" sz="2000" dirty="0"/>
          </a:p>
          <a:p>
            <a:pPr>
              <a:buFont typeface="Arial" pitchFamily="34" charset="0"/>
              <a:buChar char="•"/>
            </a:pPr>
            <a:r>
              <a:rPr lang="sr-Latn-CS" sz="2000" dirty="0" smtClean="0"/>
              <a:t>Mogućnost prikazivanja lokacije na mapi</a:t>
            </a:r>
          </a:p>
          <a:p>
            <a:pPr>
              <a:buFont typeface="Arial" pitchFamily="34" charset="0"/>
              <a:buChar char="•"/>
            </a:pPr>
            <a:endParaRPr lang="sr-Latn-CS" sz="2000" dirty="0" smtClean="0"/>
          </a:p>
          <a:p>
            <a:pPr>
              <a:buFont typeface="Arial" pitchFamily="34" charset="0"/>
              <a:buChar char="•"/>
            </a:pPr>
            <a:r>
              <a:rPr lang="sr-Latn-CS" sz="2000" dirty="0" smtClean="0"/>
              <a:t>Prikaz se vrši u zavisnosti od lokalnog profila korisnika</a:t>
            </a:r>
          </a:p>
          <a:p>
            <a:pPr>
              <a:buFont typeface="Arial" pitchFamily="34" charset="0"/>
              <a:buChar char="•"/>
            </a:pPr>
            <a:endParaRPr lang="sr-Latn-CS" sz="2000" dirty="0"/>
          </a:p>
          <a:p>
            <a:pPr>
              <a:buFont typeface="Arial" pitchFamily="34" charset="0"/>
              <a:buChar char="•"/>
            </a:pPr>
            <a:r>
              <a:rPr lang="sr-Latn-CS" sz="2000" dirty="0" smtClean="0"/>
              <a:t>Snimanje se vrši lokalno u memoriji internet pregledača</a:t>
            </a:r>
            <a:endParaRPr lang="sr-Latn-CS" sz="2000" dirty="0"/>
          </a:p>
        </p:txBody>
      </p:sp>
      <p:pic>
        <p:nvPicPr>
          <p:cNvPr id="10" name="Picture 9" descr="IMG_2396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0" y="914400"/>
            <a:ext cx="4114800" cy="5486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C36-3024-40E1-A291-A915BE99255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76200" y="152400"/>
            <a:ext cx="9601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sr-Latn-CS" sz="3200" dirty="0" smtClean="0"/>
              <a:t>Vodič kroz restorane – Lokalni profil korisnika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1066800"/>
            <a:ext cx="381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CS" sz="2000" dirty="0" smtClean="0"/>
              <a:t>Uključivanje / isključivanje prijema obaveštenja</a:t>
            </a:r>
          </a:p>
          <a:p>
            <a:pPr>
              <a:buFont typeface="Arial" pitchFamily="34" charset="0"/>
              <a:buChar char="•"/>
            </a:pPr>
            <a:endParaRPr lang="sr-Latn-CS" sz="2000" dirty="0"/>
          </a:p>
          <a:p>
            <a:pPr>
              <a:buFont typeface="Arial" pitchFamily="34" charset="0"/>
              <a:buChar char="•"/>
            </a:pPr>
            <a:r>
              <a:rPr lang="sr-Latn-CS" sz="2000" dirty="0" smtClean="0"/>
              <a:t>Definisane maksimalne udaljenosti restorana od trenutne lokacije korisnika</a:t>
            </a:r>
          </a:p>
          <a:p>
            <a:pPr>
              <a:buFont typeface="Arial" pitchFamily="34" charset="0"/>
              <a:buChar char="•"/>
            </a:pPr>
            <a:endParaRPr lang="sr-Latn-CS" sz="2000" dirty="0" smtClean="0"/>
          </a:p>
          <a:p>
            <a:pPr>
              <a:buFont typeface="Arial" pitchFamily="34" charset="0"/>
              <a:buChar char="•"/>
            </a:pPr>
            <a:r>
              <a:rPr lang="sr-Latn-CS" sz="2000" dirty="0" smtClean="0"/>
              <a:t>Definisanje tipa kuhinje restorana</a:t>
            </a:r>
          </a:p>
          <a:p>
            <a:pPr>
              <a:buFont typeface="Arial" pitchFamily="34" charset="0"/>
              <a:buChar char="•"/>
            </a:pPr>
            <a:endParaRPr lang="sr-Latn-CS" sz="2000" dirty="0"/>
          </a:p>
          <a:p>
            <a:pPr>
              <a:buFont typeface="Arial" pitchFamily="34" charset="0"/>
              <a:buChar char="•"/>
            </a:pPr>
            <a:r>
              <a:rPr lang="sr-Latn-CS" sz="2000" dirty="0" smtClean="0"/>
              <a:t>Snimanje se vrši lokalno u memoriji internet pregledača</a:t>
            </a:r>
            <a:endParaRPr lang="sr-Latn-CS" sz="2000" dirty="0"/>
          </a:p>
        </p:txBody>
      </p:sp>
      <p:pic>
        <p:nvPicPr>
          <p:cNvPr id="11" name="Picture 10" descr="IMG_239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0" y="838200"/>
            <a:ext cx="4118309" cy="5486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C36-3024-40E1-A291-A915BE99255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101025"/>
            <a:ext cx="9525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sr-Latn-CS" sz="3200" dirty="0" smtClean="0"/>
              <a:t>Vodič kroz restorane – Ostale funkcionalnosti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1219200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CS" dirty="0" smtClean="0"/>
              <a:t>Prijem obaveštenja od restorana vezane za aktuelne akcije i popuste</a:t>
            </a:r>
          </a:p>
          <a:p>
            <a:pPr>
              <a:buFont typeface="Arial" pitchFamily="34" charset="0"/>
              <a:buChar char="•"/>
            </a:pPr>
            <a:endParaRPr lang="sr-Latn-CS" dirty="0"/>
          </a:p>
          <a:p>
            <a:pPr>
              <a:buFont typeface="Arial" pitchFamily="34" charset="0"/>
              <a:buChar char="•"/>
            </a:pPr>
            <a:r>
              <a:rPr lang="sr-Latn-CS" dirty="0" smtClean="0"/>
              <a:t>Slanje obaveštenja od restorana radi administrator iz verzije sajta namenjene personalnim računarima</a:t>
            </a:r>
          </a:p>
          <a:p>
            <a:pPr>
              <a:buFont typeface="Arial" pitchFamily="34" charset="0"/>
              <a:buChar char="•"/>
            </a:pPr>
            <a:endParaRPr lang="sr-Latn-CS" dirty="0"/>
          </a:p>
          <a:p>
            <a:pPr>
              <a:buFont typeface="Arial" pitchFamily="34" charset="0"/>
              <a:buChar char="•"/>
            </a:pPr>
            <a:r>
              <a:rPr lang="sr-Latn-CS" dirty="0" smtClean="0"/>
              <a:t>Pregled istorije pristiglih obaveštenja</a:t>
            </a:r>
          </a:p>
          <a:p>
            <a:pPr>
              <a:buFont typeface="Arial" pitchFamily="34" charset="0"/>
              <a:buChar char="•"/>
            </a:pPr>
            <a:endParaRPr lang="sr-Latn-CS" dirty="0" smtClean="0"/>
          </a:p>
          <a:p>
            <a:pPr>
              <a:buFont typeface="Arial" pitchFamily="34" charset="0"/>
              <a:buChar char="•"/>
            </a:pPr>
            <a:r>
              <a:rPr lang="sr-Latn-CS" dirty="0" smtClean="0"/>
              <a:t>Simulacija kretanja korisnika – isključivo u prezentacione svrhe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C36-3024-40E1-A291-A915BE99255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101025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r-Latn-CS" sz="3200" dirty="0" smtClean="0"/>
              <a:t>Nefunkcionalne karakteristike aplikacije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1058882"/>
            <a:ext cx="3657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CS" dirty="0" smtClean="0"/>
              <a:t>Prilagođenje izgleda aplikacije veličini i tipu ekrana uređaja</a:t>
            </a:r>
          </a:p>
          <a:p>
            <a:pPr>
              <a:buFont typeface="Arial" pitchFamily="34" charset="0"/>
              <a:buChar char="•"/>
            </a:pPr>
            <a:endParaRPr lang="sr-Latn-CS" dirty="0"/>
          </a:p>
          <a:p>
            <a:pPr>
              <a:buFont typeface="Arial" pitchFamily="34" charset="0"/>
              <a:buChar char="•"/>
            </a:pPr>
            <a:r>
              <a:rPr lang="sr-Latn-CS" dirty="0" smtClean="0"/>
              <a:t>Unos prilagođen ekranima osetvljivim na dodir</a:t>
            </a:r>
          </a:p>
          <a:p>
            <a:pPr>
              <a:buFont typeface="Arial" pitchFamily="34" charset="0"/>
              <a:buChar char="•"/>
            </a:pPr>
            <a:endParaRPr lang="sr-Latn-CS" dirty="0"/>
          </a:p>
          <a:p>
            <a:pPr>
              <a:buFont typeface="Arial" pitchFamily="34" charset="0"/>
              <a:buChar char="•"/>
            </a:pPr>
            <a:r>
              <a:rPr lang="sr-Latn-CS" dirty="0" smtClean="0"/>
              <a:t>Nezavisnost od platforme i podržanih funkcionalnosti internet pregledača mobilng uređaja</a:t>
            </a:r>
          </a:p>
          <a:p>
            <a:pPr>
              <a:buFont typeface="Arial" pitchFamily="34" charset="0"/>
              <a:buChar char="•"/>
            </a:pPr>
            <a:endParaRPr lang="sr-Latn-CS" dirty="0"/>
          </a:p>
          <a:p>
            <a:pPr>
              <a:buFont typeface="Arial" pitchFamily="34" charset="0"/>
              <a:buChar char="•"/>
            </a:pPr>
            <a:r>
              <a:rPr lang="sr-Latn-CS" dirty="0" smtClean="0"/>
              <a:t>Dobijeno rešenje odgovara mogućnostima i izgledu nativne aplikacije</a:t>
            </a:r>
          </a:p>
        </p:txBody>
      </p:sp>
      <p:pic>
        <p:nvPicPr>
          <p:cNvPr id="25602" name="Picture 5" descr="devic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219200"/>
            <a:ext cx="2190750" cy="3657600"/>
          </a:xfrm>
          <a:prstGeom prst="rect">
            <a:avLst/>
          </a:prstGeom>
          <a:noFill/>
        </p:spPr>
      </p:pic>
      <p:pic>
        <p:nvPicPr>
          <p:cNvPr id="25601" name="Picture 4" descr="device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8450" y="1219200"/>
            <a:ext cx="2190750" cy="3657600"/>
          </a:xfrm>
          <a:prstGeom prst="rect">
            <a:avLst/>
          </a:prstGeom>
          <a:noFill/>
        </p:spPr>
      </p:pic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4114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C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sr-Latn-C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7772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C36-3024-40E1-A291-A915BE99255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101025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r-Latn-CS" sz="3200" dirty="0" smtClean="0"/>
              <a:t>Mapa </a:t>
            </a:r>
            <a:r>
              <a:rPr lang="sr-Latn-CS" sz="3200" dirty="0" smtClean="0"/>
              <a:t>korisničkog interfejsa aplikacije</a:t>
            </a:r>
            <a:endParaRPr lang="en-US" sz="3200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4114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C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sr-Latn-C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7772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4" name="Picture 13" descr="sitemap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6050" y="1143000"/>
            <a:ext cx="6661150" cy="437361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C36-3024-40E1-A291-A915BE99255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ap_site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3600" y="4114800"/>
            <a:ext cx="4788418" cy="1652019"/>
          </a:xfrm>
          <a:prstGeom prst="rect">
            <a:avLst/>
          </a:prstGeom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101025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r-Latn-CS" sz="3200" dirty="0" smtClean="0"/>
              <a:t>Istorija mobilnih </a:t>
            </a:r>
            <a:r>
              <a:rPr lang="en-US" sz="3200" dirty="0" smtClean="0"/>
              <a:t>W</a:t>
            </a:r>
            <a:r>
              <a:rPr lang="sr-Latn-CS" sz="3200" dirty="0" smtClean="0"/>
              <a:t>eb </a:t>
            </a:r>
            <a:r>
              <a:rPr lang="sr-Latn-CS" sz="3200" dirty="0" smtClean="0"/>
              <a:t>tehnologija</a:t>
            </a:r>
            <a:endParaRPr lang="en-US" sz="3200" dirty="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6257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" y="1219200"/>
            <a:ext cx="7924800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Sam početak se vezuje za 1990 godinu i uvođenje GSM </a:t>
            </a:r>
            <a:r>
              <a:rPr lang="sr-Latn-CS" sz="2000" dirty="0" smtClean="0"/>
              <a:t>standarda</a:t>
            </a:r>
            <a:endParaRPr lang="sr-Latn-CS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Pr</a:t>
            </a:r>
            <a:r>
              <a:rPr lang="en-US" sz="2000" dirty="0" smtClean="0"/>
              <a:t>v</a:t>
            </a:r>
            <a:r>
              <a:rPr lang="sr-Latn-CS" sz="2000" dirty="0" smtClean="0"/>
              <a:t>i </a:t>
            </a:r>
            <a:r>
              <a:rPr lang="sr-Latn-CS" sz="2000" dirty="0" smtClean="0"/>
              <a:t>komercijalni servisi 1996 u </a:t>
            </a:r>
            <a:r>
              <a:rPr lang="en-US" sz="2000" dirty="0" smtClean="0"/>
              <a:t>F</a:t>
            </a:r>
            <a:r>
              <a:rPr lang="sr-Latn-CS" sz="2000" dirty="0" smtClean="0"/>
              <a:t>inskoj </a:t>
            </a:r>
            <a:r>
              <a:rPr lang="sr-Latn-CS" sz="2000" dirty="0" smtClean="0"/>
              <a:t>i 1999 u </a:t>
            </a:r>
            <a:r>
              <a:rPr lang="sr-Latn-CS" sz="2000" dirty="0" smtClean="0"/>
              <a:t>Japanu</a:t>
            </a:r>
            <a:endParaRPr lang="sr-Latn-CS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Veća pokrivenost 3G signalom 2000 godine </a:t>
            </a:r>
            <a:endParaRPr lang="sr-Latn-CS" sz="20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Uvođenje WAP i XHTML MP standarda 2001 godine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C36-3024-40E1-A291-A915BE99255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101025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r-Latn-CS" sz="3200" dirty="0" smtClean="0"/>
              <a:t>Arhitektura aplikacije</a:t>
            </a:r>
            <a:endParaRPr lang="en-US" sz="3200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4114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C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sr-Latn-C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7772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4" name="Picture 13" descr="arhitektura aplikacije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917" y="1295400"/>
            <a:ext cx="7216083" cy="4191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C36-3024-40E1-A291-A915BE99255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101025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 err="1" smtClean="0"/>
              <a:t>Zaklju</a:t>
            </a:r>
            <a:r>
              <a:rPr lang="sr-Latn-CS" sz="3200" dirty="0" smtClean="0"/>
              <a:t>čak</a:t>
            </a:r>
            <a:endParaRPr lang="en-US" sz="3200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4114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C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sr-Latn-C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7772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C36-3024-40E1-A291-A915BE99255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2000" y="1219200"/>
            <a:ext cx="7391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HTML5 smanjuje jaz između tehničkih mogućnosti nativnih i web aplikacija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Mali broj mobilnih web aplikacija koristi obrađene tehnologije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Smanjuje ukupnu cenu aplikacije jer radi na svim platformama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Očekuje se veća ekspanzija tehnologije u narednim godinama i </a:t>
            </a:r>
            <a:r>
              <a:rPr lang="sr-Latn-CS" sz="2000" dirty="0" smtClean="0"/>
              <a:t>preuzimanje </a:t>
            </a:r>
            <a:r>
              <a:rPr lang="sr-Latn-CS" sz="2000" dirty="0" smtClean="0"/>
              <a:t>vodeće pozicije mobilnih internet aplikacija u pogledu korišćenja ispred nativnih </a:t>
            </a:r>
            <a:r>
              <a:rPr lang="sr-Latn-CS" sz="2000" dirty="0" smtClean="0"/>
              <a:t>aplikacija</a:t>
            </a:r>
            <a:endParaRPr lang="sr-Latn-C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101025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r-Latn-CS" sz="3200" dirty="0" smtClean="0"/>
              <a:t>Reference</a:t>
            </a:r>
            <a:endParaRPr lang="en-US" sz="3200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4114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C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sr-Latn-C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7772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1219200"/>
            <a:ext cx="739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CS" sz="2000" dirty="0" smtClean="0"/>
              <a:t>Adresa na kojoj je moguće isprobati aplikaciju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hlinkClick r:id="rId2"/>
              </a:rPr>
              <a:t>http://46.21.104.5/</a:t>
            </a:r>
            <a:endParaRPr lang="sr-Latn-CS" sz="2000" dirty="0"/>
          </a:p>
          <a:p>
            <a:pPr lvl="1">
              <a:buFont typeface="Arial" pitchFamily="34" charset="0"/>
              <a:buChar char="•"/>
            </a:pPr>
            <a:endParaRPr lang="sr-Latn-CS" sz="2000" dirty="0" smtClean="0"/>
          </a:p>
          <a:p>
            <a:pPr>
              <a:buFont typeface="Arial" pitchFamily="34" charset="0"/>
              <a:buChar char="•"/>
            </a:pPr>
            <a:r>
              <a:rPr lang="sr-Latn-CS" sz="2000" dirty="0" smtClean="0"/>
              <a:t>Izvorni kod aplikacije dostupan na Github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hlinkClick r:id="rId3"/>
              </a:rPr>
              <a:t>https://github.com/borivojevic/final-thesys</a:t>
            </a:r>
            <a:endParaRPr lang="sr-Latn-CS" sz="2000" dirty="0" smtClean="0"/>
          </a:p>
          <a:p>
            <a:pPr>
              <a:buFont typeface="Arial" pitchFamily="34" charset="0"/>
              <a:buChar char="•"/>
            </a:pPr>
            <a:endParaRPr lang="sr-Latn-C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C36-3024-40E1-A291-A915BE99255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0" descr="mobile_site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4676775"/>
            <a:ext cx="2133600" cy="1800225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>
            <a:off x="609843" y="5791200"/>
            <a:ext cx="792455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9" name="Picture 8" descr="yahoo_mobi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5" y="4514850"/>
            <a:ext cx="1533525" cy="1962150"/>
          </a:xfrm>
          <a:prstGeom prst="rect">
            <a:avLst/>
          </a:prstGeom>
          <a:noFill/>
        </p:spPr>
      </p:pic>
      <p:pic>
        <p:nvPicPr>
          <p:cNvPr id="14338" name="Picture 9" descr="mobile_site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52650" y="4438650"/>
            <a:ext cx="1581150" cy="2038350"/>
          </a:xfrm>
          <a:prstGeom prst="rect">
            <a:avLst/>
          </a:prstGeom>
          <a:noFill/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101025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r-Latn-CS" sz="3200" dirty="0" smtClean="0"/>
              <a:t>Istorija mobilnih </a:t>
            </a:r>
            <a:r>
              <a:rPr lang="en-US" sz="3200" dirty="0" smtClean="0"/>
              <a:t>W</a:t>
            </a:r>
            <a:r>
              <a:rPr lang="sr-Latn-CS" sz="3200" dirty="0" smtClean="0"/>
              <a:t>eb </a:t>
            </a:r>
            <a:r>
              <a:rPr lang="sr-Latn-CS" sz="3200" dirty="0" smtClean="0"/>
              <a:t>tehnologija</a:t>
            </a:r>
            <a:endParaRPr lang="en-US" sz="3200" dirty="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6257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981685"/>
            <a:ext cx="7924800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Dalji razvoj mobilnog </a:t>
            </a:r>
            <a:r>
              <a:rPr lang="en-US" sz="2000" dirty="0" smtClean="0"/>
              <a:t>W</a:t>
            </a:r>
            <a:r>
              <a:rPr lang="sr-Latn-CS" sz="2000" dirty="0" smtClean="0"/>
              <a:t>eba se bazira na: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Velik</a:t>
            </a:r>
            <a:r>
              <a:rPr lang="en-US" sz="2000" dirty="0" smtClean="0"/>
              <a:t>o</a:t>
            </a:r>
            <a:r>
              <a:rPr lang="sr-Latn-CS" sz="2000" dirty="0" smtClean="0"/>
              <a:t>m rastom broja korisnika tokom 2000 godina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Napretk</a:t>
            </a:r>
            <a:r>
              <a:rPr lang="en-US" sz="2000" dirty="0" smtClean="0"/>
              <a:t>u</a:t>
            </a:r>
            <a:r>
              <a:rPr lang="sr-Latn-CS" sz="2000" dirty="0" smtClean="0"/>
              <a:t> tehnologije mobilnih telefona i pojavom pamethih telefona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Napretk</a:t>
            </a:r>
            <a:r>
              <a:rPr lang="en-US" sz="2000" dirty="0" smtClean="0"/>
              <a:t>u</a:t>
            </a:r>
            <a:r>
              <a:rPr lang="sr-Latn-CS" sz="2000" dirty="0" smtClean="0"/>
              <a:t>  samih aplikacija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Pojava društvenih mreža – Facebook, Twitter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Elektronska pošta</a:t>
            </a:r>
            <a:endParaRPr lang="sr-Latn-CS" sz="2000" dirty="0" smtClean="0"/>
          </a:p>
        </p:txBody>
      </p:sp>
      <p:pic>
        <p:nvPicPr>
          <p:cNvPr id="18" name="Picture 17" descr="D:\My Dropbox\Diplomski\Slike\iphone_site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4371197"/>
            <a:ext cx="2895600" cy="210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C36-3024-40E1-A291-A915BE99255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101025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r-Latn-CS" sz="3200" dirty="0" smtClean="0"/>
              <a:t>Mobilne </a:t>
            </a:r>
            <a:r>
              <a:rPr lang="en-US" sz="3200" dirty="0" smtClean="0"/>
              <a:t>W</a:t>
            </a:r>
            <a:r>
              <a:rPr lang="sr-Latn-CS" sz="3200" dirty="0" smtClean="0"/>
              <a:t>eb </a:t>
            </a:r>
            <a:r>
              <a:rPr lang="sr-Latn-CS" sz="3200" dirty="0" smtClean="0"/>
              <a:t>tehnologije i standardi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968291"/>
            <a:ext cx="7924800" cy="467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HTML5</a:t>
            </a:r>
            <a:endParaRPr lang="sr-Latn-CS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CSS3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JavaScript i Ajax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API za rad sa hardverskim i softverskim resursima telefona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Geolokacija (GPS)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Offline pristup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Lokalna memorija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Grafika i multimedija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WebSocket API za komunikaciju u realnom vremenu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sr-Latn-C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C36-3024-40E1-A291-A915BE99255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101025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r-Latn-CS" sz="3200" dirty="0" smtClean="0"/>
              <a:t>HTML5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914400"/>
            <a:ext cx="7848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HTML5 </a:t>
            </a:r>
            <a:r>
              <a:rPr lang="sr-Latn-CS" sz="2000" dirty="0" smtClean="0"/>
              <a:t>je </a:t>
            </a:r>
            <a:r>
              <a:rPr lang="sr-Latn-CS" sz="2000" dirty="0" smtClean="0"/>
              <a:t>standard</a:t>
            </a:r>
            <a:endParaRPr lang="sr-Latn-CS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Razvija ga konzorcijum za </a:t>
            </a:r>
            <a:r>
              <a:rPr lang="en-US" sz="2000" dirty="0" smtClean="0"/>
              <a:t>W</a:t>
            </a:r>
            <a:r>
              <a:rPr lang="sr-Latn-CS" sz="2000" dirty="0" smtClean="0"/>
              <a:t>eb </a:t>
            </a:r>
            <a:r>
              <a:rPr lang="sr-Latn-CS" sz="2000" dirty="0" smtClean="0"/>
              <a:t>(W3C)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Planiran </a:t>
            </a:r>
            <a:r>
              <a:rPr lang="sr-Latn-CS" sz="2000" dirty="0" smtClean="0"/>
              <a:t>z</a:t>
            </a:r>
            <a:r>
              <a:rPr lang="en-US" sz="2000" dirty="0" smtClean="0"/>
              <a:t>a</a:t>
            </a:r>
            <a:r>
              <a:rPr lang="sr-Latn-CS" sz="2000" dirty="0" smtClean="0"/>
              <a:t>vršetak </a:t>
            </a:r>
            <a:r>
              <a:rPr lang="sr-Latn-CS" sz="2000" dirty="0" smtClean="0"/>
              <a:t>razvoja standarda je 2020 godina</a:t>
            </a:r>
            <a:r>
              <a:rPr lang="sr-Latn-CS" sz="2000" dirty="0" smtClean="0"/>
              <a:t>!</a:t>
            </a:r>
            <a:endParaRPr lang="sr-Latn-CS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Nove oznake koje unapređuju semantiku stranica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/>
              <a:t>Iako ne čini deo HTML5 specifikacije Javascript se podrazmeva kao njegov sastavni </a:t>
            </a:r>
            <a:r>
              <a:rPr lang="sr-Latn-CS" sz="2000" dirty="0" smtClean="0"/>
              <a:t>deo</a:t>
            </a:r>
            <a:endParaRPr lang="sr-Latn-CS" sz="20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Svi API su deo standardai dele se po grupama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/>
              <a:t>Offline i Web Storage</a:t>
            </a:r>
            <a:endParaRPr lang="en-US" sz="20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/>
              <a:t>Grafika</a:t>
            </a:r>
            <a:endParaRPr lang="en-US" sz="20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/>
              <a:t>Pristup hardveru i funkcijama operativnog sistema</a:t>
            </a:r>
            <a:endParaRPr lang="en-US" sz="20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/>
              <a:t>Obrada podataka i komunikacija</a:t>
            </a:r>
            <a:endParaRPr lang="en-US" sz="20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sr-Latn-C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C36-3024-40E1-A291-A915BE99255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101025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r-Latn-CS" sz="3200" dirty="0" smtClean="0"/>
              <a:t>Lokalni keš aplikacije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011972"/>
            <a:ext cx="7924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Često </a:t>
            </a:r>
            <a:r>
              <a:rPr lang="en-US" sz="2000" dirty="0" smtClean="0"/>
              <a:t>se </a:t>
            </a:r>
            <a:r>
              <a:rPr lang="sr-Latn-CS" sz="2000" dirty="0" smtClean="0"/>
              <a:t>naziva </a:t>
            </a:r>
            <a:r>
              <a:rPr lang="sr-Latn-CS" sz="2000" dirty="0"/>
              <a:t>i „offline pristup“</a:t>
            </a:r>
            <a:endParaRPr lang="sr-Latn-CS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Pruža rad </a:t>
            </a:r>
            <a:r>
              <a:rPr lang="sr-Latn-CS" sz="2000" dirty="0"/>
              <a:t>sa aplikacijom čak i kada nema internet </a:t>
            </a:r>
            <a:r>
              <a:rPr lang="sr-Latn-CS" sz="2000" dirty="0" smtClean="0"/>
              <a:t>konekcije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Mora biti podržan od strane uređaja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Može se podeliti na dve celine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Keširanje sadržaja strana na osnovu manifesta aplikacije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Korišćenje lokalne baze podataka za pamćenje </a:t>
            </a:r>
            <a:r>
              <a:rPr lang="sr-Latn-CS" sz="2000" dirty="0" smtClean="0"/>
              <a:t>sadržaja</a:t>
            </a:r>
            <a:endParaRPr lang="sr-Latn-CS" sz="20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Primena</a:t>
            </a:r>
            <a:r>
              <a:rPr lang="en-US" sz="2000" dirty="0" smtClean="0"/>
              <a:t>:</a:t>
            </a:r>
            <a:endParaRPr lang="sr-Latn-CS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/>
              <a:t>Čitanje i pisanje elektronske pošte</a:t>
            </a:r>
            <a:endParaRPr lang="en-US" sz="20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/>
              <a:t>Čitanje i pisanje dokumenata</a:t>
            </a:r>
            <a:endParaRPr lang="en-US" sz="20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/>
              <a:t>Prikazivanje prezentacija</a:t>
            </a:r>
            <a:endParaRPr lang="en-US" sz="20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/>
              <a:t>Pravljenje to-do </a:t>
            </a:r>
            <a:r>
              <a:rPr lang="sr-Latn-CS" sz="2000" dirty="0" smtClean="0"/>
              <a:t>listi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C36-3024-40E1-A291-A915BE99255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101025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r-Latn-CS" sz="3200" dirty="0" smtClean="0"/>
              <a:t>Geolokacija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713125"/>
            <a:ext cx="8610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Pristup </a:t>
            </a:r>
            <a:r>
              <a:rPr lang="en-US" sz="2000" dirty="0" err="1" smtClean="0"/>
              <a:t>tehnologijama</a:t>
            </a:r>
            <a:r>
              <a:rPr lang="en-US" sz="2000" dirty="0" smtClean="0"/>
              <a:t> </a:t>
            </a:r>
            <a:r>
              <a:rPr lang="en-US" sz="2000" dirty="0" err="1" smtClean="0"/>
              <a:t>za</a:t>
            </a:r>
            <a:r>
              <a:rPr lang="en-US" sz="2000" dirty="0" smtClean="0"/>
              <a:t> </a:t>
            </a:r>
            <a:r>
              <a:rPr lang="en-US" sz="2000" dirty="0" err="1" smtClean="0"/>
              <a:t>mobiln</a:t>
            </a:r>
            <a:r>
              <a:rPr lang="en-US" sz="2000" dirty="0" err="1" smtClean="0"/>
              <a:t>o</a:t>
            </a:r>
            <a:r>
              <a:rPr lang="en-US" sz="2000" dirty="0" smtClean="0"/>
              <a:t> </a:t>
            </a:r>
            <a:r>
              <a:rPr lang="en-US" sz="2000" dirty="0" err="1" smtClean="0"/>
              <a:t>pozicioniranje</a:t>
            </a:r>
            <a:r>
              <a:rPr lang="en-US" sz="2000" dirty="0" smtClean="0"/>
              <a:t> </a:t>
            </a:r>
            <a:r>
              <a:rPr lang="en-US" sz="2000" dirty="0" smtClean="0"/>
              <a:t>r</a:t>
            </a:r>
            <a:r>
              <a:rPr lang="sr-Latn-CS" sz="2000" dirty="0" smtClean="0"/>
              <a:t>adi </a:t>
            </a:r>
            <a:r>
              <a:rPr lang="sr-Latn-CS" sz="2000" dirty="0" smtClean="0"/>
              <a:t>određivanja trenutne korisnikove lokacije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Zahteva eksplicitnu dozvolu radi sigurnosi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Omogućava uvođenje prostorne svesnosti mobilnih web aplikacije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Mora biti podržan od strane uređaja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Lokacije se određuje na osnovu jednog od sledećih izvora: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GPS senzor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Lokacija Wi-Fi pristupne tačke</a:t>
            </a:r>
            <a:endParaRPr lang="en-US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Lokacija GSM ili CDMA </a:t>
            </a:r>
            <a:r>
              <a:rPr lang="sr-Latn-CS" sz="2000" dirty="0" smtClean="0"/>
              <a:t>ćelije</a:t>
            </a:r>
            <a:endParaRPr lang="en-US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IP adresa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Definisana od strane korisnika</a:t>
            </a:r>
          </a:p>
        </p:txBody>
      </p:sp>
      <p:pic>
        <p:nvPicPr>
          <p:cNvPr id="2048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2748" y="3352800"/>
            <a:ext cx="1647652" cy="3124200"/>
          </a:xfrm>
          <a:prstGeom prst="rect">
            <a:avLst/>
          </a:prstGeom>
          <a:noFill/>
        </p:spPr>
      </p:pic>
      <p:pic>
        <p:nvPicPr>
          <p:cNvPr id="2048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1" y="3384505"/>
            <a:ext cx="1676399" cy="3016295"/>
          </a:xfrm>
          <a:prstGeom prst="rect">
            <a:avLst/>
          </a:prstGeom>
          <a:noFill/>
        </p:spPr>
      </p:pic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515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C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</a:t>
            </a:r>
            <a:endParaRPr kumimoji="0" lang="sr-Latn-C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9848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C36-3024-40E1-A291-A915BE99255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101025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r-Latn-CS" sz="3200" dirty="0" smtClean="0"/>
              <a:t>WebSocket API za komunikaciju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094125"/>
            <a:ext cx="7924800" cy="513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Otvara </a:t>
            </a:r>
            <a:r>
              <a:rPr lang="sr-Latn-CS" sz="2000" dirty="0" smtClean="0"/>
              <a:t>perzistentan komunikacioni kanal između mobilne aplikacije i servera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Razbija tradicionalno ograničenje da akcija mora biti inicirana od strane klijenta slanjem zahteva ka serveru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Server sam može da inicira akciju ka klijentu slanjem poruke korišćenjem perzistente konekcija</a:t>
            </a:r>
            <a:endParaRPr lang="sr-Latn-CS" sz="20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Mora biti podržan od strane uređaja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Primena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Slanje push notifikacija ka uređaju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Program za ćaskanje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sr-Latn-CS" sz="2000" dirty="0" smtClean="0"/>
              <a:t>Aplikacije koje rade u relanom vremenu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C36-3024-40E1-A291-A915BE99255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101025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r-Latn-CS" sz="3200" dirty="0" smtClean="0"/>
              <a:t>Praktični deo rada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838200"/>
            <a:ext cx="8763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2000" dirty="0"/>
              <a:t>Aplikacija </a:t>
            </a:r>
            <a:r>
              <a:rPr lang="sr-Latn-CS" sz="2000" dirty="0" smtClean="0"/>
              <a:t>namenjena </a:t>
            </a:r>
            <a:r>
              <a:rPr lang="sr-Latn-CS" sz="2000" dirty="0"/>
              <a:t>razmeni korisnički-generisanog  tekstualnog </a:t>
            </a:r>
            <a:r>
              <a:rPr lang="sr-Latn-CS" sz="2000" dirty="0" smtClean="0"/>
              <a:t>sadržaja:</a:t>
            </a:r>
          </a:p>
          <a:p>
            <a:endParaRPr lang="sr-Latn-C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r-Latn-CS" sz="2000" dirty="0" smtClean="0"/>
              <a:t>Prikaz </a:t>
            </a:r>
            <a:r>
              <a:rPr lang="sr-Latn-CS" sz="2000" dirty="0"/>
              <a:t>sopstvene lokacije na mapi i ažuriranje u skladu sa </a:t>
            </a:r>
            <a:r>
              <a:rPr lang="sr-Latn-CS" sz="2000" dirty="0" smtClean="0"/>
              <a:t>kretanjem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r-Latn-CS" sz="2000" dirty="0" smtClean="0"/>
              <a:t>Kreiranje </a:t>
            </a:r>
            <a:r>
              <a:rPr lang="sr-Latn-CS" sz="2000" dirty="0"/>
              <a:t>sopstvenog profila, smeštanje i ažuriranje podataka o profilu </a:t>
            </a:r>
            <a:r>
              <a:rPr lang="sr-Latn-CS" sz="2000" dirty="0" smtClean="0"/>
              <a:t>lokalno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r-Latn-CS" sz="2000" dirty="0" smtClean="0"/>
              <a:t>Generisanje </a:t>
            </a:r>
            <a:r>
              <a:rPr lang="sr-Latn-CS" sz="2000" dirty="0"/>
              <a:t>tekstualnog sadržaja i njegovo tag-ovanje za trenutnu lokaciju dobijenu sa GPS, kao i slanje i smeštanje ovih podataka na </a:t>
            </a:r>
            <a:r>
              <a:rPr lang="sr-Latn-CS" sz="2000" dirty="0" smtClean="0"/>
              <a:t>serveru.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r-Latn-CS" sz="2000" dirty="0" smtClean="0"/>
              <a:t>Pregled </a:t>
            </a:r>
            <a:r>
              <a:rPr lang="sr-Latn-CS" sz="2000" dirty="0"/>
              <a:t>tekstualnog sadržaja tag-ovanog za određene lokacije od strane drugih </a:t>
            </a:r>
            <a:r>
              <a:rPr lang="sr-Latn-CS" sz="2000" dirty="0" smtClean="0"/>
              <a:t>korisnika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r-Latn-CS" sz="2000" dirty="0" smtClean="0"/>
              <a:t>Pregled </a:t>
            </a:r>
            <a:r>
              <a:rPr lang="sr-Latn-CS" sz="2000" dirty="0"/>
              <a:t>objekata od interesa u skladu sa izborom </a:t>
            </a:r>
            <a:r>
              <a:rPr lang="sr-Latn-CS" sz="2000" dirty="0" smtClean="0"/>
              <a:t>korisnika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r-Latn-CS" sz="2000" dirty="0" smtClean="0"/>
              <a:t>Pretraživanje </a:t>
            </a:r>
            <a:r>
              <a:rPr lang="sr-Latn-CS" sz="2000" dirty="0"/>
              <a:t>tag-ovanog sadržaja, objekata od interesa po zadatim (prostornim i atributskim) </a:t>
            </a:r>
            <a:r>
              <a:rPr lang="sr-Latn-CS" sz="2000" dirty="0" smtClean="0"/>
              <a:t>kriterijumima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r-Latn-CS" sz="2000" dirty="0" smtClean="0"/>
              <a:t>Notifikacija </a:t>
            </a:r>
            <a:r>
              <a:rPr lang="sr-Latn-CS" sz="2000" dirty="0"/>
              <a:t>o nastalom događaju putem push </a:t>
            </a:r>
            <a:r>
              <a:rPr lang="sr-Latn-CS" sz="2000" dirty="0" smtClean="0"/>
              <a:t>notifikacije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C36-3024-40E1-A291-A915BE99255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899</Words>
  <Application>Microsoft Office PowerPoint</Application>
  <PresentationFormat>On-screen Show (4:3)</PresentationFormat>
  <Paragraphs>185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Diplomski Rad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U.S. Air Force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Diplomski Rad</dc:title>
  <dc:creator>Mirko</dc:creator>
  <cp:lastModifiedBy>Mirko</cp:lastModifiedBy>
  <cp:revision>68</cp:revision>
  <dcterms:created xsi:type="dcterms:W3CDTF">2011-09-10T08:27:28Z</dcterms:created>
  <dcterms:modified xsi:type="dcterms:W3CDTF">2011-09-14T09:03:34Z</dcterms:modified>
</cp:coreProperties>
</file>