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293" r:id="rId10"/>
  </p:sldIdLst>
  <p:sldSz cx="9144000" cy="5143500" type="screen16x9"/>
  <p:notesSz cx="6858000" cy="9144000"/>
  <p:embeddedFontLst>
    <p:embeddedFont>
      <p:font typeface="Cousin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basu369victor/transferlearning-and-unet-to-segment-rocks-on-moon/notebook" TargetMode="External"/><Relationship Id="rId4" Type="http://schemas.openxmlformats.org/officeDocument/2006/relationships/hyperlink" Target="https://www.kaggle.com/code/reemrashwan/u-net-to-predict-pneumothora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371600" y="33179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Valeo Assessment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57199" y="983608"/>
            <a:ext cx="8527057" cy="122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Given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set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of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and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masks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(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build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model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be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able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predict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testing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Produce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metrics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assay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project</a:t>
            </a: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458ECE4F-55CE-547C-E46F-890BED2A316B}"/>
              </a:ext>
            </a:extLst>
          </p:cNvPr>
          <p:cNvSpPr txBox="1">
            <a:spLocks/>
          </p:cNvSpPr>
          <p:nvPr/>
        </p:nvSpPr>
        <p:spPr>
          <a:xfrm>
            <a:off x="404330" y="215835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/>
              <a:t>Data</a:t>
            </a:r>
          </a:p>
        </p:txBody>
      </p:sp>
      <p:sp>
        <p:nvSpPr>
          <p:cNvPr id="5" name="Google Shape;71;p12">
            <a:extLst>
              <a:ext uri="{FF2B5EF4-FFF2-40B4-BE49-F238E27FC236}">
                <a16:creationId xmlns:a16="http://schemas.microsoft.com/office/drawing/2014/main" id="{E23C4BE9-1B3D-7A21-0A53-95FF7FD20E9E}"/>
              </a:ext>
            </a:extLst>
          </p:cNvPr>
          <p:cNvSpPr txBox="1"/>
          <p:nvPr/>
        </p:nvSpPr>
        <p:spPr>
          <a:xfrm>
            <a:off x="404330" y="2518059"/>
            <a:ext cx="8527057" cy="22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from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different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cameras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around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car:</a:t>
            </a: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same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shape</a:t>
            </a:r>
            <a:endParaRPr lang="es-E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3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	</a:t>
            </a: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FV, MVL, MVR and RV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masks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that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indicates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presence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of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curve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Test set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with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no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endParaRPr lang="es-E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ADDITIONALLY –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some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calibrations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inputs.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E01C-9566-9814-0A7E-226DD43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57" y="174418"/>
            <a:ext cx="4114800" cy="413400"/>
          </a:xfrm>
        </p:spPr>
        <p:txBody>
          <a:bodyPr/>
          <a:lstStyle/>
          <a:p>
            <a:pPr algn="ctr"/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3BD1F-4D7F-0594-4EA9-1EA1DAC71B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0F6AEF-9FAC-CBD5-EE9A-A678059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39" y="541062"/>
            <a:ext cx="3974466" cy="14623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279939-6588-FD0E-ED64-9B9B9D6E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5" y="1097125"/>
            <a:ext cx="3987123" cy="1474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08C56C-C418-ADF9-5497-5F6FDA70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357" y="2268351"/>
            <a:ext cx="3974466" cy="1474625"/>
          </a:xfrm>
          <a:prstGeom prst="rect">
            <a:avLst/>
          </a:prstGeom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63343734-3309-7AD8-A21F-E61713BB4BC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37229" y="3005663"/>
            <a:ext cx="2371128" cy="584701"/>
          </a:xfrm>
          <a:prstGeom prst="bentConnector3">
            <a:avLst>
              <a:gd name="adj1" fmla="val 100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07CA3B64-96BB-D729-719E-78267FA5F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43" y="3590365"/>
            <a:ext cx="3899837" cy="14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6A41-7991-8A42-E03D-B6FA08BE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assessment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336BD3-A42B-3ECF-1A11-D80821D0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43" y="1054218"/>
            <a:ext cx="4547910" cy="3725700"/>
          </a:xfrm>
        </p:spPr>
        <p:txBody>
          <a:bodyPr/>
          <a:lstStyle/>
          <a:p>
            <a:r>
              <a:rPr lang="es-ES" dirty="0"/>
              <a:t>Hardware </a:t>
            </a:r>
            <a:r>
              <a:rPr lang="es-ES" dirty="0" err="1"/>
              <a:t>constraints</a:t>
            </a:r>
            <a:r>
              <a:rPr lang="es-ES" dirty="0"/>
              <a:t>:</a:t>
            </a:r>
          </a:p>
          <a:p>
            <a:pPr lvl="1"/>
            <a:r>
              <a:rPr lang="es-ES" sz="1100" dirty="0" err="1"/>
              <a:t>Own</a:t>
            </a:r>
            <a:r>
              <a:rPr lang="es-ES" sz="1100" dirty="0"/>
              <a:t> </a:t>
            </a:r>
            <a:r>
              <a:rPr lang="es-ES" sz="1100" dirty="0" err="1"/>
              <a:t>computer</a:t>
            </a:r>
            <a:r>
              <a:rPr lang="es-ES" sz="1100" dirty="0"/>
              <a:t>, </a:t>
            </a:r>
            <a:r>
              <a:rPr lang="es-ES" sz="1100" dirty="0" err="1"/>
              <a:t>with</a:t>
            </a:r>
            <a:r>
              <a:rPr lang="es-ES" sz="1100" dirty="0"/>
              <a:t> no GPU Python </a:t>
            </a:r>
            <a:r>
              <a:rPr lang="es-ES" sz="1100" dirty="0" err="1"/>
              <a:t>configuration</a:t>
            </a:r>
            <a:r>
              <a:rPr lang="es-ES" sz="1100" dirty="0"/>
              <a:t>.</a:t>
            </a:r>
          </a:p>
          <a:p>
            <a:pPr lvl="2"/>
            <a:r>
              <a:rPr lang="es-ES" sz="1100" dirty="0"/>
              <a:t>Input </a:t>
            </a:r>
            <a:r>
              <a:rPr lang="es-ES" sz="1100" dirty="0" err="1"/>
              <a:t>reduced</a:t>
            </a:r>
            <a:r>
              <a:rPr lang="es-ES" sz="1100" dirty="0"/>
              <a:t> – 10000 </a:t>
            </a:r>
            <a:r>
              <a:rPr lang="es-ES" sz="1100" dirty="0" err="1"/>
              <a:t>first</a:t>
            </a:r>
            <a:r>
              <a:rPr lang="es-ES" sz="1100" dirty="0"/>
              <a:t> </a:t>
            </a:r>
            <a:r>
              <a:rPr lang="es-ES" sz="1100" dirty="0" err="1"/>
              <a:t>images</a:t>
            </a:r>
            <a:r>
              <a:rPr lang="es-ES" sz="1100" dirty="0"/>
              <a:t> </a:t>
            </a:r>
            <a:r>
              <a:rPr lang="es-ES" sz="1100" dirty="0" err="1"/>
              <a:t>filtered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</a:t>
            </a:r>
            <a:r>
              <a:rPr lang="es-ES" sz="1100" dirty="0" err="1"/>
              <a:t>type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image</a:t>
            </a:r>
            <a:r>
              <a:rPr lang="es-ES" sz="1100" dirty="0"/>
              <a:t>:</a:t>
            </a:r>
          </a:p>
          <a:p>
            <a:pPr lvl="3"/>
            <a:r>
              <a:rPr lang="es-ES" sz="1100" dirty="0"/>
              <a:t>FV (I </a:t>
            </a:r>
            <a:r>
              <a:rPr lang="es-ES" sz="1100" dirty="0" err="1"/>
              <a:t>tested</a:t>
            </a:r>
            <a:r>
              <a:rPr lang="es-ES" sz="1100" dirty="0"/>
              <a:t> </a:t>
            </a:r>
            <a:r>
              <a:rPr lang="es-ES" sz="1100" dirty="0" err="1"/>
              <a:t>with</a:t>
            </a:r>
            <a:r>
              <a:rPr lang="es-ES" sz="1100" dirty="0"/>
              <a:t> </a:t>
            </a:r>
            <a:r>
              <a:rPr lang="es-ES" sz="1100" dirty="0" err="1"/>
              <a:t>this</a:t>
            </a:r>
            <a:r>
              <a:rPr lang="es-ES" sz="1100" dirty="0"/>
              <a:t> </a:t>
            </a:r>
            <a:r>
              <a:rPr lang="es-ES" sz="1100" dirty="0" err="1"/>
              <a:t>ones</a:t>
            </a:r>
            <a:r>
              <a:rPr lang="es-ES" sz="1100" dirty="0"/>
              <a:t>)</a:t>
            </a:r>
          </a:p>
          <a:p>
            <a:pPr lvl="2"/>
            <a:r>
              <a:rPr lang="es-ES" sz="1100" dirty="0" err="1"/>
              <a:t>Size</a:t>
            </a:r>
            <a:r>
              <a:rPr lang="es-ES" sz="1100" dirty="0"/>
              <a:t> </a:t>
            </a:r>
            <a:r>
              <a:rPr lang="es-ES" sz="1100" dirty="0" err="1"/>
              <a:t>reduced</a:t>
            </a:r>
            <a:r>
              <a:rPr lang="es-ES" sz="1100" dirty="0"/>
              <a:t>:</a:t>
            </a:r>
          </a:p>
          <a:p>
            <a:pPr lvl="3"/>
            <a:r>
              <a:rPr lang="es-ES" sz="1100" dirty="0"/>
              <a:t>512x512</a:t>
            </a:r>
          </a:p>
          <a:p>
            <a:pPr lvl="3"/>
            <a:r>
              <a:rPr lang="es-ES" sz="1100" dirty="0"/>
              <a:t>256x256</a:t>
            </a:r>
          </a:p>
          <a:p>
            <a:pPr lvl="3"/>
            <a:r>
              <a:rPr lang="es-ES" sz="1100" dirty="0"/>
              <a:t>128x128</a:t>
            </a:r>
          </a:p>
          <a:p>
            <a:pPr lvl="3"/>
            <a:r>
              <a:rPr lang="es-ES" sz="1100" dirty="0"/>
              <a:t>64x64</a:t>
            </a:r>
          </a:p>
          <a:p>
            <a:pPr lvl="3"/>
            <a:r>
              <a:rPr lang="es-ES" sz="1100" dirty="0"/>
              <a:t>32x32</a:t>
            </a:r>
          </a:p>
          <a:p>
            <a:pPr lvl="2"/>
            <a:r>
              <a:rPr lang="es-ES" sz="1100" dirty="0"/>
              <a:t>Easy </a:t>
            </a:r>
            <a:r>
              <a:rPr lang="es-ES" sz="1100" dirty="0" err="1"/>
              <a:t>models</a:t>
            </a:r>
            <a:r>
              <a:rPr lang="es-ES" sz="1100" dirty="0"/>
              <a:t> – </a:t>
            </a:r>
            <a:r>
              <a:rPr lang="es-ES" sz="1100" dirty="0" err="1"/>
              <a:t>tested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pretrained</a:t>
            </a:r>
            <a:r>
              <a:rPr lang="es-ES" sz="1100" dirty="0"/>
              <a:t> </a:t>
            </a:r>
            <a:r>
              <a:rPr lang="es-ES" sz="1100" dirty="0" err="1"/>
              <a:t>models</a:t>
            </a:r>
            <a:r>
              <a:rPr lang="es-ES" sz="1100" dirty="0"/>
              <a:t> VGG16 and VGG19 </a:t>
            </a:r>
          </a:p>
          <a:p>
            <a:pPr lvl="2"/>
            <a:r>
              <a:rPr lang="es-ES" sz="1100" dirty="0"/>
              <a:t>Training:</a:t>
            </a:r>
          </a:p>
          <a:p>
            <a:pPr lvl="3"/>
            <a:r>
              <a:rPr lang="es-ES" sz="1100" dirty="0"/>
              <a:t>10 </a:t>
            </a:r>
            <a:r>
              <a:rPr lang="es-ES" sz="1100" dirty="0" err="1"/>
              <a:t>Epochs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produce </a:t>
            </a:r>
            <a:r>
              <a:rPr lang="es-ES" sz="1100" dirty="0" err="1"/>
              <a:t>some</a:t>
            </a:r>
            <a:r>
              <a:rPr lang="es-ES" sz="1100" dirty="0"/>
              <a:t> </a:t>
            </a:r>
            <a:r>
              <a:rPr lang="es-ES" sz="1100" dirty="0" err="1"/>
              <a:t>results</a:t>
            </a:r>
            <a:r>
              <a:rPr lang="es-ES" sz="1100" dirty="0"/>
              <a:t> in </a:t>
            </a:r>
            <a:r>
              <a:rPr lang="es-ES" sz="1100" dirty="0" err="1"/>
              <a:t>feasible</a:t>
            </a:r>
            <a:r>
              <a:rPr lang="es-ES" sz="1100" dirty="0"/>
              <a:t> </a:t>
            </a:r>
            <a:r>
              <a:rPr lang="es-ES" sz="1100" dirty="0" err="1"/>
              <a:t>timw</a:t>
            </a:r>
            <a:endParaRPr lang="es-ES" sz="1100" dirty="0"/>
          </a:p>
          <a:p>
            <a:pPr lvl="1"/>
            <a:endParaRPr lang="es-ES" sz="1100" dirty="0"/>
          </a:p>
          <a:p>
            <a:pPr lvl="1"/>
            <a:endParaRPr lang="es-ES" sz="11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F71524-D731-8781-E177-6C74955B2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BEDCBDE-256E-C97B-B64B-0F9D0ECBB775}"/>
              </a:ext>
            </a:extLst>
          </p:cNvPr>
          <p:cNvSpPr txBox="1">
            <a:spLocks/>
          </p:cNvSpPr>
          <p:nvPr/>
        </p:nvSpPr>
        <p:spPr>
          <a:xfrm>
            <a:off x="4366167" y="177997"/>
            <a:ext cx="4267763" cy="15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thougths</a:t>
            </a:r>
            <a:r>
              <a:rPr lang="es-ES" dirty="0"/>
              <a:t>:</a:t>
            </a:r>
          </a:p>
          <a:p>
            <a:pPr lvl="1"/>
            <a:r>
              <a:rPr lang="es-ES" sz="1100" dirty="0"/>
              <a:t>“Simple </a:t>
            </a:r>
            <a:r>
              <a:rPr lang="es-ES" sz="1100" dirty="0" err="1"/>
              <a:t>tasks</a:t>
            </a:r>
            <a:r>
              <a:rPr lang="es-ES" sz="1100" dirty="0"/>
              <a:t> I </a:t>
            </a:r>
            <a:r>
              <a:rPr lang="es-ES" sz="1100" dirty="0" err="1"/>
              <a:t>just</a:t>
            </a:r>
            <a:r>
              <a:rPr lang="es-ES" sz="1100" dirty="0"/>
              <a:t> </a:t>
            </a:r>
            <a:r>
              <a:rPr lang="es-ES" sz="1100" dirty="0" err="1"/>
              <a:t>need</a:t>
            </a:r>
            <a:r>
              <a:rPr lang="es-ES" sz="1100" dirty="0"/>
              <a:t> a </a:t>
            </a:r>
            <a:r>
              <a:rPr lang="es-ES" sz="1100" dirty="0" err="1"/>
              <a:t>segmentation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“U-Net can do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trick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If</a:t>
            </a:r>
            <a:r>
              <a:rPr lang="es-ES" sz="1100" dirty="0"/>
              <a:t> </a:t>
            </a:r>
            <a:r>
              <a:rPr lang="es-ES" sz="1100" dirty="0" err="1"/>
              <a:t>it</a:t>
            </a:r>
            <a:r>
              <a:rPr lang="es-ES" sz="1100" dirty="0"/>
              <a:t> </a:t>
            </a:r>
            <a:r>
              <a:rPr lang="es-ES" sz="1100" dirty="0" err="1"/>
              <a:t>takes</a:t>
            </a:r>
            <a:r>
              <a:rPr lang="es-ES" sz="1100" dirty="0"/>
              <a:t> </a:t>
            </a:r>
            <a:r>
              <a:rPr lang="es-ES" sz="1100" dirty="0" err="1"/>
              <a:t>too</a:t>
            </a:r>
            <a:r>
              <a:rPr lang="es-ES" sz="1100" dirty="0"/>
              <a:t> </a:t>
            </a:r>
            <a:r>
              <a:rPr lang="es-ES" sz="1100" dirty="0" err="1"/>
              <a:t>long</a:t>
            </a:r>
            <a:r>
              <a:rPr lang="es-ES" sz="1100" dirty="0"/>
              <a:t> I can reduce </a:t>
            </a:r>
            <a:r>
              <a:rPr lang="es-ES" sz="1100" dirty="0" err="1"/>
              <a:t>both</a:t>
            </a:r>
            <a:r>
              <a:rPr lang="es-ES" sz="1100" dirty="0"/>
              <a:t> </a:t>
            </a:r>
            <a:r>
              <a:rPr lang="es-ES" sz="1100" dirty="0" err="1"/>
              <a:t>sample</a:t>
            </a:r>
            <a:r>
              <a:rPr lang="es-ES" sz="1100" dirty="0"/>
              <a:t> </a:t>
            </a:r>
            <a:r>
              <a:rPr lang="es-ES" sz="1100" dirty="0" err="1"/>
              <a:t>size</a:t>
            </a:r>
            <a:r>
              <a:rPr lang="es-ES" sz="1100" dirty="0"/>
              <a:t> and </a:t>
            </a:r>
            <a:r>
              <a:rPr lang="es-ES" sz="1100" dirty="0" err="1"/>
              <a:t>image</a:t>
            </a:r>
            <a:r>
              <a:rPr lang="es-ES" sz="1100" dirty="0"/>
              <a:t> </a:t>
            </a:r>
            <a:r>
              <a:rPr lang="es-ES" sz="1100" dirty="0" err="1"/>
              <a:t>resolution</a:t>
            </a:r>
            <a:r>
              <a:rPr lang="es-ES" sz="1100" dirty="0"/>
              <a:t>”</a:t>
            </a:r>
          </a:p>
          <a:p>
            <a:pPr lvl="1"/>
            <a:endParaRPr lang="es-ES" sz="110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5602B67-13F3-3084-5D9B-696D37B9BEE2}"/>
              </a:ext>
            </a:extLst>
          </p:cNvPr>
          <p:cNvSpPr txBox="1">
            <a:spLocks/>
          </p:cNvSpPr>
          <p:nvPr/>
        </p:nvSpPr>
        <p:spPr>
          <a:xfrm>
            <a:off x="4457298" y="2763324"/>
            <a:ext cx="4267763" cy="209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Reality</a:t>
            </a:r>
            <a:endParaRPr lang="es-ES" dirty="0"/>
          </a:p>
          <a:p>
            <a:pPr lvl="1"/>
            <a:r>
              <a:rPr lang="es-ES" sz="1100" dirty="0"/>
              <a:t>“I am </a:t>
            </a:r>
            <a:r>
              <a:rPr lang="es-ES" sz="1100" dirty="0" err="1"/>
              <a:t>sure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problem</a:t>
            </a:r>
            <a:r>
              <a:rPr lang="es-ES" sz="1100" dirty="0"/>
              <a:t> </a:t>
            </a:r>
            <a:r>
              <a:rPr lang="es-ES" sz="1100" dirty="0" err="1"/>
              <a:t>is</a:t>
            </a:r>
            <a:r>
              <a:rPr lang="es-ES" sz="1100" dirty="0"/>
              <a:t> </a:t>
            </a:r>
            <a:r>
              <a:rPr lang="es-ES" sz="1100" dirty="0" err="1"/>
              <a:t>easy</a:t>
            </a:r>
            <a:r>
              <a:rPr lang="es-ES" sz="1100" dirty="0"/>
              <a:t>, </a:t>
            </a:r>
            <a:r>
              <a:rPr lang="es-ES" sz="1100" dirty="0" err="1"/>
              <a:t>but</a:t>
            </a:r>
            <a:r>
              <a:rPr lang="es-ES" sz="1100" dirty="0"/>
              <a:t> </a:t>
            </a:r>
            <a:r>
              <a:rPr lang="es-ES" sz="1100" dirty="0" err="1"/>
              <a:t>why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*** </a:t>
            </a:r>
            <a:r>
              <a:rPr lang="es-ES" sz="1100" dirty="0" err="1"/>
              <a:t>is</a:t>
            </a:r>
            <a:r>
              <a:rPr lang="es-ES" sz="1100" dirty="0"/>
              <a:t>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working</a:t>
            </a:r>
            <a:r>
              <a:rPr lang="es-ES" sz="1100" dirty="0"/>
              <a:t>?”</a:t>
            </a:r>
          </a:p>
          <a:p>
            <a:pPr lvl="1"/>
            <a:r>
              <a:rPr lang="es-ES" sz="1100" dirty="0"/>
              <a:t>“Oh…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again</a:t>
            </a:r>
            <a:r>
              <a:rPr lang="es-ES" sz="1100" dirty="0"/>
              <a:t> </a:t>
            </a:r>
            <a:r>
              <a:rPr lang="es-ES" sz="1100" dirty="0" err="1"/>
              <a:t>pls</a:t>
            </a:r>
            <a:r>
              <a:rPr lang="es-ES" sz="1100" dirty="0"/>
              <a:t>… </a:t>
            </a:r>
            <a:r>
              <a:rPr lang="en-US" sz="1100" dirty="0"/>
              <a:t>logits and labels must have the same shape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Let’s</a:t>
            </a:r>
            <a:r>
              <a:rPr lang="es-ES" sz="1100" dirty="0"/>
              <a:t> </a:t>
            </a:r>
            <a:r>
              <a:rPr lang="es-ES" sz="1100" dirty="0" err="1"/>
              <a:t>add</a:t>
            </a:r>
            <a:r>
              <a:rPr lang="es-ES" sz="1100" dirty="0"/>
              <a:t> 3 </a:t>
            </a:r>
            <a:r>
              <a:rPr lang="es-ES" sz="1100" dirty="0" err="1"/>
              <a:t>conv</a:t>
            </a:r>
            <a:r>
              <a:rPr lang="es-ES" sz="1100" dirty="0"/>
              <a:t> blocks, </a:t>
            </a:r>
            <a:r>
              <a:rPr lang="es-ES" sz="1100" dirty="0" err="1"/>
              <a:t>with</a:t>
            </a:r>
            <a:r>
              <a:rPr lang="es-ES" sz="1100" dirty="0"/>
              <a:t> </a:t>
            </a:r>
            <a:r>
              <a:rPr lang="es-ES" sz="1100" dirty="0" err="1"/>
              <a:t>max</a:t>
            </a:r>
            <a:r>
              <a:rPr lang="es-ES" sz="1100" dirty="0"/>
              <a:t> </a:t>
            </a:r>
            <a:r>
              <a:rPr lang="es-ES" sz="1100" dirty="0" err="1"/>
              <a:t>pooling</a:t>
            </a:r>
            <a:r>
              <a:rPr lang="es-ES" sz="1100" dirty="0"/>
              <a:t> and </a:t>
            </a:r>
            <a:r>
              <a:rPr lang="es-ES" sz="1100" dirty="0" err="1"/>
              <a:t>then</a:t>
            </a:r>
            <a:r>
              <a:rPr lang="es-ES" sz="1100" dirty="0"/>
              <a:t> </a:t>
            </a:r>
            <a:r>
              <a:rPr lang="es-ES" sz="1100" dirty="0" err="1"/>
              <a:t>just</a:t>
            </a:r>
            <a:r>
              <a:rPr lang="es-ES" sz="1100" dirty="0"/>
              <a:t> use </a:t>
            </a:r>
            <a:r>
              <a:rPr lang="es-ES" sz="1100" dirty="0" err="1"/>
              <a:t>stride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reverse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size</a:t>
            </a:r>
            <a:r>
              <a:rPr lang="es-ES" sz="1100" dirty="0"/>
              <a:t>… </a:t>
            </a:r>
            <a:r>
              <a:rPr lang="es-ES" sz="1100" dirty="0" err="1"/>
              <a:t>Why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predictions</a:t>
            </a:r>
            <a:r>
              <a:rPr lang="es-ES" sz="1100" dirty="0"/>
              <a:t> are </a:t>
            </a:r>
            <a:r>
              <a:rPr lang="es-ES" sz="1100" dirty="0" err="1"/>
              <a:t>white</a:t>
            </a:r>
            <a:r>
              <a:rPr lang="es-ES" sz="1100" dirty="0"/>
              <a:t> </a:t>
            </a:r>
            <a:r>
              <a:rPr lang="es-ES" sz="1100" dirty="0" err="1"/>
              <a:t>masks</a:t>
            </a:r>
            <a:r>
              <a:rPr lang="es-ES" sz="1100" dirty="0"/>
              <a:t>? 8x8 </a:t>
            </a:r>
            <a:r>
              <a:rPr lang="es-ES" sz="1100" dirty="0" err="1"/>
              <a:t>train</a:t>
            </a:r>
            <a:r>
              <a:rPr lang="es-ES" sz="1100" dirty="0"/>
              <a:t> </a:t>
            </a:r>
            <a:r>
              <a:rPr lang="es-ES" sz="1100" dirty="0" err="1"/>
              <a:t>images</a:t>
            </a:r>
            <a:r>
              <a:rPr lang="es-ES" sz="1100" dirty="0"/>
              <a:t>… </a:t>
            </a:r>
            <a:r>
              <a:rPr lang="es-ES" sz="1100" dirty="0" err="1"/>
              <a:t>oups</a:t>
            </a:r>
            <a:r>
              <a:rPr lang="es-ES" sz="1100" dirty="0"/>
              <a:t>”</a:t>
            </a:r>
          </a:p>
          <a:p>
            <a:pPr lvl="1"/>
            <a:endParaRPr lang="es-ES" sz="1100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F47463C-7BDA-FCC3-FB41-82AF59BFB1CE}"/>
              </a:ext>
            </a:extLst>
          </p:cNvPr>
          <p:cNvSpPr/>
          <p:nvPr/>
        </p:nvSpPr>
        <p:spPr>
          <a:xfrm>
            <a:off x="6500048" y="1741394"/>
            <a:ext cx="564776" cy="10757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5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3ED83-95DB-2355-2FD7-D5BE452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assessment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14D431-50DF-303C-D4B6-6CE4FBD5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8" y="1239803"/>
            <a:ext cx="8326534" cy="494868"/>
          </a:xfrm>
        </p:spPr>
        <p:txBody>
          <a:bodyPr/>
          <a:lstStyle/>
          <a:p>
            <a:r>
              <a:rPr lang="es-ES" dirty="0"/>
              <a:t>U-Net (</a:t>
            </a:r>
            <a:r>
              <a:rPr lang="es-ES" dirty="0" err="1"/>
              <a:t>typical</a:t>
            </a:r>
            <a:r>
              <a:rPr lang="es-ES" dirty="0"/>
              <a:t>  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DCC30-C3B4-083A-9EEE-01C54E534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F2034B-908E-288E-9F9B-FC5154BC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6" y="1855314"/>
            <a:ext cx="4422682" cy="2932203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4A0767C-96CE-D408-499C-BEF3184AF5A6}"/>
              </a:ext>
            </a:extLst>
          </p:cNvPr>
          <p:cNvSpPr txBox="1">
            <a:spLocks/>
          </p:cNvSpPr>
          <p:nvPr/>
        </p:nvSpPr>
        <p:spPr>
          <a:xfrm>
            <a:off x="5472953" y="1380292"/>
            <a:ext cx="3349939" cy="340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First</a:t>
            </a:r>
            <a:r>
              <a:rPr lang="es-ES" dirty="0"/>
              <a:t> U-Net </a:t>
            </a:r>
            <a:r>
              <a:rPr lang="es-ES" dirty="0" err="1"/>
              <a:t>structure</a:t>
            </a:r>
            <a:r>
              <a:rPr lang="es-ES" dirty="0"/>
              <a:t>:</a:t>
            </a:r>
          </a:p>
          <a:p>
            <a:pPr lvl="1"/>
            <a:r>
              <a:rPr lang="es-ES" sz="1100" dirty="0" err="1"/>
              <a:t>One</a:t>
            </a:r>
            <a:r>
              <a:rPr lang="es-ES" sz="1100" dirty="0"/>
              <a:t> </a:t>
            </a:r>
            <a:r>
              <a:rPr lang="es-ES" sz="1100" dirty="0" err="1"/>
              <a:t>convolutional</a:t>
            </a:r>
            <a:r>
              <a:rPr lang="es-ES" sz="1100" dirty="0"/>
              <a:t> block</a:t>
            </a:r>
          </a:p>
          <a:p>
            <a:pPr lvl="2"/>
            <a:r>
              <a:rPr lang="es-ES" sz="1100" dirty="0" err="1"/>
              <a:t>Two</a:t>
            </a:r>
            <a:r>
              <a:rPr lang="es-ES" sz="1100" dirty="0"/>
              <a:t> </a:t>
            </a:r>
            <a:r>
              <a:rPr lang="es-ES" sz="1100" dirty="0" err="1"/>
              <a:t>conv</a:t>
            </a:r>
            <a:r>
              <a:rPr lang="es-ES" sz="1100" dirty="0"/>
              <a:t> </a:t>
            </a:r>
            <a:r>
              <a:rPr lang="es-ES" sz="1100" dirty="0" err="1"/>
              <a:t>layers</a:t>
            </a:r>
            <a:endParaRPr lang="es-ES" sz="1100" dirty="0"/>
          </a:p>
          <a:p>
            <a:pPr lvl="3"/>
            <a:r>
              <a:rPr lang="es-ES" sz="1100" dirty="0" err="1"/>
              <a:t>n_filters</a:t>
            </a:r>
            <a:r>
              <a:rPr lang="es-ES" sz="1100" dirty="0"/>
              <a:t> = 2 (default)</a:t>
            </a:r>
          </a:p>
          <a:p>
            <a:pPr lvl="3"/>
            <a:r>
              <a:rPr lang="es-ES" sz="1100" dirty="0"/>
              <a:t>3x3 (default)</a:t>
            </a:r>
          </a:p>
          <a:p>
            <a:pPr lvl="3"/>
            <a:r>
              <a:rPr lang="es-ES" sz="1100" dirty="0"/>
              <a:t>No </a:t>
            </a:r>
            <a:r>
              <a:rPr lang="es-ES" sz="1100" dirty="0" err="1"/>
              <a:t>padding</a:t>
            </a:r>
            <a:endParaRPr lang="es-ES" sz="1100" dirty="0"/>
          </a:p>
          <a:p>
            <a:pPr lvl="3"/>
            <a:r>
              <a:rPr lang="es-ES" sz="1100" dirty="0"/>
              <a:t>No </a:t>
            </a:r>
            <a:r>
              <a:rPr lang="es-ES" sz="1100" dirty="0" err="1"/>
              <a:t>striding</a:t>
            </a:r>
            <a:endParaRPr lang="es-ES" sz="1100" dirty="0"/>
          </a:p>
          <a:p>
            <a:pPr lvl="2"/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dropout</a:t>
            </a:r>
            <a:endParaRPr lang="es-ES" sz="1100" dirty="0"/>
          </a:p>
          <a:p>
            <a:pPr lvl="2"/>
            <a:r>
              <a:rPr lang="es-ES" sz="1100" dirty="0" err="1"/>
              <a:t>MaxPooling</a:t>
            </a:r>
            <a:r>
              <a:rPr lang="es-ES" sz="1100" dirty="0"/>
              <a:t> </a:t>
            </a:r>
            <a:r>
              <a:rPr lang="es-ES" sz="1100" dirty="0" err="1"/>
              <a:t>configured</a:t>
            </a:r>
            <a:r>
              <a:rPr lang="es-ES" sz="1100" dirty="0"/>
              <a:t> </a:t>
            </a:r>
            <a:r>
              <a:rPr lang="es-ES" sz="1100" dirty="0" err="1"/>
              <a:t>but</a:t>
            </a:r>
            <a:r>
              <a:rPr lang="es-ES" sz="1100" dirty="0"/>
              <a:t>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executed</a:t>
            </a:r>
            <a:endParaRPr lang="es-ES" sz="1100" dirty="0"/>
          </a:p>
          <a:p>
            <a:pPr lvl="1"/>
            <a:r>
              <a:rPr lang="es-ES" sz="1100" dirty="0" err="1"/>
              <a:t>One</a:t>
            </a:r>
            <a:r>
              <a:rPr lang="es-ES" sz="1100" dirty="0"/>
              <a:t> </a:t>
            </a:r>
            <a:r>
              <a:rPr lang="es-ES" sz="1100" dirty="0" err="1"/>
              <a:t>upsampling</a:t>
            </a:r>
            <a:r>
              <a:rPr lang="es-ES" sz="1100" dirty="0"/>
              <a:t> block </a:t>
            </a:r>
          </a:p>
          <a:p>
            <a:pPr lvl="2"/>
            <a:r>
              <a:rPr lang="es-ES" sz="1100" dirty="0"/>
              <a:t>Reverse </a:t>
            </a:r>
            <a:r>
              <a:rPr lang="es-ES" sz="1100" dirty="0" err="1"/>
              <a:t>behaviour</a:t>
            </a:r>
            <a:r>
              <a:rPr lang="es-ES" sz="1100" dirty="0"/>
              <a:t>.</a:t>
            </a:r>
          </a:p>
          <a:p>
            <a:r>
              <a:rPr lang="es-ES" sz="1100" dirty="0" err="1"/>
              <a:t>Further</a:t>
            </a:r>
            <a:r>
              <a:rPr lang="es-ES" sz="1100" dirty="0"/>
              <a:t> </a:t>
            </a:r>
            <a:r>
              <a:rPr lang="es-ES" sz="1100" dirty="0" err="1"/>
              <a:t>iterations</a:t>
            </a:r>
            <a:r>
              <a:rPr lang="es-ES" sz="1100" dirty="0"/>
              <a:t> I </a:t>
            </a:r>
            <a:r>
              <a:rPr lang="es-ES" sz="1100" dirty="0" err="1"/>
              <a:t>scaled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number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Conv</a:t>
            </a:r>
            <a:r>
              <a:rPr lang="es-ES" sz="1100" dirty="0"/>
              <a:t> blocks and </a:t>
            </a:r>
            <a:r>
              <a:rPr lang="es-ES" sz="1100" dirty="0" err="1"/>
              <a:t>upsampling</a:t>
            </a:r>
            <a:r>
              <a:rPr lang="es-ES" sz="1100" dirty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37299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DC7BBB-BC63-B1AE-108C-DF111C855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15D3E3-B17F-6B1D-A2A9-B8D4EB42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" y="144482"/>
            <a:ext cx="4397188" cy="141911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313631-26F7-C89C-0C78-B74B3168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06" y="144482"/>
            <a:ext cx="4391519" cy="1419116"/>
          </a:xfrm>
          <a:prstGeom prst="rect">
            <a:avLst/>
          </a:prstGeom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1F00694-C9C1-6B85-2B76-A76DB6813CC5}"/>
              </a:ext>
            </a:extLst>
          </p:cNvPr>
          <p:cNvSpPr/>
          <p:nvPr/>
        </p:nvSpPr>
        <p:spPr>
          <a:xfrm>
            <a:off x="4484595" y="1633817"/>
            <a:ext cx="316006" cy="1748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556B8107-5D76-E2F7-FAD3-D0BD30B9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812" y="1730965"/>
            <a:ext cx="4397188" cy="800788"/>
          </a:xfrm>
        </p:spPr>
        <p:txBody>
          <a:bodyPr/>
          <a:lstStyle/>
          <a:p>
            <a:r>
              <a:rPr lang="es-ES" sz="1000" dirty="0"/>
              <a:t>Dice </a:t>
            </a:r>
            <a:r>
              <a:rPr lang="es-ES" sz="1000" dirty="0" err="1"/>
              <a:t>coeff</a:t>
            </a:r>
            <a:r>
              <a:rPr lang="es-ES" sz="1000" dirty="0"/>
              <a:t> + </a:t>
            </a:r>
            <a:r>
              <a:rPr lang="es-ES" sz="1000" dirty="0" err="1"/>
              <a:t>binary_cross_entropy</a:t>
            </a:r>
            <a:r>
              <a:rPr lang="es-ES" sz="1000" dirty="0"/>
              <a:t> as </a:t>
            </a:r>
            <a:r>
              <a:rPr lang="es-ES" sz="1000" dirty="0" err="1"/>
              <a:t>loss</a:t>
            </a:r>
            <a:r>
              <a:rPr lang="es-ES" sz="1000" dirty="0"/>
              <a:t> </a:t>
            </a:r>
            <a:r>
              <a:rPr lang="es-ES" sz="1000" dirty="0" err="1"/>
              <a:t>function</a:t>
            </a:r>
            <a:endParaRPr lang="es-ES" sz="1000" dirty="0"/>
          </a:p>
          <a:p>
            <a:r>
              <a:rPr lang="es-ES" sz="1000" dirty="0"/>
              <a:t>More </a:t>
            </a:r>
            <a:r>
              <a:rPr lang="es-ES" sz="1000" dirty="0" err="1"/>
              <a:t>convolutional</a:t>
            </a:r>
            <a:r>
              <a:rPr lang="es-ES" sz="1000" dirty="0"/>
              <a:t> blocks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F044912-371A-CDB5-C80F-712FF473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58" y="3415643"/>
            <a:ext cx="4652402" cy="148305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3D46D30-0373-DF34-20FF-5C81E893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571" y="1597307"/>
            <a:ext cx="2964948" cy="175337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382DE3D-18FC-27F4-12F7-D60B65D0D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72" y="2611748"/>
            <a:ext cx="2820589" cy="22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D06AA8-D449-6665-B9F0-417B1FE55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2F9020-9ED9-B16A-7C82-3E994029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88" y="178345"/>
            <a:ext cx="2284101" cy="4609172"/>
          </a:xfrm>
          <a:prstGeom prst="rect">
            <a:avLst/>
          </a:prstGeom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1C8115B4-3794-FEF4-DA16-D5612326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23" y="107774"/>
            <a:ext cx="1092547" cy="5143500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52134F7-1C35-54EF-1AF2-8780DB334E78}"/>
              </a:ext>
            </a:extLst>
          </p:cNvPr>
          <p:cNvSpPr/>
          <p:nvPr/>
        </p:nvSpPr>
        <p:spPr>
          <a:xfrm>
            <a:off x="5727334" y="3664324"/>
            <a:ext cx="383241" cy="1269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2559B48-C149-7F2A-F9F6-ABD64187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493832"/>
            <a:ext cx="2601088" cy="413400"/>
          </a:xfrm>
        </p:spPr>
        <p:txBody>
          <a:bodyPr/>
          <a:lstStyle/>
          <a:p>
            <a:pPr algn="ctr"/>
            <a:r>
              <a:rPr lang="es-ES" dirty="0"/>
              <a:t>Next </a:t>
            </a:r>
            <a:r>
              <a:rPr lang="es-ES" dirty="0" err="1"/>
              <a:t>clear</a:t>
            </a:r>
            <a:r>
              <a:rPr lang="es-ES" dirty="0"/>
              <a:t> step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0BA926E0-7681-B930-2FC9-5E3C467073D9}"/>
              </a:ext>
            </a:extLst>
          </p:cNvPr>
          <p:cNvSpPr txBox="1">
            <a:spLocks/>
          </p:cNvSpPr>
          <p:nvPr/>
        </p:nvSpPr>
        <p:spPr>
          <a:xfrm>
            <a:off x="67235" y="1158416"/>
            <a:ext cx="3451069" cy="340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Pretrained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:</a:t>
            </a:r>
          </a:p>
          <a:p>
            <a:pPr lvl="1"/>
            <a:r>
              <a:rPr lang="es-ES" sz="1100" dirty="0">
                <a:hlinkClick r:id="rId4"/>
              </a:rPr>
              <a:t>https://www.kaggle.com/code/reemrashwan/u-net-to-predict-pneumothorax</a:t>
            </a:r>
            <a:endParaRPr lang="es-ES" sz="1100" dirty="0"/>
          </a:p>
          <a:p>
            <a:pPr lvl="1"/>
            <a:r>
              <a:rPr lang="es-ES" sz="1100" dirty="0">
                <a:hlinkClick r:id="rId5"/>
              </a:rPr>
              <a:t>VGG16(VGG19) - https://www.kaggle.com/code/basu369victor/transferlearning-and-unet-to-segment-rocks-on-moon/notebook</a:t>
            </a:r>
            <a:endParaRPr lang="es-ES" sz="1100" dirty="0"/>
          </a:p>
          <a:p>
            <a:pPr lvl="1"/>
            <a:r>
              <a:rPr lang="es-ES" sz="1100" dirty="0" err="1"/>
              <a:t>Unfortunately</a:t>
            </a:r>
            <a:r>
              <a:rPr lang="es-ES" sz="1100" dirty="0"/>
              <a:t>, </a:t>
            </a:r>
            <a:r>
              <a:rPr lang="es-ES" sz="1100" dirty="0" err="1"/>
              <a:t>both</a:t>
            </a:r>
            <a:r>
              <a:rPr lang="es-ES" sz="1100" dirty="0"/>
              <a:t> in pure </a:t>
            </a:r>
            <a:r>
              <a:rPr lang="es-ES" sz="1100" dirty="0" err="1"/>
              <a:t>keras</a:t>
            </a:r>
            <a:r>
              <a:rPr lang="es-ES" sz="1100" dirty="0"/>
              <a:t> and </a:t>
            </a:r>
            <a:r>
              <a:rPr lang="es-ES" sz="1100" dirty="0" err="1"/>
              <a:t>not</a:t>
            </a:r>
            <a:r>
              <a:rPr lang="es-ES" sz="1100" dirty="0"/>
              <a:t> in </a:t>
            </a:r>
            <a:r>
              <a:rPr lang="es-ES" sz="1100" dirty="0" err="1"/>
              <a:t>tensorflow</a:t>
            </a:r>
            <a:r>
              <a:rPr lang="es-ES" sz="1100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8593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50B8-5A2E-4E2C-0165-C5FB47E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Metrics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69EE6E-8343-F7D2-4397-0C32C59793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2047" y="1239803"/>
            <a:ext cx="8483834" cy="1489950"/>
          </a:xfrm>
        </p:spPr>
        <p:txBody>
          <a:bodyPr/>
          <a:lstStyle/>
          <a:p>
            <a:r>
              <a:rPr lang="es-ES" dirty="0" err="1"/>
              <a:t>Accuracy</a:t>
            </a:r>
            <a:r>
              <a:rPr lang="es-ES" dirty="0"/>
              <a:t> – </a:t>
            </a:r>
            <a:r>
              <a:rPr lang="es-ES" dirty="0" err="1"/>
              <a:t>oups</a:t>
            </a:r>
            <a:r>
              <a:rPr lang="es-ES" dirty="0"/>
              <a:t>! </a:t>
            </a:r>
            <a:r>
              <a:rPr lang="es-ES" dirty="0" err="1"/>
              <a:t>Extremely</a:t>
            </a:r>
            <a:r>
              <a:rPr lang="es-ES" dirty="0"/>
              <a:t> </a:t>
            </a:r>
            <a:r>
              <a:rPr lang="es-ES" dirty="0" err="1"/>
              <a:t>unbalanced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99%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nothing</a:t>
            </a:r>
            <a:endParaRPr lang="es-ES" dirty="0"/>
          </a:p>
          <a:p>
            <a:r>
              <a:rPr lang="es-ES" dirty="0" err="1"/>
              <a:t>mIoU</a:t>
            </a:r>
            <a:r>
              <a:rPr lang="es-ES" dirty="0"/>
              <a:t> – show in a Notebook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58A28-34C6-F9AE-4142-BE47B3B96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665EF3-D05E-F2E6-82E9-1202BDBC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0" y="2533135"/>
            <a:ext cx="3590925" cy="2305050"/>
          </a:xfrm>
          <a:prstGeom prst="rect">
            <a:avLst/>
          </a:prstGeom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105B51E8-D01F-A4E9-8917-B12B9DF1E7AA}"/>
              </a:ext>
            </a:extLst>
          </p:cNvPr>
          <p:cNvSpPr txBox="1">
            <a:spLocks/>
          </p:cNvSpPr>
          <p:nvPr/>
        </p:nvSpPr>
        <p:spPr>
          <a:xfrm>
            <a:off x="4084746" y="2505553"/>
            <a:ext cx="4817207" cy="251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Binary</a:t>
            </a:r>
            <a:r>
              <a:rPr lang="es-ES" dirty="0"/>
              <a:t> problema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mIoU</a:t>
            </a:r>
            <a:r>
              <a:rPr lang="es-ES" dirty="0"/>
              <a:t> </a:t>
            </a:r>
            <a:r>
              <a:rPr lang="es-ES" dirty="0" err="1"/>
              <a:t>around</a:t>
            </a:r>
            <a:r>
              <a:rPr lang="es-ES" dirty="0"/>
              <a:t> 50%... </a:t>
            </a: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23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1E37FD13-4C91-CDB3-545B-077C18177749}"/>
              </a:ext>
            </a:extLst>
          </p:cNvPr>
          <p:cNvSpPr txBox="1">
            <a:spLocks/>
          </p:cNvSpPr>
          <p:nvPr/>
        </p:nvSpPr>
        <p:spPr>
          <a:xfrm>
            <a:off x="255494" y="527109"/>
            <a:ext cx="8483834" cy="15101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Thank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you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very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much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for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the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opportunity</a:t>
            </a:r>
            <a:r>
              <a:rPr lang="es-ES" sz="2800" b="1" dirty="0">
                <a:solidFill>
                  <a:schemeClr val="bg1"/>
                </a:solidFill>
              </a:rPr>
              <a:t>!!</a:t>
            </a:r>
          </a:p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It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was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great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playing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with</a:t>
            </a:r>
            <a:r>
              <a:rPr lang="es-ES" sz="2800" b="1" dirty="0">
                <a:solidFill>
                  <a:schemeClr val="bg1"/>
                </a:solidFill>
              </a:rPr>
              <a:t> CV,  </a:t>
            </a:r>
            <a:r>
              <a:rPr lang="es-ES" sz="2800" b="1" dirty="0" err="1">
                <a:solidFill>
                  <a:schemeClr val="bg1"/>
                </a:solidFill>
              </a:rPr>
              <a:t>although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my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results</a:t>
            </a:r>
            <a:r>
              <a:rPr lang="es-ES" sz="2800" b="1" dirty="0">
                <a:solidFill>
                  <a:schemeClr val="bg1"/>
                </a:solidFill>
              </a:rPr>
              <a:t> are terrible.</a:t>
            </a:r>
          </a:p>
          <a:p>
            <a:endParaRPr lang="es-ES" sz="2800" b="1" dirty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441</Words>
  <Application>Microsoft Office PowerPoint</Application>
  <PresentationFormat>Presentación en pantalla (16:9)</PresentationFormat>
  <Paragraphs>70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Wingdings</vt:lpstr>
      <vt:lpstr>Arial</vt:lpstr>
      <vt:lpstr>Cousine</vt:lpstr>
      <vt:lpstr>Valentine template</vt:lpstr>
      <vt:lpstr>Valeo Assessment</vt:lpstr>
      <vt:lpstr>Problem statement</vt:lpstr>
      <vt:lpstr>Some Examples</vt:lpstr>
      <vt:lpstr>Facing the assessment</vt:lpstr>
      <vt:lpstr>Architecture to face the assessment</vt:lpstr>
      <vt:lpstr>Presentación de PowerPoint</vt:lpstr>
      <vt:lpstr>Next clear step</vt:lpstr>
      <vt:lpstr>Metrics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Valeo Assessment</dc:title>
  <cp:lastModifiedBy>Borja Freire Castro</cp:lastModifiedBy>
  <cp:revision>8</cp:revision>
  <dcterms:modified xsi:type="dcterms:W3CDTF">2022-10-05T12:54:34Z</dcterms:modified>
</cp:coreProperties>
</file>