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4" r:id="rId4"/>
    <p:sldId id="258" r:id="rId5"/>
    <p:sldId id="262" r:id="rId6"/>
    <p:sldId id="263" r:id="rId7"/>
    <p:sldId id="267" r:id="rId8"/>
    <p:sldId id="265" r:id="rId9"/>
    <p:sldId id="266" r:id="rId10"/>
    <p:sldId id="259" r:id="rId11"/>
    <p:sldId id="260" r:id="rId12"/>
    <p:sldId id="26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1158"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5" Type="http://schemas.openxmlformats.org/officeDocument/2006/relationships/image" Target="../media/image19.wmf"/><Relationship Id="rId4"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image" Target="../media/image31.emf"/><Relationship Id="rId4" Type="http://schemas.openxmlformats.org/officeDocument/2006/relationships/image" Target="../media/image3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73665-4423-4A3F-A9C3-362AA6DCA0AA}" type="datetimeFigureOut">
              <a:rPr lang="es-ES_tradnl" smtClean="0"/>
              <a:t>11/10/2016</a:t>
            </a:fld>
            <a:endParaRPr lang="es-ES_tradnl"/>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B6FDB2-8EB3-4D13-BB00-97BA5A6972EB}" type="slidenum">
              <a:rPr lang="es-ES_tradnl" smtClean="0"/>
              <a:t>‹Nº›</a:t>
            </a:fld>
            <a:endParaRPr lang="es-ES_tradnl"/>
          </a:p>
        </p:txBody>
      </p:sp>
    </p:spTree>
    <p:extLst>
      <p:ext uri="{BB962C8B-B14F-4D97-AF65-F5344CB8AC3E}">
        <p14:creationId xmlns:p14="http://schemas.microsoft.com/office/powerpoint/2010/main" val="1302649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5ADABC-2323-4C89-9432-739A7793513F}" type="slidenum">
              <a:rPr lang="es-ES" smtClean="0"/>
              <a:t>8</a:t>
            </a:fld>
            <a:endParaRPr lang="es-ES"/>
          </a:p>
        </p:txBody>
      </p:sp>
    </p:spTree>
    <p:extLst>
      <p:ext uri="{BB962C8B-B14F-4D97-AF65-F5344CB8AC3E}">
        <p14:creationId xmlns:p14="http://schemas.microsoft.com/office/powerpoint/2010/main" val="1689535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8C9749-2FD3-45ED-8677-0522704B8FED}" type="datetimeFigureOut">
              <a:rPr lang="en-US" smtClean="0"/>
              <a:t>10/11/2016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68774D-F6F0-41F2-AE04-4B71F9E01308}" type="slidenum">
              <a:rPr lang="en-US" smtClean="0"/>
              <a:t>‹Nº›</a:t>
            </a:fld>
            <a:endParaRPr lang="en-US"/>
          </a:p>
        </p:txBody>
      </p:sp>
    </p:spTree>
    <p:extLst>
      <p:ext uri="{BB962C8B-B14F-4D97-AF65-F5344CB8AC3E}">
        <p14:creationId xmlns:p14="http://schemas.microsoft.com/office/powerpoint/2010/main" val="1473683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8C9749-2FD3-45ED-8677-0522704B8FED}" type="datetimeFigureOut">
              <a:rPr lang="en-US" smtClean="0"/>
              <a:t>10/11/2016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68774D-F6F0-41F2-AE04-4B71F9E01308}" type="slidenum">
              <a:rPr lang="en-US" smtClean="0"/>
              <a:t>‹Nº›</a:t>
            </a:fld>
            <a:endParaRPr lang="en-US"/>
          </a:p>
        </p:txBody>
      </p:sp>
    </p:spTree>
    <p:extLst>
      <p:ext uri="{BB962C8B-B14F-4D97-AF65-F5344CB8AC3E}">
        <p14:creationId xmlns:p14="http://schemas.microsoft.com/office/powerpoint/2010/main" val="4060399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8C9749-2FD3-45ED-8677-0522704B8FED}" type="datetimeFigureOut">
              <a:rPr lang="en-US" smtClean="0"/>
              <a:t>10/11/2016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68774D-F6F0-41F2-AE04-4B71F9E01308}" type="slidenum">
              <a:rPr lang="en-US" smtClean="0"/>
              <a:t>‹Nº›</a:t>
            </a:fld>
            <a:endParaRPr lang="en-US"/>
          </a:p>
        </p:txBody>
      </p:sp>
    </p:spTree>
    <p:extLst>
      <p:ext uri="{BB962C8B-B14F-4D97-AF65-F5344CB8AC3E}">
        <p14:creationId xmlns:p14="http://schemas.microsoft.com/office/powerpoint/2010/main" val="3940132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8C9749-2FD3-45ED-8677-0522704B8FED}" type="datetimeFigureOut">
              <a:rPr lang="en-US" smtClean="0"/>
              <a:t>10/11/2016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68774D-F6F0-41F2-AE04-4B71F9E01308}" type="slidenum">
              <a:rPr lang="en-US" smtClean="0"/>
              <a:t>‹Nº›</a:t>
            </a:fld>
            <a:endParaRPr lang="en-US"/>
          </a:p>
        </p:txBody>
      </p:sp>
    </p:spTree>
    <p:extLst>
      <p:ext uri="{BB962C8B-B14F-4D97-AF65-F5344CB8AC3E}">
        <p14:creationId xmlns:p14="http://schemas.microsoft.com/office/powerpoint/2010/main" val="1837654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8C9749-2FD3-45ED-8677-0522704B8FED}" type="datetimeFigureOut">
              <a:rPr lang="en-US" smtClean="0"/>
              <a:t>10/11/2016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68774D-F6F0-41F2-AE04-4B71F9E01308}" type="slidenum">
              <a:rPr lang="en-US" smtClean="0"/>
              <a:t>‹Nº›</a:t>
            </a:fld>
            <a:endParaRPr lang="en-US"/>
          </a:p>
        </p:txBody>
      </p:sp>
    </p:spTree>
    <p:extLst>
      <p:ext uri="{BB962C8B-B14F-4D97-AF65-F5344CB8AC3E}">
        <p14:creationId xmlns:p14="http://schemas.microsoft.com/office/powerpoint/2010/main" val="1391049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8C9749-2FD3-45ED-8677-0522704B8FED}" type="datetimeFigureOut">
              <a:rPr lang="en-US" smtClean="0"/>
              <a:t>10/11/2016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68774D-F6F0-41F2-AE04-4B71F9E01308}" type="slidenum">
              <a:rPr lang="en-US" smtClean="0"/>
              <a:t>‹Nº›</a:t>
            </a:fld>
            <a:endParaRPr lang="en-US"/>
          </a:p>
        </p:txBody>
      </p:sp>
    </p:spTree>
    <p:extLst>
      <p:ext uri="{BB962C8B-B14F-4D97-AF65-F5344CB8AC3E}">
        <p14:creationId xmlns:p14="http://schemas.microsoft.com/office/powerpoint/2010/main" val="3600053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8C9749-2FD3-45ED-8677-0522704B8FED}" type="datetimeFigureOut">
              <a:rPr lang="en-US" smtClean="0"/>
              <a:t>10/11/2016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68774D-F6F0-41F2-AE04-4B71F9E01308}" type="slidenum">
              <a:rPr lang="en-US" smtClean="0"/>
              <a:t>‹Nº›</a:t>
            </a:fld>
            <a:endParaRPr lang="en-US"/>
          </a:p>
        </p:txBody>
      </p:sp>
    </p:spTree>
    <p:extLst>
      <p:ext uri="{BB962C8B-B14F-4D97-AF65-F5344CB8AC3E}">
        <p14:creationId xmlns:p14="http://schemas.microsoft.com/office/powerpoint/2010/main" val="6363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8C9749-2FD3-45ED-8677-0522704B8FED}" type="datetimeFigureOut">
              <a:rPr lang="en-US" smtClean="0"/>
              <a:t>10/11/2016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68774D-F6F0-41F2-AE04-4B71F9E01308}" type="slidenum">
              <a:rPr lang="en-US" smtClean="0"/>
              <a:t>‹Nº›</a:t>
            </a:fld>
            <a:endParaRPr lang="en-US"/>
          </a:p>
        </p:txBody>
      </p:sp>
    </p:spTree>
    <p:extLst>
      <p:ext uri="{BB962C8B-B14F-4D97-AF65-F5344CB8AC3E}">
        <p14:creationId xmlns:p14="http://schemas.microsoft.com/office/powerpoint/2010/main" val="3319299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8C9749-2FD3-45ED-8677-0522704B8FED}" type="datetimeFigureOut">
              <a:rPr lang="en-US" smtClean="0"/>
              <a:t>10/11/2016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68774D-F6F0-41F2-AE04-4B71F9E01308}" type="slidenum">
              <a:rPr lang="en-US" smtClean="0"/>
              <a:t>‹Nº›</a:t>
            </a:fld>
            <a:endParaRPr lang="en-US"/>
          </a:p>
        </p:txBody>
      </p:sp>
    </p:spTree>
    <p:extLst>
      <p:ext uri="{BB962C8B-B14F-4D97-AF65-F5344CB8AC3E}">
        <p14:creationId xmlns:p14="http://schemas.microsoft.com/office/powerpoint/2010/main" val="4172777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8C9749-2FD3-45ED-8677-0522704B8FED}" type="datetimeFigureOut">
              <a:rPr lang="en-US" smtClean="0"/>
              <a:t>10/11/2016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68774D-F6F0-41F2-AE04-4B71F9E01308}" type="slidenum">
              <a:rPr lang="en-US" smtClean="0"/>
              <a:t>‹Nº›</a:t>
            </a:fld>
            <a:endParaRPr lang="en-US"/>
          </a:p>
        </p:txBody>
      </p:sp>
    </p:spTree>
    <p:extLst>
      <p:ext uri="{BB962C8B-B14F-4D97-AF65-F5344CB8AC3E}">
        <p14:creationId xmlns:p14="http://schemas.microsoft.com/office/powerpoint/2010/main" val="3976926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8C9749-2FD3-45ED-8677-0522704B8FED}" type="datetimeFigureOut">
              <a:rPr lang="en-US" smtClean="0"/>
              <a:t>10/11/2016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68774D-F6F0-41F2-AE04-4B71F9E01308}" type="slidenum">
              <a:rPr lang="en-US" smtClean="0"/>
              <a:t>‹Nº›</a:t>
            </a:fld>
            <a:endParaRPr lang="en-US"/>
          </a:p>
        </p:txBody>
      </p:sp>
    </p:spTree>
    <p:extLst>
      <p:ext uri="{BB962C8B-B14F-4D97-AF65-F5344CB8AC3E}">
        <p14:creationId xmlns:p14="http://schemas.microsoft.com/office/powerpoint/2010/main" val="3044648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8C9749-2FD3-45ED-8677-0522704B8FED}" type="datetimeFigureOut">
              <a:rPr lang="en-US" smtClean="0"/>
              <a:t>10/11/2016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68774D-F6F0-41F2-AE04-4B71F9E01308}" type="slidenum">
              <a:rPr lang="en-US" smtClean="0"/>
              <a:t>‹Nº›</a:t>
            </a:fld>
            <a:endParaRPr lang="en-US"/>
          </a:p>
        </p:txBody>
      </p:sp>
    </p:spTree>
    <p:extLst>
      <p:ext uri="{BB962C8B-B14F-4D97-AF65-F5344CB8AC3E}">
        <p14:creationId xmlns:p14="http://schemas.microsoft.com/office/powerpoint/2010/main" val="2846857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9.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www.oas.org/cdmp/hazmap/taos/taosdoc/taosfull.ht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5.bin"/><Relationship Id="rId3" Type="http://schemas.openxmlformats.org/officeDocument/2006/relationships/oleObject" Target="../embeddings/oleObject1.bin"/><Relationship Id="rId7" Type="http://schemas.openxmlformats.org/officeDocument/2006/relationships/oleObject" Target="../embeddings/oleObject2.bin"/><Relationship Id="rId12" Type="http://schemas.openxmlformats.org/officeDocument/2006/relationships/image" Target="../media/image18.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0.png"/><Relationship Id="rId11" Type="http://schemas.openxmlformats.org/officeDocument/2006/relationships/oleObject" Target="../embeddings/oleObject4.bin"/><Relationship Id="rId5" Type="http://schemas.openxmlformats.org/officeDocument/2006/relationships/hyperlink" Target="http://www.linguee.es/ingles-espanol/traduccion/thrust.html" TargetMode="External"/><Relationship Id="rId10" Type="http://schemas.openxmlformats.org/officeDocument/2006/relationships/image" Target="../media/image17.wmf"/><Relationship Id="rId4" Type="http://schemas.openxmlformats.org/officeDocument/2006/relationships/image" Target="../media/image15.wmf"/><Relationship Id="rId9" Type="http://schemas.openxmlformats.org/officeDocument/2006/relationships/oleObject" Target="../embeddings/oleObject3.bin"/><Relationship Id="rId14" Type="http://schemas.openxmlformats.org/officeDocument/2006/relationships/image" Target="../media/image19.wmf"/></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www.coastalhazards.org/1-d-surge-model.html" TargetMode="Externa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6.jpg"/><Relationship Id="rId7" Type="http://schemas.openxmlformats.org/officeDocument/2006/relationships/image" Target="../media/image30.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9.jpeg"/><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8" Type="http://schemas.openxmlformats.org/officeDocument/2006/relationships/image" Target="../media/image32.emf"/><Relationship Id="rId13" Type="http://schemas.openxmlformats.org/officeDocument/2006/relationships/oleObject" Target="../embeddings/oleObject9.bin"/><Relationship Id="rId3" Type="http://schemas.openxmlformats.org/officeDocument/2006/relationships/image" Target="../media/image35.png"/><Relationship Id="rId7" Type="http://schemas.openxmlformats.org/officeDocument/2006/relationships/oleObject" Target="../embeddings/oleObject7.bin"/><Relationship Id="rId12" Type="http://schemas.openxmlformats.org/officeDocument/2006/relationships/image" Target="../media/image33.e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31.emf"/><Relationship Id="rId11" Type="http://schemas.openxmlformats.org/officeDocument/2006/relationships/oleObject" Target="../embeddings/oleObject8.bin"/><Relationship Id="rId5" Type="http://schemas.openxmlformats.org/officeDocument/2006/relationships/oleObject" Target="../embeddings/oleObject6.bin"/><Relationship Id="rId10" Type="http://schemas.openxmlformats.org/officeDocument/2006/relationships/image" Target="../media/image38.png"/><Relationship Id="rId4" Type="http://schemas.openxmlformats.org/officeDocument/2006/relationships/image" Target="../media/image36.png"/><Relationship Id="rId9" Type="http://schemas.openxmlformats.org/officeDocument/2006/relationships/image" Target="../media/image37.png"/><Relationship Id="rId14" Type="http://schemas.openxmlformats.org/officeDocument/2006/relationships/image" Target="../media/image3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57400" y="990600"/>
            <a:ext cx="4333559" cy="1569660"/>
          </a:xfrm>
          <a:prstGeom prst="rect">
            <a:avLst/>
          </a:prstGeom>
          <a:noFill/>
        </p:spPr>
        <p:txBody>
          <a:bodyPr wrap="none" rtlCol="0">
            <a:spAutoFit/>
          </a:bodyPr>
          <a:lstStyle/>
          <a:p>
            <a:r>
              <a:rPr lang="en-US" sz="4800" b="1" dirty="0" smtClean="0"/>
              <a:t>STORM SURGE </a:t>
            </a:r>
          </a:p>
          <a:p>
            <a:r>
              <a:rPr lang="en-US" sz="4800" b="1" dirty="0" smtClean="0"/>
              <a:t>FORMULATIONS</a:t>
            </a:r>
            <a:endParaRPr lang="en-US" sz="4800" b="1" dirty="0"/>
          </a:p>
        </p:txBody>
      </p:sp>
      <p:sp>
        <p:nvSpPr>
          <p:cNvPr id="2" name="CuadroTexto 1"/>
          <p:cNvSpPr txBox="1"/>
          <p:nvPr/>
        </p:nvSpPr>
        <p:spPr>
          <a:xfrm>
            <a:off x="914400" y="3962400"/>
            <a:ext cx="7379136" cy="1323439"/>
          </a:xfrm>
          <a:prstGeom prst="rect">
            <a:avLst/>
          </a:prstGeom>
          <a:noFill/>
        </p:spPr>
        <p:txBody>
          <a:bodyPr wrap="none" rtlCol="0">
            <a:spAutoFit/>
          </a:bodyPr>
          <a:lstStyle/>
          <a:p>
            <a:pPr marL="342900" indent="-342900">
              <a:buAutoNum type="arabicPeriod"/>
            </a:pPr>
            <a:r>
              <a:rPr lang="es-ES" sz="2000" dirty="0" smtClean="0"/>
              <a:t>MEX (local) </a:t>
            </a:r>
            <a:r>
              <a:rPr lang="es-ES" sz="2000" dirty="0" err="1" smtClean="0"/>
              <a:t>regression</a:t>
            </a:r>
            <a:r>
              <a:rPr lang="es-ES" sz="2000" dirty="0" smtClean="0"/>
              <a:t> </a:t>
            </a:r>
          </a:p>
          <a:p>
            <a:pPr marL="342900" indent="-342900">
              <a:buAutoNum type="arabicPeriod"/>
            </a:pPr>
            <a:r>
              <a:rPr lang="es-ES" sz="2000" dirty="0" smtClean="0"/>
              <a:t>Surge </a:t>
            </a:r>
            <a:r>
              <a:rPr lang="es-ES" sz="2000" dirty="0" err="1" smtClean="0"/>
              <a:t>shoaling</a:t>
            </a:r>
            <a:r>
              <a:rPr lang="es-ES" sz="2000" dirty="0" smtClean="0"/>
              <a:t> </a:t>
            </a:r>
            <a:r>
              <a:rPr lang="es-ES" sz="2000" dirty="0" err="1" smtClean="0"/>
              <a:t>equation</a:t>
            </a:r>
            <a:r>
              <a:rPr lang="es-ES" sz="2000" dirty="0" smtClean="0"/>
              <a:t> (a &amp; b)</a:t>
            </a:r>
          </a:p>
          <a:p>
            <a:pPr marL="342900" indent="-342900">
              <a:buAutoNum type="arabicPeriod"/>
            </a:pPr>
            <a:r>
              <a:rPr lang="es-ES" sz="2000" dirty="0" err="1" smtClean="0"/>
              <a:t>Parametrical</a:t>
            </a:r>
            <a:r>
              <a:rPr lang="es-ES" sz="2000" dirty="0" smtClean="0"/>
              <a:t> </a:t>
            </a:r>
            <a:r>
              <a:rPr lang="es-ES" sz="2000" dirty="0" err="1" smtClean="0"/>
              <a:t>solution</a:t>
            </a:r>
            <a:r>
              <a:rPr lang="es-ES" sz="2000" dirty="0" smtClean="0"/>
              <a:t> </a:t>
            </a:r>
            <a:r>
              <a:rPr lang="es-ES" sz="2000" dirty="0" err="1" smtClean="0"/>
              <a:t>based</a:t>
            </a:r>
            <a:r>
              <a:rPr lang="es-ES" sz="2000" dirty="0" smtClean="0"/>
              <a:t> </a:t>
            </a:r>
            <a:r>
              <a:rPr lang="es-ES" sz="2000" dirty="0" err="1" smtClean="0"/>
              <a:t>on</a:t>
            </a:r>
            <a:r>
              <a:rPr lang="es-ES" sz="2000" dirty="0" smtClean="0"/>
              <a:t> </a:t>
            </a:r>
            <a:r>
              <a:rPr lang="es-ES" sz="2000" dirty="0" err="1" smtClean="0"/>
              <a:t>stationary</a:t>
            </a:r>
            <a:r>
              <a:rPr lang="es-ES" sz="2000" dirty="0" smtClean="0"/>
              <a:t> </a:t>
            </a:r>
            <a:r>
              <a:rPr lang="es-ES" sz="2000" dirty="0" err="1" smtClean="0"/>
              <a:t>runs</a:t>
            </a:r>
            <a:r>
              <a:rPr lang="es-ES" sz="2000" dirty="0" smtClean="0"/>
              <a:t> (</a:t>
            </a:r>
            <a:r>
              <a:rPr lang="es-ES" sz="2000" dirty="0" err="1" smtClean="0"/>
              <a:t>sims</a:t>
            </a:r>
            <a:r>
              <a:rPr lang="es-ES" sz="2000" dirty="0" smtClean="0"/>
              <a:t> </a:t>
            </a:r>
            <a:r>
              <a:rPr lang="es-ES" sz="2000" dirty="0" err="1" smtClean="0"/>
              <a:t>from</a:t>
            </a:r>
            <a:r>
              <a:rPr lang="es-ES" sz="2000" dirty="0" smtClean="0"/>
              <a:t> UNAM)</a:t>
            </a:r>
          </a:p>
          <a:p>
            <a:pPr marL="342900" indent="-342900">
              <a:buAutoNum type="arabicPeriod"/>
            </a:pPr>
            <a:r>
              <a:rPr lang="es-ES" sz="2000" dirty="0" smtClean="0"/>
              <a:t>Quick </a:t>
            </a:r>
            <a:r>
              <a:rPr lang="es-ES" sz="2000" dirty="0" err="1" smtClean="0"/>
              <a:t>numerical</a:t>
            </a:r>
            <a:r>
              <a:rPr lang="es-ES" sz="2000" dirty="0" smtClean="0"/>
              <a:t> </a:t>
            </a:r>
            <a:r>
              <a:rPr lang="es-ES" sz="2000" dirty="0" err="1" smtClean="0"/>
              <a:t>model</a:t>
            </a:r>
            <a:r>
              <a:rPr lang="es-ES" sz="2000" dirty="0" smtClean="0"/>
              <a:t>, </a:t>
            </a:r>
            <a:r>
              <a:rPr lang="es-ES" sz="2000" dirty="0" err="1" smtClean="0"/>
              <a:t>e.g</a:t>
            </a:r>
            <a:r>
              <a:rPr lang="es-ES" sz="2000" dirty="0" smtClean="0"/>
              <a:t>. SLOSH (</a:t>
            </a:r>
            <a:r>
              <a:rPr lang="es-ES" sz="2000" dirty="0" err="1" smtClean="0"/>
              <a:t>not</a:t>
            </a:r>
            <a:r>
              <a:rPr lang="es-ES" sz="2000" dirty="0" smtClean="0"/>
              <a:t> in </a:t>
            </a:r>
            <a:r>
              <a:rPr lang="es-ES" sz="2000" dirty="0" err="1" smtClean="0"/>
              <a:t>this</a:t>
            </a:r>
            <a:r>
              <a:rPr lang="es-ES" sz="2000" dirty="0" smtClean="0"/>
              <a:t> </a:t>
            </a:r>
            <a:r>
              <a:rPr lang="es-ES" sz="2000" dirty="0" err="1" smtClean="0"/>
              <a:t>ppt</a:t>
            </a:r>
            <a:r>
              <a:rPr lang="es-ES" sz="2000" dirty="0" smtClean="0"/>
              <a:t>) </a:t>
            </a:r>
            <a:endParaRPr lang="es-ES_tradnl" sz="2000" dirty="0"/>
          </a:p>
        </p:txBody>
      </p:sp>
      <p:sp>
        <p:nvSpPr>
          <p:cNvPr id="3" name="CuadroTexto 2"/>
          <p:cNvSpPr txBox="1"/>
          <p:nvPr/>
        </p:nvSpPr>
        <p:spPr>
          <a:xfrm>
            <a:off x="990600" y="5715000"/>
            <a:ext cx="3462871" cy="369332"/>
          </a:xfrm>
          <a:prstGeom prst="rect">
            <a:avLst/>
          </a:prstGeom>
          <a:noFill/>
        </p:spPr>
        <p:txBody>
          <a:bodyPr wrap="none" rtlCol="0">
            <a:spAutoFit/>
          </a:bodyPr>
          <a:lstStyle/>
          <a:p>
            <a:r>
              <a:rPr lang="es-ES" i="1" dirty="0" smtClean="0"/>
              <a:t>1, 2 and 3 </a:t>
            </a:r>
            <a:r>
              <a:rPr lang="es-ES" i="1" dirty="0" err="1" smtClean="0"/>
              <a:t>implemented</a:t>
            </a:r>
            <a:r>
              <a:rPr lang="es-ES" i="1" dirty="0" smtClean="0"/>
              <a:t> </a:t>
            </a:r>
            <a:r>
              <a:rPr lang="es-ES" i="1" dirty="0" smtClean="0"/>
              <a:t>in </a:t>
            </a:r>
            <a:r>
              <a:rPr lang="es-ES" i="1" dirty="0" err="1" smtClean="0"/>
              <a:t>climada</a:t>
            </a:r>
            <a:r>
              <a:rPr lang="es-ES" i="1" dirty="0" smtClean="0"/>
              <a:t> </a:t>
            </a:r>
            <a:endParaRPr lang="es-ES_tradnl" i="1" dirty="0"/>
          </a:p>
        </p:txBody>
      </p:sp>
    </p:spTree>
    <p:extLst>
      <p:ext uri="{BB962C8B-B14F-4D97-AF65-F5344CB8AC3E}">
        <p14:creationId xmlns:p14="http://schemas.microsoft.com/office/powerpoint/2010/main" val="16647776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295400"/>
            <a:ext cx="6734175" cy="5305425"/>
          </a:xfrm>
          <a:prstGeom prst="rect">
            <a:avLst/>
          </a:prstGeom>
        </p:spPr>
      </p:pic>
      <p:sp>
        <p:nvSpPr>
          <p:cNvPr id="3" name="TextBox 2"/>
          <p:cNvSpPr txBox="1"/>
          <p:nvPr/>
        </p:nvSpPr>
        <p:spPr>
          <a:xfrm>
            <a:off x="304800" y="304800"/>
            <a:ext cx="5040611" cy="369332"/>
          </a:xfrm>
          <a:prstGeom prst="rect">
            <a:avLst/>
          </a:prstGeom>
          <a:noFill/>
        </p:spPr>
        <p:txBody>
          <a:bodyPr wrap="none" rtlCol="0">
            <a:spAutoFit/>
          </a:bodyPr>
          <a:lstStyle/>
          <a:p>
            <a:r>
              <a:rPr lang="en-US" b="1" u="sng" dirty="0" smtClean="0"/>
              <a:t>3. Parametrical solution based on ‘stationary’ runs </a:t>
            </a:r>
            <a:endParaRPr lang="en-US" b="1" u="sng" dirty="0"/>
          </a:p>
        </p:txBody>
      </p:sp>
      <mc:AlternateContent xmlns:mc="http://schemas.openxmlformats.org/markup-compatibility/2006" xmlns:a14="http://schemas.microsoft.com/office/drawing/2010/main">
        <mc:Choice Requires="a14">
          <p:sp>
            <p:nvSpPr>
              <p:cNvPr id="4" name="TextBox 3"/>
              <p:cNvSpPr txBox="1"/>
              <p:nvPr/>
            </p:nvSpPr>
            <p:spPr>
              <a:xfrm>
                <a:off x="2775252" y="797003"/>
                <a:ext cx="439447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𝑆𝑆</m:t>
                      </m:r>
                      <m:r>
                        <a:rPr lang="en-US" sz="2400" b="0" i="1" smtClean="0">
                          <a:latin typeface="Cambria Math"/>
                        </a:rPr>
                        <m:t>(∅,</m:t>
                      </m:r>
                      <m:r>
                        <a:rPr lang="en-US" sz="2400" b="0" i="1" smtClean="0">
                          <a:latin typeface="Cambria Math"/>
                          <a:ea typeface="Cambria Math"/>
                        </a:rPr>
                        <m:t>𝑡</m:t>
                      </m:r>
                      <m:r>
                        <a:rPr lang="en-US" sz="2400" b="0" i="1" smtClean="0">
                          <a:latin typeface="Cambria Math"/>
                          <a:ea typeface="Cambria Math"/>
                        </a:rPr>
                        <m:t>)=</m:t>
                      </m:r>
                      <m:r>
                        <a:rPr lang="en-US" sz="2400" b="0" i="1" smtClean="0">
                          <a:latin typeface="Cambria Math"/>
                        </a:rPr>
                        <m:t>𝐴</m:t>
                      </m:r>
                      <m:d>
                        <m:dPr>
                          <m:ctrlPr>
                            <a:rPr lang="en-US" sz="2400" b="0" i="1" smtClean="0">
                              <a:latin typeface="Cambria Math" panose="02040503050406030204" pitchFamily="18" charset="0"/>
                            </a:rPr>
                          </m:ctrlPr>
                        </m:dPr>
                        <m:e>
                          <m:r>
                            <a:rPr lang="en-US" sz="2400" b="0" i="1" smtClean="0">
                              <a:latin typeface="Cambria Math"/>
                              <a:ea typeface="Cambria Math"/>
                            </a:rPr>
                            <m:t>∅,</m:t>
                          </m:r>
                          <m:r>
                            <a:rPr lang="en-US" sz="2400" b="0" i="1" smtClean="0">
                              <a:latin typeface="Cambria Math"/>
                              <a:ea typeface="Cambria Math"/>
                            </a:rPr>
                            <m:t>𝑡</m:t>
                          </m:r>
                        </m:e>
                      </m:d>
                      <m:r>
                        <a:rPr lang="en-US" sz="2400" b="0" i="1" smtClean="0">
                          <a:latin typeface="Cambria Math"/>
                          <a:ea typeface="Cambria Math"/>
                        </a:rPr>
                        <m:t>𝑉</m:t>
                      </m:r>
                      <m:r>
                        <a:rPr lang="en-US" sz="2400" b="0" i="1" smtClean="0">
                          <a:latin typeface="Cambria Math"/>
                          <a:ea typeface="Cambria Math"/>
                        </a:rPr>
                        <m:t>+</m:t>
                      </m:r>
                      <m:r>
                        <a:rPr lang="en-US" sz="2400" b="0" i="1" smtClean="0">
                          <a:latin typeface="Cambria Math"/>
                          <a:ea typeface="Cambria Math"/>
                        </a:rPr>
                        <m:t>𝐵</m:t>
                      </m:r>
                      <m:d>
                        <m:dPr>
                          <m:ctrlPr>
                            <a:rPr lang="en-US" sz="2400" b="0" i="1" smtClean="0">
                              <a:latin typeface="Cambria Math" panose="02040503050406030204" pitchFamily="18" charset="0"/>
                              <a:ea typeface="Cambria Math"/>
                            </a:rPr>
                          </m:ctrlPr>
                        </m:dPr>
                        <m:e>
                          <m:r>
                            <a:rPr lang="en-US" sz="2400" b="0" i="1" smtClean="0">
                              <a:latin typeface="Cambria Math"/>
                              <a:ea typeface="Cambria Math"/>
                            </a:rPr>
                            <m:t>∅,</m:t>
                          </m:r>
                          <m:r>
                            <a:rPr lang="en-US" sz="2400" b="0" i="1" smtClean="0">
                              <a:latin typeface="Cambria Math"/>
                              <a:ea typeface="Cambria Math"/>
                            </a:rPr>
                            <m:t>𝑡</m:t>
                          </m:r>
                        </m:e>
                      </m:d>
                      <m:sSup>
                        <m:sSupPr>
                          <m:ctrlPr>
                            <a:rPr lang="en-US" sz="2400" b="0" i="1" smtClean="0">
                              <a:latin typeface="Cambria Math" panose="02040503050406030204" pitchFamily="18" charset="0"/>
                              <a:ea typeface="Cambria Math"/>
                            </a:rPr>
                          </m:ctrlPr>
                        </m:sSupPr>
                        <m:e>
                          <m:r>
                            <a:rPr lang="en-US" sz="2400" b="0" i="1" smtClean="0">
                              <a:latin typeface="Cambria Math"/>
                              <a:ea typeface="Cambria Math"/>
                            </a:rPr>
                            <m:t>𝑉</m:t>
                          </m:r>
                        </m:e>
                        <m:sup>
                          <m:r>
                            <a:rPr lang="en-US" sz="2400" b="0" i="1" smtClean="0">
                              <a:latin typeface="Cambria Math"/>
                              <a:ea typeface="Cambria Math"/>
                            </a:rPr>
                            <m:t>2</m:t>
                          </m:r>
                        </m:sup>
                      </m:sSup>
                    </m:oMath>
                  </m:oMathPara>
                </a14:m>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2775252" y="797003"/>
                <a:ext cx="4394473" cy="461665"/>
              </a:xfrm>
              <a:prstGeom prst="rect">
                <a:avLst/>
              </a:prstGeom>
              <a:blipFill rotWithShape="1">
                <a:blip r:embed="rId3"/>
                <a:stretch>
                  <a:fillRect b="-18667"/>
                </a:stretch>
              </a:blipFill>
            </p:spPr>
            <p:txBody>
              <a:bodyPr/>
              <a:lstStyle/>
              <a:p>
                <a:r>
                  <a:rPr lang="en-US">
                    <a:noFill/>
                  </a:rPr>
                  <a:t> </a:t>
                </a:r>
              </a:p>
            </p:txBody>
          </p:sp>
        </mc:Fallback>
      </mc:AlternateContent>
    </p:spTree>
    <p:extLst>
      <p:ext uri="{BB962C8B-B14F-4D97-AF65-F5344CB8AC3E}">
        <p14:creationId xmlns:p14="http://schemas.microsoft.com/office/powerpoint/2010/main" val="1821803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4632" y="0"/>
            <a:ext cx="4814735" cy="6858000"/>
          </a:xfrm>
          <a:prstGeom prst="rect">
            <a:avLst/>
          </a:prstGeom>
        </p:spPr>
      </p:pic>
    </p:spTree>
    <p:extLst>
      <p:ext uri="{BB962C8B-B14F-4D97-AF65-F5344CB8AC3E}">
        <p14:creationId xmlns:p14="http://schemas.microsoft.com/office/powerpoint/2010/main" val="1821803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914400" y="685800"/>
            <a:ext cx="2425344" cy="369332"/>
          </a:xfrm>
          <a:prstGeom prst="rect">
            <a:avLst/>
          </a:prstGeom>
          <a:noFill/>
        </p:spPr>
        <p:txBody>
          <a:bodyPr wrap="none" rtlCol="0">
            <a:spAutoFit/>
          </a:bodyPr>
          <a:lstStyle/>
          <a:p>
            <a:r>
              <a:rPr lang="es-ES" dirty="0" smtClean="0"/>
              <a:t>OTHER SURGE MODELS </a:t>
            </a:r>
            <a:endParaRPr lang="es-ES_tradnl" dirty="0"/>
          </a:p>
        </p:txBody>
      </p:sp>
      <p:sp>
        <p:nvSpPr>
          <p:cNvPr id="3" name="Rectángulo 2"/>
          <p:cNvSpPr/>
          <p:nvPr/>
        </p:nvSpPr>
        <p:spPr>
          <a:xfrm>
            <a:off x="1219200" y="1219200"/>
            <a:ext cx="7772400" cy="369332"/>
          </a:xfrm>
          <a:prstGeom prst="rect">
            <a:avLst/>
          </a:prstGeom>
        </p:spPr>
        <p:txBody>
          <a:bodyPr wrap="square">
            <a:spAutoFit/>
          </a:bodyPr>
          <a:lstStyle/>
          <a:p>
            <a:r>
              <a:rPr lang="es-ES_tradnl" dirty="0">
                <a:hlinkClick r:id="rId2"/>
              </a:rPr>
              <a:t>http://</a:t>
            </a:r>
            <a:r>
              <a:rPr lang="es-ES_tradnl" dirty="0" smtClean="0">
                <a:hlinkClick r:id="rId2"/>
              </a:rPr>
              <a:t>www.oas.org/cdmp/hazmap/taos/taosdoc/taosfull.htm</a:t>
            </a:r>
            <a:r>
              <a:rPr lang="es-ES_tradnl" dirty="0" smtClean="0"/>
              <a:t> </a:t>
            </a:r>
            <a:endParaRPr lang="es-ES_tradnl" dirty="0"/>
          </a:p>
        </p:txBody>
      </p:sp>
      <p:sp>
        <p:nvSpPr>
          <p:cNvPr id="4" name="Rectángulo 3"/>
          <p:cNvSpPr/>
          <p:nvPr/>
        </p:nvSpPr>
        <p:spPr>
          <a:xfrm>
            <a:off x="1219200" y="1588532"/>
            <a:ext cx="4572000" cy="646331"/>
          </a:xfrm>
          <a:prstGeom prst="rect">
            <a:avLst/>
          </a:prstGeom>
        </p:spPr>
        <p:txBody>
          <a:bodyPr>
            <a:spAutoFit/>
          </a:bodyPr>
          <a:lstStyle/>
          <a:p>
            <a:r>
              <a:rPr lang="es-ES_tradnl" dirty="0" err="1">
                <a:solidFill>
                  <a:srgbClr val="000000"/>
                </a:solidFill>
                <a:latin typeface="Arial Black" panose="020B0A04020102020204" pitchFamily="34" charset="0"/>
              </a:rPr>
              <a:t>Caribbean</a:t>
            </a:r>
            <a:r>
              <a:rPr lang="es-ES_tradnl" dirty="0">
                <a:solidFill>
                  <a:srgbClr val="000000"/>
                </a:solidFill>
                <a:latin typeface="Arial Black" panose="020B0A04020102020204" pitchFamily="34" charset="0"/>
              </a:rPr>
              <a:t> </a:t>
            </a:r>
            <a:r>
              <a:rPr lang="es-ES_tradnl" dirty="0" err="1">
                <a:solidFill>
                  <a:srgbClr val="000000"/>
                </a:solidFill>
                <a:latin typeface="Arial Black" panose="020B0A04020102020204" pitchFamily="34" charset="0"/>
              </a:rPr>
              <a:t>Disaster</a:t>
            </a:r>
            <a:r>
              <a:rPr lang="es-ES_tradnl" dirty="0">
                <a:solidFill>
                  <a:srgbClr val="000000"/>
                </a:solidFill>
                <a:latin typeface="Arial Black" panose="020B0A04020102020204" pitchFamily="34" charset="0"/>
              </a:rPr>
              <a:t> </a:t>
            </a:r>
            <a:r>
              <a:rPr lang="es-ES_tradnl" dirty="0" err="1">
                <a:solidFill>
                  <a:srgbClr val="000000"/>
                </a:solidFill>
                <a:latin typeface="Arial Black" panose="020B0A04020102020204" pitchFamily="34" charset="0"/>
              </a:rPr>
              <a:t>Mitigation</a:t>
            </a:r>
            <a:r>
              <a:rPr lang="es-ES_tradnl" dirty="0">
                <a:solidFill>
                  <a:srgbClr val="000000"/>
                </a:solidFill>
                <a:latin typeface="Arial Black" panose="020B0A04020102020204" pitchFamily="34" charset="0"/>
              </a:rPr>
              <a:t> Project</a:t>
            </a:r>
            <a:endParaRPr lang="es-ES_tradnl" dirty="0"/>
          </a:p>
        </p:txBody>
      </p:sp>
    </p:spTree>
    <p:extLst>
      <p:ext uri="{BB962C8B-B14F-4D97-AF65-F5344CB8AC3E}">
        <p14:creationId xmlns:p14="http://schemas.microsoft.com/office/powerpoint/2010/main" val="182180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2009" y="374374"/>
            <a:ext cx="3053272" cy="369332"/>
          </a:xfrm>
          <a:prstGeom prst="rect">
            <a:avLst/>
          </a:prstGeom>
          <a:noFill/>
        </p:spPr>
        <p:txBody>
          <a:bodyPr wrap="none" rtlCol="0">
            <a:spAutoFit/>
          </a:bodyPr>
          <a:lstStyle/>
          <a:p>
            <a:r>
              <a:rPr lang="en-US" b="1" u="sng" dirty="0" smtClean="0"/>
              <a:t>1. Regression from CENAPRED</a:t>
            </a:r>
            <a:endParaRPr lang="en-US" b="1" u="sng"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66" y="1066800"/>
            <a:ext cx="2305050"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131" y="1687788"/>
            <a:ext cx="3547869" cy="412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009" y="2825542"/>
            <a:ext cx="2143125"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009" y="4800600"/>
            <a:ext cx="3371850"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2895599"/>
            <a:ext cx="3586163"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24612" y="2949995"/>
            <a:ext cx="2719388" cy="16739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1000" y="4573696"/>
            <a:ext cx="4121944" cy="2246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4"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86200" y="1"/>
            <a:ext cx="1981200" cy="20656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5"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68154" y="352139"/>
            <a:ext cx="2892028" cy="17316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6"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000" y="6096000"/>
            <a:ext cx="2117436"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1803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57200" y="304800"/>
            <a:ext cx="5832687" cy="369332"/>
          </a:xfrm>
          <a:prstGeom prst="rect">
            <a:avLst/>
          </a:prstGeom>
          <a:noFill/>
        </p:spPr>
        <p:txBody>
          <a:bodyPr wrap="none" rtlCol="0">
            <a:spAutoFit/>
          </a:bodyPr>
          <a:lstStyle/>
          <a:p>
            <a:r>
              <a:rPr lang="en-US" dirty="0" smtClean="0"/>
              <a:t>Example for testing (activate with “</a:t>
            </a:r>
            <a:r>
              <a:rPr lang="en-US" dirty="0" err="1" smtClean="0"/>
              <a:t>check_code</a:t>
            </a:r>
            <a:r>
              <a:rPr lang="en-US" dirty="0" smtClean="0"/>
              <a:t>” in the code) </a:t>
            </a:r>
          </a:p>
        </p:txBody>
      </p:sp>
      <p:pic>
        <p:nvPicPr>
          <p:cNvPr id="3" name="Imagen 2"/>
          <p:cNvPicPr>
            <a:picLocks noChangeAspect="1"/>
          </p:cNvPicPr>
          <p:nvPr/>
        </p:nvPicPr>
        <p:blipFill>
          <a:blip r:embed="rId2"/>
          <a:stretch>
            <a:fillRect/>
          </a:stretch>
        </p:blipFill>
        <p:spPr>
          <a:xfrm>
            <a:off x="1219200" y="914400"/>
            <a:ext cx="7753350" cy="5657850"/>
          </a:xfrm>
          <a:prstGeom prst="rect">
            <a:avLst/>
          </a:prstGeom>
        </p:spPr>
      </p:pic>
    </p:spTree>
    <p:extLst>
      <p:ext uri="{BB962C8B-B14F-4D97-AF65-F5344CB8AC3E}">
        <p14:creationId xmlns:p14="http://schemas.microsoft.com/office/powerpoint/2010/main" val="31353802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667000"/>
            <a:ext cx="902216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6565"/>
            <a:ext cx="6838950" cy="2610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409" y="756050"/>
            <a:ext cx="3382330" cy="11316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1803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5671681" cy="923330"/>
          </a:xfrm>
          <a:prstGeom prst="rect">
            <a:avLst/>
          </a:prstGeom>
          <a:noFill/>
        </p:spPr>
        <p:txBody>
          <a:bodyPr wrap="none" rtlCol="0">
            <a:spAutoFit/>
          </a:bodyPr>
          <a:lstStyle/>
          <a:p>
            <a:r>
              <a:rPr lang="en-US" b="1" u="sng" dirty="0" smtClean="0"/>
              <a:t>2. Parametrical solution based on 1D long wave equation </a:t>
            </a:r>
          </a:p>
          <a:p>
            <a:r>
              <a:rPr lang="en-US" b="1" dirty="0"/>
              <a:t>	</a:t>
            </a:r>
            <a:r>
              <a:rPr lang="en-US" b="1" dirty="0" smtClean="0"/>
              <a:t>2.1. With representative bathymetry profile </a:t>
            </a:r>
          </a:p>
          <a:p>
            <a:r>
              <a:rPr lang="en-US" dirty="0"/>
              <a:t>	</a:t>
            </a:r>
            <a:r>
              <a:rPr lang="en-US" dirty="0" smtClean="0"/>
              <a:t>2.2. with mean slope </a:t>
            </a:r>
            <a:endParaRPr lang="en-US" dirty="0"/>
          </a:p>
        </p:txBody>
      </p:sp>
      <p:sp>
        <p:nvSpPr>
          <p:cNvPr id="3" name="Rectangle 2"/>
          <p:cNvSpPr>
            <a:spLocks noChangeArrowheads="1"/>
          </p:cNvSpPr>
          <p:nvPr/>
        </p:nvSpPr>
        <p:spPr bwMode="auto">
          <a:xfrm>
            <a:off x="304800" y="1651085"/>
            <a:ext cx="8577989"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28600" marR="0" lvl="0" indent="-228600" algn="l" defTabSz="914400" rtl="0" eaLnBrk="1" fontAlgn="base" latinLnBrk="0" hangingPunct="1">
              <a:lnSpc>
                <a:spcPct val="100000"/>
              </a:lnSpc>
              <a:spcBef>
                <a:spcPct val="0"/>
              </a:spcBef>
              <a:spcAft>
                <a:spcPct val="0"/>
              </a:spcAft>
              <a:buClrTx/>
              <a:buSzTx/>
              <a:buFont typeface="+mj-lt"/>
              <a:buAutoNum type="alphaLcParenR"/>
              <a:tabLst/>
            </a:pPr>
            <a:r>
              <a:rPr kumimoji="0" lang="en-US" alt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Sea level pressure effect</a:t>
            </a:r>
            <a:endParaRPr kumimoji="0" lang="en-US" altLang="en-US" sz="900" b="0" i="0" u="none" strike="noStrike" cap="none" normalizeH="0" baseline="0" dirty="0" smtClean="0">
              <a:ln>
                <a:noFill/>
              </a:ln>
              <a:solidFill>
                <a:schemeClr val="tx1"/>
              </a:solidFill>
              <a:effectLst/>
              <a:latin typeface="Arial" pitchFamily="34" charset="0"/>
              <a:cs typeface="Arial"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SS spatial variation is supposed stationary and symmetric, only depending on the pressure gradient. The model used is Dean and Dalrymple (1984):</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268931372"/>
              </p:ext>
            </p:extLst>
          </p:nvPr>
        </p:nvGraphicFramePr>
        <p:xfrm>
          <a:off x="1295400" y="2286000"/>
          <a:ext cx="1685925" cy="504825"/>
        </p:xfrm>
        <a:graphic>
          <a:graphicData uri="http://schemas.openxmlformats.org/presentationml/2006/ole">
            <mc:AlternateContent xmlns:mc="http://schemas.openxmlformats.org/markup-compatibility/2006">
              <mc:Choice xmlns:v="urn:schemas-microsoft-com:vml" Requires="v">
                <p:oleObj spid="_x0000_s1114" name="Equation" r:id="rId3" imgW="1676400" imgH="508000" progId="Equation.3">
                  <p:embed/>
                </p:oleObj>
              </mc:Choice>
              <mc:Fallback>
                <p:oleObj name="Equation" r:id="rId3" imgW="1676400" imgH="5080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286000"/>
                        <a:ext cx="1685925" cy="504825"/>
                      </a:xfrm>
                      <a:prstGeom prst="rect">
                        <a:avLst/>
                      </a:prstGeom>
                      <a:noFill/>
                      <a:ln>
                        <a:solidFill>
                          <a:schemeClr val="tx1"/>
                        </a:solidFill>
                      </a:ln>
                    </p:spPr>
                  </p:pic>
                </p:oleObj>
              </mc:Fallback>
            </mc:AlternateContent>
          </a:graphicData>
        </a:graphic>
      </p:graphicFrame>
      <p:sp>
        <p:nvSpPr>
          <p:cNvPr id="5" name="Rectangle 4"/>
          <p:cNvSpPr/>
          <p:nvPr/>
        </p:nvSpPr>
        <p:spPr>
          <a:xfrm>
            <a:off x="313508" y="3265616"/>
            <a:ext cx="5858691" cy="369332"/>
          </a:xfrm>
          <a:prstGeom prst="rect">
            <a:avLst/>
          </a:prstGeom>
        </p:spPr>
        <p:txBody>
          <a:bodyPr wrap="square">
            <a:spAutoFit/>
          </a:bodyPr>
          <a:lstStyle/>
          <a:p>
            <a:pPr lvl="0"/>
            <a:r>
              <a:rPr lang="en-US" dirty="0" smtClean="0"/>
              <a:t>b) Wind </a:t>
            </a:r>
            <a:r>
              <a:rPr lang="en-US" dirty="0">
                <a:hlinkClick r:id="rId5"/>
              </a:rPr>
              <a:t>thrust</a:t>
            </a:r>
            <a:r>
              <a:rPr lang="en-US" dirty="0"/>
              <a:t> </a:t>
            </a:r>
            <a:r>
              <a:rPr lang="en-US" sz="1200" dirty="0"/>
              <a:t>(explain in page 157, Dean and Dalrymple, 1984)</a:t>
            </a:r>
          </a:p>
        </p:txBody>
      </p:sp>
      <p:sp>
        <p:nvSpPr>
          <p:cNvPr id="6" name="Rectangle 5"/>
          <p:cNvSpPr/>
          <p:nvPr/>
        </p:nvSpPr>
        <p:spPr>
          <a:xfrm>
            <a:off x="533400" y="3875216"/>
            <a:ext cx="4572000" cy="938719"/>
          </a:xfrm>
          <a:prstGeom prst="rect">
            <a:avLst/>
          </a:prstGeom>
        </p:spPr>
        <p:txBody>
          <a:bodyPr>
            <a:spAutoFit/>
          </a:bodyPr>
          <a:lstStyle/>
          <a:p>
            <a:r>
              <a:rPr lang="en-US" sz="1100" dirty="0"/>
              <a:t>The shear stress produced by the wind on the sea surface generates a elevation of the water level at the coastline known as Storm Surge. Although its modeling is complex (e.g., Jacobsen, 2013), the long wave equations can be used to described it on the continental shelf (Freeman et al., 1957) or a lagoon. </a:t>
            </a:r>
          </a:p>
        </p:txBody>
      </p:sp>
      <p:pic>
        <p:nvPicPr>
          <p:cNvPr id="7" name="Picture 6"/>
          <p:cNvPicPr/>
          <p:nvPr/>
        </p:nvPicPr>
        <p:blipFill>
          <a:blip r:embed="rId6"/>
          <a:stretch>
            <a:fillRect/>
          </a:stretch>
        </p:blipFill>
        <p:spPr>
          <a:xfrm>
            <a:off x="5177564" y="3124200"/>
            <a:ext cx="3705225" cy="1689735"/>
          </a:xfrm>
          <a:prstGeom prst="rect">
            <a:avLst/>
          </a:prstGeom>
        </p:spPr>
      </p:pic>
      <p:sp>
        <p:nvSpPr>
          <p:cNvPr id="8" name="Rectangle 4"/>
          <p:cNvSpPr>
            <a:spLocks noChangeArrowheads="1"/>
          </p:cNvSpPr>
          <p:nvPr/>
        </p:nvSpPr>
        <p:spPr bwMode="auto">
          <a:xfrm>
            <a:off x="152400" y="5105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model used is comprehensively explained in Dean &amp; Darlymple (1984). The wind stress over the water surface is (SPM, 1984):</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85763528"/>
              </p:ext>
            </p:extLst>
          </p:nvPr>
        </p:nvGraphicFramePr>
        <p:xfrm>
          <a:off x="313508" y="5351591"/>
          <a:ext cx="1352550" cy="247650"/>
        </p:xfrm>
        <a:graphic>
          <a:graphicData uri="http://schemas.openxmlformats.org/presentationml/2006/ole">
            <mc:AlternateContent xmlns:mc="http://schemas.openxmlformats.org/markup-compatibility/2006">
              <mc:Choice xmlns:v="urn:schemas-microsoft-com:vml" Requires="v">
                <p:oleObj spid="_x0000_s1115" name="Equation" r:id="rId7" imgW="1358310" imgH="253890" progId="Equation.3">
                  <p:embed/>
                </p:oleObj>
              </mc:Choice>
              <mc:Fallback>
                <p:oleObj name="Equation" r:id="rId7" imgW="1358310" imgH="25389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508" y="5351591"/>
                        <a:ext cx="1352550"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679561186"/>
              </p:ext>
            </p:extLst>
          </p:nvPr>
        </p:nvGraphicFramePr>
        <p:xfrm>
          <a:off x="5258344" y="5358571"/>
          <a:ext cx="933450" cy="247650"/>
        </p:xfrm>
        <a:graphic>
          <a:graphicData uri="http://schemas.openxmlformats.org/presentationml/2006/ole">
            <mc:AlternateContent xmlns:mc="http://schemas.openxmlformats.org/markup-compatibility/2006">
              <mc:Choice xmlns:v="urn:schemas-microsoft-com:vml" Requires="v">
                <p:oleObj spid="_x0000_s1116" name="Equation" r:id="rId9" imgW="926698" imgH="253890" progId="Equation.3">
                  <p:embed/>
                </p:oleObj>
              </mc:Choice>
              <mc:Fallback>
                <p:oleObj name="Equation" r:id="rId9" imgW="926698" imgH="25389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58344" y="5358571"/>
                        <a:ext cx="933450"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933470152"/>
              </p:ext>
            </p:extLst>
          </p:nvPr>
        </p:nvGraphicFramePr>
        <p:xfrm>
          <a:off x="1295400" y="6151802"/>
          <a:ext cx="190500" cy="238125"/>
        </p:xfrm>
        <a:graphic>
          <a:graphicData uri="http://schemas.openxmlformats.org/presentationml/2006/ole">
            <mc:AlternateContent xmlns:mc="http://schemas.openxmlformats.org/markup-compatibility/2006">
              <mc:Choice xmlns:v="urn:schemas-microsoft-com:vml" Requires="v">
                <p:oleObj spid="_x0000_s1117" name="Equation" r:id="rId11" imgW="190500" imgH="228600" progId="Equation.3">
                  <p:embed/>
                </p:oleObj>
              </mc:Choice>
              <mc:Fallback>
                <p:oleObj name="Equation" r:id="rId11" imgW="190500" imgH="2286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5400" y="6151802"/>
                        <a:ext cx="190500" cy="23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878068892"/>
              </p:ext>
            </p:extLst>
          </p:nvPr>
        </p:nvGraphicFramePr>
        <p:xfrm>
          <a:off x="5029199" y="5801922"/>
          <a:ext cx="1995883" cy="675078"/>
        </p:xfrm>
        <a:graphic>
          <a:graphicData uri="http://schemas.openxmlformats.org/presentationml/2006/ole">
            <mc:AlternateContent xmlns:mc="http://schemas.openxmlformats.org/markup-compatibility/2006">
              <mc:Choice xmlns:v="urn:schemas-microsoft-com:vml" Requires="v">
                <p:oleObj spid="_x0000_s1118" name="Equation" r:id="rId13" imgW="1282700" imgH="444500" progId="Equation.3">
                  <p:embed/>
                </p:oleObj>
              </mc:Choice>
              <mc:Fallback>
                <p:oleObj name="Equation" r:id="rId13" imgW="1282700" imgH="444500" progId="Equation.3">
                  <p:embed/>
                  <p:pic>
                    <p:nvPicPr>
                      <p:cNvPr id="0" name="Object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29199" y="5801922"/>
                        <a:ext cx="1995883" cy="675078"/>
                      </a:xfrm>
                      <a:prstGeom prst="rect">
                        <a:avLst/>
                      </a:prstGeom>
                      <a:noFill/>
                      <a:ln>
                        <a:solidFill>
                          <a:schemeClr val="tx1"/>
                        </a:solidFill>
                      </a:ln>
                    </p:spPr>
                  </p:pic>
                </p:oleObj>
              </mc:Fallback>
            </mc:AlternateContent>
          </a:graphicData>
        </a:graphic>
      </p:graphicFrame>
      <p:sp>
        <p:nvSpPr>
          <p:cNvPr id="14" name="Rectangle 9"/>
          <p:cNvSpPr>
            <a:spLocks noChangeArrowheads="1"/>
          </p:cNvSpPr>
          <p:nvPr/>
        </p:nvSpPr>
        <p:spPr bwMode="auto">
          <a:xfrm>
            <a:off x="2134144" y="5344611"/>
            <a:ext cx="312420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wind stress acting on the transect is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 name="Rectangle 13"/>
          <p:cNvSpPr>
            <a:spLocks noChangeArrowheads="1"/>
          </p:cNvSpPr>
          <p:nvPr/>
        </p:nvSpPr>
        <p:spPr bwMode="auto">
          <a:xfrm>
            <a:off x="533400" y="5890192"/>
            <a:ext cx="396294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sea level surface </a:t>
            </a:r>
            <a:r>
              <a:rPr lang="en-US" sz="1100" dirty="0"/>
              <a:t>can be obtained from the following equation</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885732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6149889" cy="923330"/>
          </a:xfrm>
          <a:prstGeom prst="rect">
            <a:avLst/>
          </a:prstGeom>
          <a:noFill/>
        </p:spPr>
        <p:txBody>
          <a:bodyPr wrap="none" rtlCol="0">
            <a:spAutoFit/>
          </a:bodyPr>
          <a:lstStyle/>
          <a:p>
            <a:r>
              <a:rPr lang="en-US" b="1" u="sng" dirty="0" smtClean="0"/>
              <a:t>2. Parametrical solution based on 1D long wave equation </a:t>
            </a:r>
          </a:p>
          <a:p>
            <a:r>
              <a:rPr lang="en-US" dirty="0"/>
              <a:t>	</a:t>
            </a:r>
            <a:r>
              <a:rPr lang="en-US" dirty="0" smtClean="0"/>
              <a:t>2.1. With representative bathymetry profile </a:t>
            </a:r>
          </a:p>
          <a:p>
            <a:r>
              <a:rPr lang="en-US" b="1" dirty="0"/>
              <a:t>	</a:t>
            </a:r>
            <a:r>
              <a:rPr lang="en-US" b="1" dirty="0" smtClean="0"/>
              <a:t>2.2. Analytical solution for a mean slope – from DIVA </a:t>
            </a:r>
            <a:endParaRPr lang="en-US" b="1" dirty="0"/>
          </a:p>
        </p:txBody>
      </p:sp>
      <p:pic>
        <p:nvPicPr>
          <p:cNvPr id="3" name="Imagen 2"/>
          <p:cNvPicPr>
            <a:picLocks noChangeAspect="1"/>
          </p:cNvPicPr>
          <p:nvPr/>
        </p:nvPicPr>
        <p:blipFill>
          <a:blip r:embed="rId2"/>
          <a:stretch>
            <a:fillRect/>
          </a:stretch>
        </p:blipFill>
        <p:spPr>
          <a:xfrm>
            <a:off x="217444" y="1480905"/>
            <a:ext cx="6324600" cy="1362075"/>
          </a:xfrm>
          <a:prstGeom prst="rect">
            <a:avLst/>
          </a:prstGeom>
        </p:spPr>
      </p:pic>
      <p:pic>
        <p:nvPicPr>
          <p:cNvPr id="4" name="Imagen 3"/>
          <p:cNvPicPr>
            <a:picLocks noChangeAspect="1"/>
          </p:cNvPicPr>
          <p:nvPr/>
        </p:nvPicPr>
        <p:blipFill>
          <a:blip r:embed="rId3"/>
          <a:stretch>
            <a:fillRect/>
          </a:stretch>
        </p:blipFill>
        <p:spPr>
          <a:xfrm>
            <a:off x="4325851" y="2590800"/>
            <a:ext cx="4257675" cy="782203"/>
          </a:xfrm>
          <a:prstGeom prst="rect">
            <a:avLst/>
          </a:prstGeom>
        </p:spPr>
      </p:pic>
      <p:pic>
        <p:nvPicPr>
          <p:cNvPr id="5" name="Imagen 4"/>
          <p:cNvPicPr>
            <a:picLocks noChangeAspect="1"/>
          </p:cNvPicPr>
          <p:nvPr/>
        </p:nvPicPr>
        <p:blipFill>
          <a:blip r:embed="rId4"/>
          <a:stretch>
            <a:fillRect/>
          </a:stretch>
        </p:blipFill>
        <p:spPr>
          <a:xfrm>
            <a:off x="1905000" y="3733800"/>
            <a:ext cx="6134100" cy="2866327"/>
          </a:xfrm>
          <a:prstGeom prst="rect">
            <a:avLst/>
          </a:prstGeom>
        </p:spPr>
      </p:pic>
      <p:sp>
        <p:nvSpPr>
          <p:cNvPr id="6" name="Rectángulo 5"/>
          <p:cNvSpPr/>
          <p:nvPr/>
        </p:nvSpPr>
        <p:spPr>
          <a:xfrm>
            <a:off x="4935082" y="6460647"/>
            <a:ext cx="4572000" cy="307777"/>
          </a:xfrm>
          <a:prstGeom prst="rect">
            <a:avLst/>
          </a:prstGeom>
        </p:spPr>
        <p:txBody>
          <a:bodyPr>
            <a:spAutoFit/>
          </a:bodyPr>
          <a:lstStyle/>
          <a:p>
            <a:r>
              <a:rPr lang="es-ES_tradnl" sz="1400" i="1" dirty="0" err="1" smtClean="0"/>
              <a:t>Vafeidis</a:t>
            </a:r>
            <a:r>
              <a:rPr lang="es-ES_tradnl" sz="1400" i="1" dirty="0" smtClean="0"/>
              <a:t> et al DIVA </a:t>
            </a:r>
            <a:r>
              <a:rPr lang="es-ES_tradnl" sz="1400" i="1" dirty="0" err="1" smtClean="0"/>
              <a:t>database</a:t>
            </a:r>
            <a:r>
              <a:rPr lang="es-ES_tradnl" sz="1400" i="1" dirty="0" smtClean="0"/>
              <a:t> </a:t>
            </a:r>
            <a:r>
              <a:rPr lang="es-ES_tradnl" sz="1400" i="1" dirty="0" err="1" smtClean="0"/>
              <a:t>documentation</a:t>
            </a:r>
            <a:r>
              <a:rPr lang="es-ES_tradnl" sz="1400" i="1" dirty="0" smtClean="0"/>
              <a:t> </a:t>
            </a:r>
            <a:endParaRPr lang="es-ES_tradnl" sz="1400" i="1" dirty="0"/>
          </a:p>
        </p:txBody>
      </p:sp>
    </p:spTree>
    <p:extLst>
      <p:ext uri="{BB962C8B-B14F-4D97-AF65-F5344CB8AC3E}">
        <p14:creationId xmlns:p14="http://schemas.microsoft.com/office/powerpoint/2010/main" val="3088573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219200" y="123022"/>
            <a:ext cx="6858000" cy="369332"/>
          </a:xfrm>
          <a:prstGeom prst="rect">
            <a:avLst/>
          </a:prstGeom>
        </p:spPr>
        <p:txBody>
          <a:bodyPr wrap="square">
            <a:spAutoFit/>
          </a:bodyPr>
          <a:lstStyle/>
          <a:p>
            <a:pPr algn="ctr"/>
            <a:r>
              <a:rPr lang="es-ES_tradnl" dirty="0">
                <a:hlinkClick r:id="rId2"/>
              </a:rPr>
              <a:t>http://</a:t>
            </a:r>
            <a:r>
              <a:rPr lang="es-ES_tradnl" dirty="0" smtClean="0">
                <a:hlinkClick r:id="rId2"/>
              </a:rPr>
              <a:t>www.coastalhazards.org/1-d-surge-model.html</a:t>
            </a:r>
            <a:r>
              <a:rPr lang="es-ES_tradnl" dirty="0" smtClean="0"/>
              <a:t> </a:t>
            </a:r>
            <a:endParaRPr lang="es-ES_tradnl" dirty="0"/>
          </a:p>
        </p:txBody>
      </p:sp>
      <p:pic>
        <p:nvPicPr>
          <p:cNvPr id="3" name="Imagen 2"/>
          <p:cNvPicPr>
            <a:picLocks noChangeAspect="1"/>
          </p:cNvPicPr>
          <p:nvPr/>
        </p:nvPicPr>
        <p:blipFill>
          <a:blip r:embed="rId3"/>
          <a:stretch>
            <a:fillRect/>
          </a:stretch>
        </p:blipFill>
        <p:spPr>
          <a:xfrm>
            <a:off x="457200" y="1333500"/>
            <a:ext cx="7233738" cy="5524500"/>
          </a:xfrm>
          <a:prstGeom prst="rect">
            <a:avLst/>
          </a:prstGeom>
        </p:spPr>
      </p:pic>
      <p:pic>
        <p:nvPicPr>
          <p:cNvPr id="4" name="Imagen 3"/>
          <p:cNvPicPr>
            <a:picLocks noChangeAspect="1"/>
          </p:cNvPicPr>
          <p:nvPr/>
        </p:nvPicPr>
        <p:blipFill>
          <a:blip r:embed="rId4"/>
          <a:stretch>
            <a:fillRect/>
          </a:stretch>
        </p:blipFill>
        <p:spPr>
          <a:xfrm>
            <a:off x="2209800" y="685800"/>
            <a:ext cx="5267325" cy="630140"/>
          </a:xfrm>
          <a:prstGeom prst="rect">
            <a:avLst/>
          </a:prstGeom>
        </p:spPr>
      </p:pic>
      <p:sp>
        <p:nvSpPr>
          <p:cNvPr id="5" name="CuadroTexto 4"/>
          <p:cNvSpPr txBox="1"/>
          <p:nvPr/>
        </p:nvSpPr>
        <p:spPr>
          <a:xfrm>
            <a:off x="76200" y="117435"/>
            <a:ext cx="1810111" cy="369332"/>
          </a:xfrm>
          <a:prstGeom prst="rect">
            <a:avLst/>
          </a:prstGeom>
          <a:noFill/>
        </p:spPr>
        <p:txBody>
          <a:bodyPr wrap="none" rtlCol="0">
            <a:spAutoFit/>
          </a:bodyPr>
          <a:lstStyle/>
          <a:p>
            <a:r>
              <a:rPr lang="es-ES" b="1" dirty="0" err="1" smtClean="0"/>
              <a:t>With</a:t>
            </a:r>
            <a:r>
              <a:rPr lang="es-ES" b="1" dirty="0" smtClean="0"/>
              <a:t> mean </a:t>
            </a:r>
            <a:r>
              <a:rPr lang="es-ES" b="1" dirty="0" err="1" smtClean="0"/>
              <a:t>slope</a:t>
            </a:r>
            <a:endParaRPr lang="es-ES_tradnl" b="1" dirty="0"/>
          </a:p>
        </p:txBody>
      </p:sp>
    </p:spTree>
    <p:extLst>
      <p:ext uri="{BB962C8B-B14F-4D97-AF65-F5344CB8AC3E}">
        <p14:creationId xmlns:p14="http://schemas.microsoft.com/office/powerpoint/2010/main" val="3034897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descr="Katrina1.jpg"/>
          <p:cNvPicPr>
            <a:picLocks noChangeAspect="1"/>
          </p:cNvPicPr>
          <p:nvPr/>
        </p:nvPicPr>
        <p:blipFill rotWithShape="1">
          <a:blip r:embed="rId3">
            <a:extLst>
              <a:ext uri="{28A0092B-C50C-407E-A947-70E740481C1C}">
                <a14:useLocalDpi xmlns:a14="http://schemas.microsoft.com/office/drawing/2010/main" val="0"/>
              </a:ext>
            </a:extLst>
          </a:blip>
          <a:srcRect l="23959" t="15093" r="10907" b="19790"/>
          <a:stretch/>
        </p:blipFill>
        <p:spPr>
          <a:xfrm>
            <a:off x="2624267" y="4259627"/>
            <a:ext cx="3042996" cy="2483918"/>
          </a:xfrm>
          <a:prstGeom prst="rect">
            <a:avLst/>
          </a:prstGeom>
        </p:spPr>
      </p:pic>
      <p:pic>
        <p:nvPicPr>
          <p:cNvPr id="51"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84368" y="139754"/>
            <a:ext cx="1105884" cy="55294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grpSp>
        <p:nvGrpSpPr>
          <p:cNvPr id="35" name="Group 34"/>
          <p:cNvGrpSpPr/>
          <p:nvPr/>
        </p:nvGrpSpPr>
        <p:grpSpPr>
          <a:xfrm>
            <a:off x="7812482" y="885600"/>
            <a:ext cx="1177770" cy="786510"/>
            <a:chOff x="6830104" y="1182374"/>
            <a:chExt cx="1685500" cy="1125570"/>
          </a:xfrm>
        </p:grpSpPr>
        <p:sp>
          <p:nvSpPr>
            <p:cNvPr id="34" name="Rectangle 33"/>
            <p:cNvSpPr/>
            <p:nvPr/>
          </p:nvSpPr>
          <p:spPr>
            <a:xfrm>
              <a:off x="6830104" y="1182374"/>
              <a:ext cx="1685500" cy="112557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50" name="Picture 49"/>
            <p:cNvPicPr>
              <a:picLocks noChangeAspect="1"/>
            </p:cNvPicPr>
            <p:nvPr/>
          </p:nvPicPr>
          <p:blipFill>
            <a:blip r:embed="rId5"/>
            <a:stretch>
              <a:fillRect/>
            </a:stretch>
          </p:blipFill>
          <p:spPr>
            <a:xfrm>
              <a:off x="7011953" y="1396644"/>
              <a:ext cx="1295400" cy="736600"/>
            </a:xfrm>
            <a:prstGeom prst="rect">
              <a:avLst/>
            </a:prstGeom>
          </p:spPr>
        </p:pic>
        <p:sp>
          <p:nvSpPr>
            <p:cNvPr id="2" name="TextBox 1"/>
            <p:cNvSpPr txBox="1"/>
            <p:nvPr/>
          </p:nvSpPr>
          <p:spPr>
            <a:xfrm>
              <a:off x="7253133" y="1794184"/>
              <a:ext cx="1262471" cy="440458"/>
            </a:xfrm>
            <a:prstGeom prst="rect">
              <a:avLst/>
            </a:prstGeom>
            <a:noFill/>
          </p:spPr>
          <p:txBody>
            <a:bodyPr wrap="square" rtlCol="0">
              <a:spAutoFit/>
            </a:bodyPr>
            <a:lstStyle/>
            <a:p>
              <a:pPr algn="ctr"/>
              <a:r>
                <a:rPr lang="en-US" sz="1400" b="1" i="1" dirty="0" smtClean="0"/>
                <a:t>CLIMADA</a:t>
              </a:r>
              <a:endParaRPr lang="en-US" sz="1400" b="1" i="1" dirty="0"/>
            </a:p>
          </p:txBody>
        </p:sp>
      </p:grpSp>
      <p:grpSp>
        <p:nvGrpSpPr>
          <p:cNvPr id="3" name="Group 2"/>
          <p:cNvGrpSpPr/>
          <p:nvPr/>
        </p:nvGrpSpPr>
        <p:grpSpPr>
          <a:xfrm>
            <a:off x="345113" y="294649"/>
            <a:ext cx="6484990" cy="1118557"/>
            <a:chOff x="3056394" y="-5287583"/>
            <a:chExt cx="10232001" cy="2398631"/>
          </a:xfrm>
        </p:grpSpPr>
        <p:sp>
          <p:nvSpPr>
            <p:cNvPr id="4" name="TextBox 3"/>
            <p:cNvSpPr txBox="1"/>
            <p:nvPr/>
          </p:nvSpPr>
          <p:spPr>
            <a:xfrm>
              <a:off x="3056394" y="-5287583"/>
              <a:ext cx="2597973" cy="1121991"/>
            </a:xfrm>
            <a:prstGeom prst="rect">
              <a:avLst/>
            </a:prstGeom>
            <a:solidFill>
              <a:srgbClr val="1A3485"/>
            </a:solidFill>
            <a:ln w="12700" cmpd="sng"/>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b="1" dirty="0" smtClean="0">
                  <a:solidFill>
                    <a:schemeClr val="bg1"/>
                  </a:solidFill>
                </a:rPr>
                <a:t>Definition of Hazards</a:t>
              </a:r>
              <a:endParaRPr lang="en-US" sz="1400" b="1" dirty="0">
                <a:solidFill>
                  <a:schemeClr val="bg1"/>
                </a:solidFill>
              </a:endParaRPr>
            </a:p>
          </p:txBody>
        </p:sp>
        <p:cxnSp>
          <p:nvCxnSpPr>
            <p:cNvPr id="41" name="Straight Arrow Connector 40"/>
            <p:cNvCxnSpPr>
              <a:stCxn id="53" idx="3"/>
              <a:endCxn id="54" idx="1"/>
            </p:cNvCxnSpPr>
            <p:nvPr/>
          </p:nvCxnSpPr>
          <p:spPr>
            <a:xfrm>
              <a:off x="9442200" y="-4685474"/>
              <a:ext cx="1248222" cy="0"/>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6844227" y="-5246471"/>
              <a:ext cx="2597973" cy="1121991"/>
            </a:xfrm>
            <a:prstGeom prst="rect">
              <a:avLst/>
            </a:prstGeom>
            <a:ln w="12700" cmpd="sng"/>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smtClean="0"/>
                <a:t>Annual Expected Damages</a:t>
              </a:r>
              <a:endParaRPr lang="en-US" sz="1400" dirty="0"/>
            </a:p>
          </p:txBody>
        </p:sp>
        <p:sp>
          <p:nvSpPr>
            <p:cNvPr id="54" name="TextBox 53"/>
            <p:cNvSpPr txBox="1"/>
            <p:nvPr/>
          </p:nvSpPr>
          <p:spPr>
            <a:xfrm>
              <a:off x="10690422" y="-5246471"/>
              <a:ext cx="2597973" cy="1121991"/>
            </a:xfrm>
            <a:prstGeom prst="rect">
              <a:avLst/>
            </a:prstGeom>
            <a:ln w="12700" cmpd="sng"/>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smtClean="0"/>
                <a:t>Cost / Benefit of Solutions</a:t>
              </a:r>
              <a:endParaRPr lang="en-US" sz="1400" dirty="0"/>
            </a:p>
          </p:txBody>
        </p:sp>
        <p:cxnSp>
          <p:nvCxnSpPr>
            <p:cNvPr id="55" name="Straight Arrow Connector 54"/>
            <p:cNvCxnSpPr>
              <a:stCxn id="4" idx="3"/>
            </p:cNvCxnSpPr>
            <p:nvPr/>
          </p:nvCxnSpPr>
          <p:spPr>
            <a:xfrm>
              <a:off x="5654367" y="-4726587"/>
              <a:ext cx="1189860" cy="0"/>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4980078" y="-3878945"/>
              <a:ext cx="2597973" cy="989993"/>
            </a:xfrm>
            <a:prstGeom prst="rect">
              <a:avLst/>
            </a:prstGeom>
            <a:ln w="12700" cmpd="sng"/>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dirty="0" smtClean="0"/>
                <a:t>Protection service from the ecosystems</a:t>
              </a:r>
              <a:endParaRPr lang="en-US" sz="1200" dirty="0"/>
            </a:p>
          </p:txBody>
        </p:sp>
        <p:sp>
          <p:nvSpPr>
            <p:cNvPr id="57" name="TextBox 56"/>
            <p:cNvSpPr txBox="1"/>
            <p:nvPr/>
          </p:nvSpPr>
          <p:spPr>
            <a:xfrm>
              <a:off x="8865666" y="-3878945"/>
              <a:ext cx="2597973" cy="989993"/>
            </a:xfrm>
            <a:prstGeom prst="rect">
              <a:avLst/>
            </a:prstGeom>
            <a:ln w="12700" cmpd="sng"/>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dirty="0" smtClean="0"/>
                <a:t>Analysis of different scenarios</a:t>
              </a:r>
              <a:endParaRPr lang="en-US" sz="1200" dirty="0"/>
            </a:p>
          </p:txBody>
        </p:sp>
        <p:cxnSp>
          <p:nvCxnSpPr>
            <p:cNvPr id="65" name="Elbow Connector 64"/>
            <p:cNvCxnSpPr>
              <a:stCxn id="4" idx="2"/>
              <a:endCxn id="56" idx="1"/>
            </p:cNvCxnSpPr>
            <p:nvPr/>
          </p:nvCxnSpPr>
          <p:spPr>
            <a:xfrm rot="16200000" flipH="1">
              <a:off x="4276906" y="-4087119"/>
              <a:ext cx="781646" cy="624697"/>
            </a:xfrm>
            <a:prstGeom prst="bentConnector2">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Elbow Connector 70"/>
            <p:cNvCxnSpPr>
              <a:stCxn id="56" idx="3"/>
              <a:endCxn id="53" idx="2"/>
            </p:cNvCxnSpPr>
            <p:nvPr/>
          </p:nvCxnSpPr>
          <p:spPr>
            <a:xfrm flipV="1">
              <a:off x="7578051" y="-4124481"/>
              <a:ext cx="565162" cy="740534"/>
            </a:xfrm>
            <a:prstGeom prst="bentConnector2">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cxnSp>
        <p:nvCxnSpPr>
          <p:cNvPr id="38" name="Elbow Connector 37"/>
          <p:cNvCxnSpPr>
            <a:stCxn id="57" idx="3"/>
            <a:endCxn id="54" idx="2"/>
          </p:cNvCxnSpPr>
          <p:nvPr/>
        </p:nvCxnSpPr>
        <p:spPr>
          <a:xfrm flipV="1">
            <a:off x="5673582" y="837041"/>
            <a:ext cx="333230" cy="345333"/>
          </a:xfrm>
          <a:prstGeom prst="bentConnector2">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44" name="Elbow Connector 43"/>
          <p:cNvCxnSpPr>
            <a:stCxn id="53" idx="2"/>
            <a:endCxn id="57" idx="1"/>
          </p:cNvCxnSpPr>
          <p:nvPr/>
        </p:nvCxnSpPr>
        <p:spPr>
          <a:xfrm rot="16200000" flipH="1">
            <a:off x="3625390" y="780763"/>
            <a:ext cx="345333" cy="457887"/>
          </a:xfrm>
          <a:prstGeom prst="bentConnector2">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pic>
        <p:nvPicPr>
          <p:cNvPr id="48" name="Picture 10" descr="Maximum Storm Surge Reg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988" y="1620888"/>
            <a:ext cx="3529870" cy="3180873"/>
          </a:xfrm>
          <a:prstGeom prst="rect">
            <a:avLst/>
          </a:prstGeom>
          <a:noFill/>
          <a:ln w="28575" cmpd="sng">
            <a:solidFill>
              <a:schemeClr val="bg1"/>
            </a:solidFill>
          </a:ln>
          <a:extLst>
            <a:ext uri="{909E8E84-426E-40dd-AFC4-6F175D3DCCD1}">
              <a14:hiddenFill xmlns="" xmlns:a14="http://schemas.microsoft.com/office/drawing/2010/main">
                <a:solidFill>
                  <a:srgbClr val="FFFFFF"/>
                </a:solidFill>
              </a14:hiddenFill>
            </a:ext>
          </a:extLst>
        </p:spPr>
      </p:pic>
      <p:sp>
        <p:nvSpPr>
          <p:cNvPr id="36" name="TextBox 35"/>
          <p:cNvSpPr txBox="1"/>
          <p:nvPr/>
        </p:nvSpPr>
        <p:spPr>
          <a:xfrm>
            <a:off x="3926324" y="2400880"/>
            <a:ext cx="1264589" cy="461665"/>
          </a:xfrm>
          <a:prstGeom prst="rect">
            <a:avLst/>
          </a:prstGeom>
          <a:noFill/>
        </p:spPr>
        <p:txBody>
          <a:bodyPr wrap="none" rtlCol="0">
            <a:spAutoFit/>
          </a:bodyPr>
          <a:lstStyle/>
          <a:p>
            <a:r>
              <a:rPr lang="es-ES" sz="2400" dirty="0" err="1" smtClean="0"/>
              <a:t>Hazards</a:t>
            </a:r>
            <a:r>
              <a:rPr lang="es-ES" sz="2400" dirty="0" smtClean="0"/>
              <a:t>: </a:t>
            </a:r>
            <a:endParaRPr lang="es-ES" sz="2400" dirty="0"/>
          </a:p>
        </p:txBody>
      </p:sp>
      <p:sp>
        <p:nvSpPr>
          <p:cNvPr id="37" name="TextBox 36"/>
          <p:cNvSpPr txBox="1"/>
          <p:nvPr/>
        </p:nvSpPr>
        <p:spPr>
          <a:xfrm>
            <a:off x="5808081" y="2046937"/>
            <a:ext cx="1736373" cy="1631216"/>
          </a:xfrm>
          <a:prstGeom prst="rect">
            <a:avLst/>
          </a:prstGeom>
          <a:noFill/>
        </p:spPr>
        <p:txBody>
          <a:bodyPr wrap="none" rtlCol="0">
            <a:spAutoFit/>
          </a:bodyPr>
          <a:lstStyle/>
          <a:p>
            <a:pPr marL="285750" indent="-285750">
              <a:buFont typeface="Wingdings" charset="2"/>
              <a:buChar char="§"/>
            </a:pPr>
            <a:r>
              <a:rPr lang="es-ES" sz="2000" dirty="0" err="1" smtClean="0"/>
              <a:t>Wind</a:t>
            </a:r>
            <a:r>
              <a:rPr lang="es-ES" sz="2000" dirty="0" smtClean="0"/>
              <a:t> </a:t>
            </a:r>
            <a:r>
              <a:rPr lang="es-ES" sz="2000" dirty="0" err="1" smtClean="0"/>
              <a:t>speed</a:t>
            </a:r>
            <a:endParaRPr lang="es-ES" sz="2000" dirty="0" smtClean="0"/>
          </a:p>
          <a:p>
            <a:pPr marL="285750" indent="-285750">
              <a:buFont typeface="Wingdings" charset="2"/>
              <a:buChar char="§"/>
            </a:pPr>
            <a:r>
              <a:rPr lang="es-ES" sz="2000" dirty="0" err="1" smtClean="0"/>
              <a:t>Rainfall</a:t>
            </a:r>
            <a:endParaRPr lang="es-ES" sz="2000" dirty="0" smtClean="0"/>
          </a:p>
          <a:p>
            <a:pPr marL="285750" indent="-285750">
              <a:buFont typeface="Wingdings" charset="2"/>
              <a:buChar char="§"/>
            </a:pPr>
            <a:endParaRPr lang="es-ES" sz="2000" dirty="0"/>
          </a:p>
          <a:p>
            <a:pPr marL="285750" indent="-285750">
              <a:buFont typeface="Wingdings" charset="2"/>
              <a:buChar char="§"/>
            </a:pPr>
            <a:r>
              <a:rPr lang="es-ES" sz="2000" dirty="0" smtClean="0"/>
              <a:t>Storm Surge </a:t>
            </a:r>
          </a:p>
          <a:p>
            <a:pPr marL="285750" indent="-285750">
              <a:buFont typeface="Wingdings" charset="2"/>
              <a:buChar char="§"/>
            </a:pPr>
            <a:r>
              <a:rPr lang="es-ES" sz="2000" dirty="0" err="1" smtClean="0"/>
              <a:t>Waves</a:t>
            </a:r>
            <a:endParaRPr lang="es-ES" sz="2000" dirty="0"/>
          </a:p>
        </p:txBody>
      </p:sp>
      <p:pic>
        <p:nvPicPr>
          <p:cNvPr id="40" name="Picture 39" descr="Katrina_arriving.jpg"/>
          <p:cNvPicPr>
            <a:picLocks noChangeAspect="1"/>
          </p:cNvPicPr>
          <p:nvPr/>
        </p:nvPicPr>
        <p:blipFill rotWithShape="1">
          <a:blip r:embed="rId7">
            <a:extLst>
              <a:ext uri="{28A0092B-C50C-407E-A947-70E740481C1C}">
                <a14:useLocalDpi xmlns:a14="http://schemas.microsoft.com/office/drawing/2010/main" val="0"/>
              </a:ext>
            </a:extLst>
          </a:blip>
          <a:srcRect l="14384" t="17186" r="18755" b="23094"/>
          <a:stretch/>
        </p:blipFill>
        <p:spPr>
          <a:xfrm>
            <a:off x="5704558" y="4259627"/>
            <a:ext cx="3405958" cy="2483918"/>
          </a:xfrm>
          <a:prstGeom prst="rect">
            <a:avLst/>
          </a:prstGeom>
        </p:spPr>
      </p:pic>
    </p:spTree>
    <p:extLst>
      <p:ext uri="{BB962C8B-B14F-4D97-AF65-F5344CB8AC3E}">
        <p14:creationId xmlns:p14="http://schemas.microsoft.com/office/powerpoint/2010/main" val="30521570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ydromet-Rankin-Vortex_1990_PRESION"/>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b="6453"/>
          <a:stretch>
            <a:fillRect/>
          </a:stretch>
        </p:blipFill>
        <p:spPr bwMode="auto">
          <a:xfrm>
            <a:off x="5882765" y="0"/>
            <a:ext cx="3261235" cy="2317423"/>
          </a:xfrm>
          <a:prstGeom prst="rect">
            <a:avLst/>
          </a:prstGeom>
          <a:noFill/>
          <a:ln>
            <a:noFill/>
          </a:ln>
        </p:spPr>
      </p:pic>
      <p:pic>
        <p:nvPicPr>
          <p:cNvPr id="5" name="Picture 4"/>
          <p:cNvPicPr/>
          <p:nvPr/>
        </p:nvPicPr>
        <p:blipFill rotWithShape="1">
          <a:blip r:embed="rId4">
            <a:extLst>
              <a:ext uri="{28A0092B-C50C-407E-A947-70E740481C1C}">
                <a14:useLocalDpi xmlns:a14="http://schemas.microsoft.com/office/drawing/2010/main" val="0"/>
              </a:ext>
            </a:extLst>
          </a:blip>
          <a:srcRect t="6697"/>
          <a:stretch/>
        </p:blipFill>
        <p:spPr bwMode="auto">
          <a:xfrm>
            <a:off x="2851564" y="1308743"/>
            <a:ext cx="3467532" cy="2623358"/>
          </a:xfrm>
          <a:prstGeom prst="rect">
            <a:avLst/>
          </a:prstGeom>
          <a:noFill/>
          <a:ln>
            <a:noFill/>
          </a:ln>
          <a:extLst>
            <a:ext uri="{53640926-AAD7-44d8-BBD7-CCE9431645EC}">
              <a14:shadowObscured xmlns="" xmlns:a14="http://schemas.microsoft.com/office/drawing/2010/main"/>
            </a:ext>
          </a:extLst>
        </p:spPr>
      </p:pic>
      <p:graphicFrame>
        <p:nvGraphicFramePr>
          <p:cNvPr id="6" name="Object 5"/>
          <p:cNvGraphicFramePr>
            <a:graphicFrameLocks noChangeAspect="1"/>
          </p:cNvGraphicFramePr>
          <p:nvPr>
            <p:extLst/>
          </p:nvPr>
        </p:nvGraphicFramePr>
        <p:xfrm>
          <a:off x="249502" y="2196510"/>
          <a:ext cx="2331627" cy="613586"/>
        </p:xfrm>
        <a:graphic>
          <a:graphicData uri="http://schemas.openxmlformats.org/presentationml/2006/ole">
            <mc:AlternateContent xmlns:mc="http://schemas.openxmlformats.org/markup-compatibility/2006">
              <mc:Choice xmlns:v="urn:schemas-microsoft-com:vml" Requires="v">
                <p:oleObj spid="_x0000_s2070" name="Equation" r:id="rId5" imgW="1447800" imgH="381000" progId="Equation.3">
                  <p:embed/>
                </p:oleObj>
              </mc:Choice>
              <mc:Fallback>
                <p:oleObj name="Equation" r:id="rId5" imgW="1447800" imgH="381000" progId="Equation.3">
                  <p:embed/>
                  <p:pic>
                    <p:nvPicPr>
                      <p:cNvPr id="0" name=""/>
                      <p:cNvPicPr/>
                      <p:nvPr/>
                    </p:nvPicPr>
                    <p:blipFill>
                      <a:blip r:embed="rId6"/>
                      <a:stretch>
                        <a:fillRect/>
                      </a:stretch>
                    </p:blipFill>
                    <p:spPr>
                      <a:xfrm>
                        <a:off x="249502" y="2196510"/>
                        <a:ext cx="2331627" cy="613586"/>
                      </a:xfrm>
                      <a:prstGeom prst="rect">
                        <a:avLst/>
                      </a:prstGeom>
                    </p:spPr>
                  </p:pic>
                </p:oleObj>
              </mc:Fallback>
            </mc:AlternateContent>
          </a:graphicData>
        </a:graphic>
      </p:graphicFrame>
      <p:graphicFrame>
        <p:nvGraphicFramePr>
          <p:cNvPr id="7" name="Object 6"/>
          <p:cNvGraphicFramePr>
            <a:graphicFrameLocks noChangeAspect="1"/>
          </p:cNvGraphicFramePr>
          <p:nvPr>
            <p:extLst/>
          </p:nvPr>
        </p:nvGraphicFramePr>
        <p:xfrm>
          <a:off x="249502" y="1099757"/>
          <a:ext cx="3741836" cy="417971"/>
        </p:xfrm>
        <a:graphic>
          <a:graphicData uri="http://schemas.openxmlformats.org/presentationml/2006/ole">
            <mc:AlternateContent xmlns:mc="http://schemas.openxmlformats.org/markup-compatibility/2006">
              <mc:Choice xmlns:v="urn:schemas-microsoft-com:vml" Requires="v">
                <p:oleObj spid="_x0000_s2071" name="Equation" r:id="rId7" imgW="2387600" imgH="266700" progId="Equation.3">
                  <p:embed/>
                </p:oleObj>
              </mc:Choice>
              <mc:Fallback>
                <p:oleObj name="Equation" r:id="rId7" imgW="2387600" imgH="266700" progId="Equation.3">
                  <p:embed/>
                  <p:pic>
                    <p:nvPicPr>
                      <p:cNvPr id="0" name=""/>
                      <p:cNvPicPr/>
                      <p:nvPr/>
                    </p:nvPicPr>
                    <p:blipFill>
                      <a:blip r:embed="rId8"/>
                      <a:stretch>
                        <a:fillRect/>
                      </a:stretch>
                    </p:blipFill>
                    <p:spPr>
                      <a:xfrm>
                        <a:off x="249502" y="1099757"/>
                        <a:ext cx="3741836" cy="417971"/>
                      </a:xfrm>
                      <a:prstGeom prst="rect">
                        <a:avLst/>
                      </a:prstGeom>
                    </p:spPr>
                  </p:pic>
                </p:oleObj>
              </mc:Fallback>
            </mc:AlternateContent>
          </a:graphicData>
        </a:graphic>
      </p:graphicFrame>
      <p:sp>
        <p:nvSpPr>
          <p:cNvPr id="12" name="TextBox 11"/>
          <p:cNvSpPr txBox="1"/>
          <p:nvPr/>
        </p:nvSpPr>
        <p:spPr>
          <a:xfrm>
            <a:off x="156577" y="263218"/>
            <a:ext cx="7857082" cy="400110"/>
          </a:xfrm>
          <a:prstGeom prst="rect">
            <a:avLst/>
          </a:prstGeom>
          <a:noFill/>
        </p:spPr>
        <p:txBody>
          <a:bodyPr wrap="square" rtlCol="0">
            <a:spAutoFit/>
          </a:bodyPr>
          <a:lstStyle/>
          <a:p>
            <a:r>
              <a:rPr lang="en-US" sz="2000" b="1" dirty="0" smtClean="0"/>
              <a:t>From hurricane parameters: </a:t>
            </a:r>
          </a:p>
        </p:txBody>
      </p:sp>
      <p:sp>
        <p:nvSpPr>
          <p:cNvPr id="8" name="TextBox 7"/>
          <p:cNvSpPr txBox="1"/>
          <p:nvPr/>
        </p:nvSpPr>
        <p:spPr>
          <a:xfrm>
            <a:off x="94622" y="3337716"/>
            <a:ext cx="3278562" cy="1354217"/>
          </a:xfrm>
          <a:prstGeom prst="rect">
            <a:avLst/>
          </a:prstGeom>
          <a:noFill/>
        </p:spPr>
        <p:txBody>
          <a:bodyPr wrap="none" rtlCol="0">
            <a:spAutoFit/>
          </a:bodyPr>
          <a:lstStyle/>
          <a:p>
            <a:pPr marL="285750" indent="-285750">
              <a:buFont typeface="Wingdings" charset="2"/>
              <a:buChar char="§"/>
            </a:pPr>
            <a:r>
              <a:rPr lang="en-US" b="1" dirty="0" smtClean="0"/>
              <a:t>3 Wave Models</a:t>
            </a:r>
          </a:p>
          <a:p>
            <a:endParaRPr lang="en-US" sz="1600" dirty="0" smtClean="0"/>
          </a:p>
          <a:p>
            <a:r>
              <a:rPr lang="en-US" sz="1600" dirty="0" err="1" smtClean="0"/>
              <a:t>Bretschneider</a:t>
            </a:r>
            <a:r>
              <a:rPr lang="en-US" sz="1600" dirty="0" smtClean="0"/>
              <a:t> (1990), </a:t>
            </a:r>
          </a:p>
          <a:p>
            <a:r>
              <a:rPr lang="en-US" sz="1600" dirty="0" smtClean="0"/>
              <a:t>Young (1988), </a:t>
            </a:r>
          </a:p>
          <a:p>
            <a:r>
              <a:rPr lang="en-US" sz="1600" dirty="0" smtClean="0"/>
              <a:t>Shore Protection Manual (SPM 1984)</a:t>
            </a:r>
            <a:endParaRPr lang="en-US" sz="1600" dirty="0"/>
          </a:p>
        </p:txBody>
      </p:sp>
      <p:sp>
        <p:nvSpPr>
          <p:cNvPr id="9" name="TextBox 8"/>
          <p:cNvSpPr txBox="1"/>
          <p:nvPr/>
        </p:nvSpPr>
        <p:spPr>
          <a:xfrm>
            <a:off x="125597" y="4944353"/>
            <a:ext cx="2801725" cy="646331"/>
          </a:xfrm>
          <a:prstGeom prst="rect">
            <a:avLst/>
          </a:prstGeom>
          <a:noFill/>
        </p:spPr>
        <p:txBody>
          <a:bodyPr wrap="square" rtlCol="0">
            <a:spAutoFit/>
          </a:bodyPr>
          <a:lstStyle/>
          <a:p>
            <a:pPr marL="285750" indent="-285750">
              <a:buFont typeface="Wingdings" charset="2"/>
              <a:buChar char="§"/>
            </a:pPr>
            <a:r>
              <a:rPr lang="en-US" b="1" dirty="0" smtClean="0"/>
              <a:t>1D approach for SS</a:t>
            </a:r>
          </a:p>
          <a:p>
            <a:r>
              <a:rPr lang="en-US" dirty="0" smtClean="0"/>
              <a:t>Dean &amp; </a:t>
            </a:r>
            <a:r>
              <a:rPr lang="en-US" dirty="0" err="1" smtClean="0"/>
              <a:t>Darlymple</a:t>
            </a:r>
            <a:r>
              <a:rPr lang="en-US" dirty="0" smtClean="0"/>
              <a:t> (1984) </a:t>
            </a:r>
          </a:p>
        </p:txBody>
      </p:sp>
      <p:pic>
        <p:nvPicPr>
          <p:cNvPr id="11" name="Picture 10"/>
          <p:cNvPicPr/>
          <p:nvPr/>
        </p:nvPicPr>
        <p:blipFill rotWithShape="1">
          <a:blip r:embed="rId9" cstate="print">
            <a:extLst>
              <a:ext uri="{28A0092B-C50C-407E-A947-70E740481C1C}">
                <a14:useLocalDpi xmlns:a14="http://schemas.microsoft.com/office/drawing/2010/main" val="0"/>
              </a:ext>
            </a:extLst>
          </a:blip>
          <a:srcRect l="20747" t="20158" r="34264" b="48946"/>
          <a:stretch/>
        </p:blipFill>
        <p:spPr bwMode="auto">
          <a:xfrm>
            <a:off x="3373184" y="4233430"/>
            <a:ext cx="2859900" cy="1421846"/>
          </a:xfrm>
          <a:prstGeom prst="rect">
            <a:avLst/>
          </a:prstGeom>
          <a:ln>
            <a:noFill/>
          </a:ln>
          <a:extLst>
            <a:ext uri="{53640926-AAD7-44d8-BBD7-CCE9431645EC}">
              <a14:shadowObscured xmlns="" xmlns:a14="http://schemas.microsoft.com/office/drawing/2010/main"/>
            </a:ext>
          </a:extLst>
        </p:spPr>
      </p:pic>
      <p:pic>
        <p:nvPicPr>
          <p:cNvPr id="14" name="Picture 13"/>
          <p:cNvPicPr/>
          <p:nvPr/>
        </p:nvPicPr>
        <p:blipFill rotWithShape="1">
          <a:blip r:embed="rId10" cstate="print">
            <a:extLst>
              <a:ext uri="{28A0092B-C50C-407E-A947-70E740481C1C}">
                <a14:useLocalDpi xmlns:a14="http://schemas.microsoft.com/office/drawing/2010/main" val="0"/>
              </a:ext>
            </a:extLst>
          </a:blip>
          <a:srcRect l="6368" r="8019"/>
          <a:stretch/>
        </p:blipFill>
        <p:spPr bwMode="auto">
          <a:xfrm>
            <a:off x="5600617" y="3870140"/>
            <a:ext cx="3444644" cy="3017641"/>
          </a:xfrm>
          <a:prstGeom prst="rect">
            <a:avLst/>
          </a:prstGeom>
          <a:ln>
            <a:noFill/>
          </a:ln>
          <a:extLst>
            <a:ext uri="{53640926-AAD7-44d8-BBD7-CCE9431645EC}">
              <a14:shadowObscured xmlns="" xmlns:a14="http://schemas.microsoft.com/office/drawing/2010/main"/>
            </a:ext>
          </a:extLst>
        </p:spPr>
      </p:pic>
      <p:sp>
        <p:nvSpPr>
          <p:cNvPr id="2" name="Rectangle 1"/>
          <p:cNvSpPr/>
          <p:nvPr/>
        </p:nvSpPr>
        <p:spPr>
          <a:xfrm>
            <a:off x="103219" y="737442"/>
            <a:ext cx="979755" cy="369332"/>
          </a:xfrm>
          <a:prstGeom prst="rect">
            <a:avLst/>
          </a:prstGeom>
        </p:spPr>
        <p:txBody>
          <a:bodyPr wrap="none">
            <a:spAutoFit/>
          </a:bodyPr>
          <a:lstStyle/>
          <a:p>
            <a:pPr marL="285750" indent="-285750">
              <a:buFont typeface="Wingdings" charset="2"/>
              <a:buChar char="§"/>
            </a:pPr>
            <a:r>
              <a:rPr lang="en-US" b="1" dirty="0" smtClean="0"/>
              <a:t>Wind</a:t>
            </a:r>
            <a:endParaRPr lang="en-US" b="1" dirty="0"/>
          </a:p>
        </p:txBody>
      </p:sp>
      <p:sp>
        <p:nvSpPr>
          <p:cNvPr id="15" name="Rectangle 14"/>
          <p:cNvSpPr/>
          <p:nvPr/>
        </p:nvSpPr>
        <p:spPr>
          <a:xfrm>
            <a:off x="103219" y="1949884"/>
            <a:ext cx="1300356" cy="369332"/>
          </a:xfrm>
          <a:prstGeom prst="rect">
            <a:avLst/>
          </a:prstGeom>
        </p:spPr>
        <p:txBody>
          <a:bodyPr wrap="none">
            <a:spAutoFit/>
          </a:bodyPr>
          <a:lstStyle/>
          <a:p>
            <a:pPr marL="285750" indent="-285750">
              <a:buFont typeface="Wingdings" charset="2"/>
              <a:buChar char="§"/>
            </a:pPr>
            <a:r>
              <a:rPr lang="en-US" b="1" dirty="0" smtClean="0"/>
              <a:t>Pressure</a:t>
            </a:r>
            <a:endParaRPr lang="en-US" b="1" dirty="0"/>
          </a:p>
        </p:txBody>
      </p:sp>
      <p:graphicFrame>
        <p:nvGraphicFramePr>
          <p:cNvPr id="3" name="Object 2"/>
          <p:cNvGraphicFramePr>
            <a:graphicFrameLocks noChangeAspect="1"/>
          </p:cNvGraphicFramePr>
          <p:nvPr>
            <p:extLst/>
          </p:nvPr>
        </p:nvGraphicFramePr>
        <p:xfrm>
          <a:off x="249502" y="5850556"/>
          <a:ext cx="2194671" cy="412859"/>
        </p:xfrm>
        <a:graphic>
          <a:graphicData uri="http://schemas.openxmlformats.org/presentationml/2006/ole">
            <mc:AlternateContent xmlns:mc="http://schemas.openxmlformats.org/markup-compatibility/2006">
              <mc:Choice xmlns:v="urn:schemas-microsoft-com:vml" Requires="v">
                <p:oleObj spid="_x0000_s2072" name="Equation" r:id="rId11" imgW="1282700" imgH="241300" progId="Equation.3">
                  <p:embed/>
                </p:oleObj>
              </mc:Choice>
              <mc:Fallback>
                <p:oleObj name="Equation" r:id="rId11" imgW="1282700" imgH="241300" progId="Equation.3">
                  <p:embed/>
                  <p:pic>
                    <p:nvPicPr>
                      <p:cNvPr id="0" name=""/>
                      <p:cNvPicPr/>
                      <p:nvPr/>
                    </p:nvPicPr>
                    <p:blipFill>
                      <a:blip r:embed="rId12"/>
                      <a:stretch>
                        <a:fillRect/>
                      </a:stretch>
                    </p:blipFill>
                    <p:spPr>
                      <a:xfrm>
                        <a:off x="249502" y="5850556"/>
                        <a:ext cx="2194671" cy="412859"/>
                      </a:xfrm>
                      <a:prstGeom prst="rect">
                        <a:avLst/>
                      </a:prstGeom>
                    </p:spPr>
                  </p:pic>
                </p:oleObj>
              </mc:Fallback>
            </mc:AlternateContent>
          </a:graphicData>
        </a:graphic>
      </p:graphicFrame>
      <p:graphicFrame>
        <p:nvGraphicFramePr>
          <p:cNvPr id="16" name="Object 15"/>
          <p:cNvGraphicFramePr>
            <a:graphicFrameLocks noChangeAspect="1"/>
          </p:cNvGraphicFramePr>
          <p:nvPr>
            <p:extLst/>
          </p:nvPr>
        </p:nvGraphicFramePr>
        <p:xfrm>
          <a:off x="3481603" y="5646746"/>
          <a:ext cx="1894996" cy="738051"/>
        </p:xfrm>
        <a:graphic>
          <a:graphicData uri="http://schemas.openxmlformats.org/presentationml/2006/ole">
            <mc:AlternateContent xmlns:mc="http://schemas.openxmlformats.org/markup-compatibility/2006">
              <mc:Choice xmlns:v="urn:schemas-microsoft-com:vml" Requires="v">
                <p:oleObj spid="_x0000_s2073" name="Equation" r:id="rId13" imgW="1206500" imgH="469900" progId="Equation.3">
                  <p:embed/>
                </p:oleObj>
              </mc:Choice>
              <mc:Fallback>
                <p:oleObj name="Equation" r:id="rId13" imgW="1206500" imgH="469900" progId="Equation.3">
                  <p:embed/>
                  <p:pic>
                    <p:nvPicPr>
                      <p:cNvPr id="0" name=""/>
                      <p:cNvPicPr/>
                      <p:nvPr/>
                    </p:nvPicPr>
                    <p:blipFill>
                      <a:blip r:embed="rId14"/>
                      <a:stretch>
                        <a:fillRect/>
                      </a:stretch>
                    </p:blipFill>
                    <p:spPr>
                      <a:xfrm>
                        <a:off x="3481603" y="5646746"/>
                        <a:ext cx="1894996" cy="738051"/>
                      </a:xfrm>
                      <a:prstGeom prst="rect">
                        <a:avLst/>
                      </a:prstGeom>
                    </p:spPr>
                  </p:pic>
                </p:oleObj>
              </mc:Fallback>
            </mc:AlternateContent>
          </a:graphicData>
        </a:graphic>
      </p:graphicFrame>
      <p:sp>
        <p:nvSpPr>
          <p:cNvPr id="17" name="Rectangle 16"/>
          <p:cNvSpPr/>
          <p:nvPr/>
        </p:nvSpPr>
        <p:spPr>
          <a:xfrm>
            <a:off x="0" y="6463251"/>
            <a:ext cx="4573863" cy="369332"/>
          </a:xfrm>
          <a:prstGeom prst="rect">
            <a:avLst/>
          </a:prstGeom>
        </p:spPr>
        <p:txBody>
          <a:bodyPr wrap="none">
            <a:spAutoFit/>
          </a:bodyPr>
          <a:lstStyle/>
          <a:p>
            <a:r>
              <a:rPr lang="en-US" smtClean="0"/>
              <a:t>To be complemented with numerical modeling</a:t>
            </a:r>
            <a:endParaRPr lang="en-US"/>
          </a:p>
        </p:txBody>
      </p:sp>
    </p:spTree>
    <p:extLst>
      <p:ext uri="{BB962C8B-B14F-4D97-AF65-F5344CB8AC3E}">
        <p14:creationId xmlns:p14="http://schemas.microsoft.com/office/powerpoint/2010/main" val="13584477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9008</TotalTime>
  <Words>349</Words>
  <Application>Microsoft Office PowerPoint</Application>
  <PresentationFormat>Presentación en pantalla (4:3)</PresentationFormat>
  <Paragraphs>54</Paragraphs>
  <Slides>12</Slides>
  <Notes>1</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12</vt:i4>
      </vt:variant>
    </vt:vector>
  </HeadingPairs>
  <TitlesOfParts>
    <vt:vector size="20" baseType="lpstr">
      <vt:lpstr>Arial</vt:lpstr>
      <vt:lpstr>Arial Black</vt:lpstr>
      <vt:lpstr>Calibri</vt:lpstr>
      <vt:lpstr>Cambria Math</vt:lpstr>
      <vt:lpstr>Times New Roman</vt:lpstr>
      <vt:lpstr>Wingdings</vt:lpstr>
      <vt:lpstr>Office Theme</vt:lpstr>
      <vt:lpstr>Equation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Borja Reguero</dc:creator>
  <cp:lastModifiedBy>Borja G. Reguero</cp:lastModifiedBy>
  <cp:revision>19</cp:revision>
  <dcterms:created xsi:type="dcterms:W3CDTF">2016-02-25T18:35:03Z</dcterms:created>
  <dcterms:modified xsi:type="dcterms:W3CDTF">2016-10-11T14:38:15Z</dcterms:modified>
</cp:coreProperties>
</file>