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9C8F2E-28A2-43B9-B6C7-4CB3B563364F}" type="datetimeFigureOut">
              <a:rPr lang="en-US" smtClean="0"/>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1023836321"/>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C8F2E-28A2-43B9-B6C7-4CB3B563364F}" type="datetimeFigureOut">
              <a:rPr lang="en-US" smtClean="0"/>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1130646631"/>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C8F2E-28A2-43B9-B6C7-4CB3B563364F}" type="datetimeFigureOut">
              <a:rPr lang="en-US" smtClean="0"/>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3899373283"/>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C8F2E-28A2-43B9-B6C7-4CB3B563364F}" type="datetimeFigureOut">
              <a:rPr lang="en-US" smtClean="0"/>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3772223803"/>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9C8F2E-28A2-43B9-B6C7-4CB3B563364F}" type="datetimeFigureOut">
              <a:rPr lang="en-US" smtClean="0"/>
              <a:t>4/9/2015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157725214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C8F2E-28A2-43B9-B6C7-4CB3B563364F}" type="datetimeFigureOut">
              <a:rPr lang="en-US" smtClean="0"/>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203759154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C8F2E-28A2-43B9-B6C7-4CB3B563364F}" type="datetimeFigureOut">
              <a:rPr lang="en-US" smtClean="0"/>
              <a:t>4/9/2015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2909006401"/>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C8F2E-28A2-43B9-B6C7-4CB3B563364F}" type="datetimeFigureOut">
              <a:rPr lang="en-US" smtClean="0"/>
              <a:t>4/9/2015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1037148300"/>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C8F2E-28A2-43B9-B6C7-4CB3B563364F}" type="datetimeFigureOut">
              <a:rPr lang="en-US" smtClean="0"/>
              <a:t>4/9/2015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2429311285"/>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C8F2E-28A2-43B9-B6C7-4CB3B563364F}" type="datetimeFigureOut">
              <a:rPr lang="en-US" smtClean="0"/>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1365172181"/>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C8F2E-28A2-43B9-B6C7-4CB3B563364F}" type="datetimeFigureOut">
              <a:rPr lang="en-US" smtClean="0"/>
              <a:t>4/9/2015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8D906-69EF-49C2-BDBA-2D00FE47611B}" type="slidenum">
              <a:rPr lang="en-US" smtClean="0"/>
              <a:t>‹#›</a:t>
            </a:fld>
            <a:endParaRPr lang="en-US"/>
          </a:p>
        </p:txBody>
      </p:sp>
    </p:spTree>
    <p:extLst>
      <p:ext uri="{BB962C8B-B14F-4D97-AF65-F5344CB8AC3E}">
        <p14:creationId xmlns:p14="http://schemas.microsoft.com/office/powerpoint/2010/main" val="4291090502"/>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C8F2E-28A2-43B9-B6C7-4CB3B563364F}" type="datetimeFigureOut">
              <a:rPr lang="en-US" smtClean="0"/>
              <a:t>4/9/2015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8D906-69EF-49C2-BDBA-2D00FE47611B}" type="slidenum">
              <a:rPr lang="en-US" smtClean="0"/>
              <a:t>‹#›</a:t>
            </a:fld>
            <a:endParaRPr lang="en-US"/>
          </a:p>
        </p:txBody>
      </p:sp>
    </p:spTree>
    <p:extLst>
      <p:ext uri="{BB962C8B-B14F-4D97-AF65-F5344CB8AC3E}">
        <p14:creationId xmlns:p14="http://schemas.microsoft.com/office/powerpoint/2010/main" val="40356965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9 basic principles of responsive web design</a:t>
            </a:r>
          </a:p>
        </p:txBody>
      </p:sp>
      <p:sp>
        <p:nvSpPr>
          <p:cNvPr id="3" name="Subtitle 2"/>
          <p:cNvSpPr>
            <a:spLocks noGrp="1"/>
          </p:cNvSpPr>
          <p:nvPr>
            <p:ph type="subTitle" idx="1"/>
          </p:nvPr>
        </p:nvSpPr>
        <p:spPr/>
        <p:txBody>
          <a:bodyPr>
            <a:normAutofit/>
          </a:bodyPr>
          <a:lstStyle/>
          <a:p>
            <a:r>
              <a:rPr lang="en-US" dirty="0" err="1"/>
              <a:t>Sandijs</a:t>
            </a:r>
            <a:r>
              <a:rPr lang="en-US" dirty="0"/>
              <a:t> </a:t>
            </a:r>
            <a:r>
              <a:rPr lang="en-US" dirty="0" err="1" smtClean="0"/>
              <a:t>Ruluks</a:t>
            </a:r>
            <a:r>
              <a:rPr lang="en-US" dirty="0" smtClean="0"/>
              <a:t>, Riga </a:t>
            </a:r>
            <a:r>
              <a:rPr lang="en-US" dirty="0"/>
              <a:t>/ San </a:t>
            </a:r>
            <a:r>
              <a:rPr lang="en-US" dirty="0" smtClean="0"/>
              <a:t>Francisco, http</a:t>
            </a:r>
            <a:r>
              <a:rPr lang="en-US" dirty="0"/>
              <a:t>://</a:t>
            </a:r>
            <a:r>
              <a:rPr lang="en-US" dirty="0" smtClean="0"/>
              <a:t>froont.com</a:t>
            </a:r>
          </a:p>
          <a:p>
            <a:r>
              <a:rPr lang="en-US" dirty="0" smtClean="0"/>
              <a:t>November 11, 2014</a:t>
            </a:r>
          </a:p>
        </p:txBody>
      </p:sp>
    </p:spTree>
    <p:extLst>
      <p:ext uri="{BB962C8B-B14F-4D97-AF65-F5344CB8AC3E}">
        <p14:creationId xmlns:p14="http://schemas.microsoft.com/office/powerpoint/2010/main" val="141450327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Bitmap images vs Vectors</a:t>
            </a:r>
          </a:p>
        </p:txBody>
      </p:sp>
      <p:sp>
        <p:nvSpPr>
          <p:cNvPr id="3" name="Content Placeholder 2"/>
          <p:cNvSpPr>
            <a:spLocks noGrp="1"/>
          </p:cNvSpPr>
          <p:nvPr>
            <p:ph idx="1"/>
          </p:nvPr>
        </p:nvSpPr>
        <p:spPr>
          <a:xfrm>
            <a:off x="838200" y="1425031"/>
            <a:ext cx="10515600" cy="4351338"/>
          </a:xfrm>
        </p:spPr>
        <p:txBody>
          <a:bodyPr>
            <a:normAutofit/>
          </a:bodyPr>
          <a:lstStyle/>
          <a:p>
            <a:r>
              <a:rPr lang="en-US" sz="2000" dirty="0"/>
              <a:t>Does your icon have lot of details and some fancy effects applied? If yes, use a bitmap. If not, consider using a vector image. </a:t>
            </a:r>
            <a:endParaRPr lang="en-US" sz="2000" dirty="0" smtClean="0"/>
          </a:p>
          <a:p>
            <a:pPr lvl="1"/>
            <a:r>
              <a:rPr lang="en-US" sz="1800" dirty="0" smtClean="0"/>
              <a:t>For </a:t>
            </a:r>
            <a:r>
              <a:rPr lang="en-US" sz="1800" dirty="0"/>
              <a:t>bitmaps use a jpg, </a:t>
            </a:r>
            <a:r>
              <a:rPr lang="en-US" sz="1800" dirty="0" err="1"/>
              <a:t>png</a:t>
            </a:r>
            <a:r>
              <a:rPr lang="en-US" sz="1800" dirty="0"/>
              <a:t> or a gif, </a:t>
            </a:r>
            <a:endParaRPr lang="en-US" sz="1800" dirty="0" smtClean="0"/>
          </a:p>
          <a:p>
            <a:pPr lvl="1"/>
            <a:r>
              <a:rPr lang="en-US" sz="1800" dirty="0" smtClean="0"/>
              <a:t>For </a:t>
            </a:r>
            <a:r>
              <a:rPr lang="en-US" sz="1800" dirty="0"/>
              <a:t>vectors the best choice would be a SVG or an icon font. </a:t>
            </a:r>
            <a:endParaRPr lang="en-US" sz="1800" dirty="0" smtClean="0"/>
          </a:p>
          <a:p>
            <a:r>
              <a:rPr lang="en-US" sz="2000" dirty="0" smtClean="0"/>
              <a:t>Each </a:t>
            </a:r>
            <a:r>
              <a:rPr lang="en-US" sz="2000" dirty="0"/>
              <a:t>has some benefits and some drawbacks. However keep in mind the size -- no pictures should go online without optimization. </a:t>
            </a:r>
            <a:endParaRPr lang="en-US" sz="2000" dirty="0" smtClean="0"/>
          </a:p>
          <a:p>
            <a:r>
              <a:rPr lang="en-US" sz="2000" dirty="0" smtClean="0"/>
              <a:t>Vectors </a:t>
            </a:r>
            <a:r>
              <a:rPr lang="en-US" sz="2000" dirty="0"/>
              <a:t>on the other hand often are tiny, but some older browsers won't support it. </a:t>
            </a:r>
            <a:endParaRPr lang="en-US" sz="2000" dirty="0" smtClean="0"/>
          </a:p>
          <a:p>
            <a:pPr lvl="1"/>
            <a:r>
              <a:rPr lang="en-US" sz="1800" dirty="0" smtClean="0"/>
              <a:t>Also</a:t>
            </a:r>
            <a:r>
              <a:rPr lang="en-US" sz="1800" dirty="0"/>
              <a:t>, if it has lots of curves, it might be heavier than a bitmap, so choose wisely. </a:t>
            </a:r>
          </a:p>
          <a:p>
            <a:endParaRPr lang="en-US" sz="2000" dirty="0"/>
          </a:p>
        </p:txBody>
      </p:sp>
      <p:pic>
        <p:nvPicPr>
          <p:cNvPr id="9218" name="Picture 2" descr="Bitmap images vs vector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85885" y="4624251"/>
            <a:ext cx="5820229" cy="211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00806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Responsive vs Adaptive web design</a:t>
            </a:r>
          </a:p>
        </p:txBody>
      </p:sp>
      <p:sp>
        <p:nvSpPr>
          <p:cNvPr id="3" name="Content Placeholder 2"/>
          <p:cNvSpPr>
            <a:spLocks noGrp="1"/>
          </p:cNvSpPr>
          <p:nvPr>
            <p:ph idx="1"/>
          </p:nvPr>
        </p:nvSpPr>
        <p:spPr/>
        <p:txBody>
          <a:bodyPr/>
          <a:lstStyle/>
          <a:p>
            <a:r>
              <a:rPr lang="en-US" dirty="0" smtClean="0"/>
              <a:t>Both </a:t>
            </a:r>
            <a:r>
              <a:rPr lang="en-US" dirty="0"/>
              <a:t>approaches complement each other, so there is no right or wrong way to do it. Let the content decide. </a:t>
            </a:r>
          </a:p>
        </p:txBody>
      </p:sp>
      <p:pic>
        <p:nvPicPr>
          <p:cNvPr id="1026" name="Picture 2" descr="http://blog.froont.com/content/images/2014/11/01_Responsive-vs-Adaptiv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26465" y="2913543"/>
            <a:ext cx="10139070" cy="3686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16000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flow</a:t>
            </a:r>
            <a:endParaRPr lang="en-US" dirty="0"/>
          </a:p>
        </p:txBody>
      </p:sp>
      <p:sp>
        <p:nvSpPr>
          <p:cNvPr id="3" name="Content Placeholder 2"/>
          <p:cNvSpPr>
            <a:spLocks noGrp="1"/>
          </p:cNvSpPr>
          <p:nvPr>
            <p:ph idx="1"/>
          </p:nvPr>
        </p:nvSpPr>
        <p:spPr/>
        <p:txBody>
          <a:bodyPr/>
          <a:lstStyle/>
          <a:p>
            <a:r>
              <a:rPr lang="en-US" dirty="0"/>
              <a:t>As screen sizes become smaller, content starts to take up more vertical space and anything below will be pushed down, it's called the flow. </a:t>
            </a:r>
            <a:endParaRPr lang="en-US" dirty="0" smtClean="0"/>
          </a:p>
        </p:txBody>
      </p:sp>
      <p:pic>
        <p:nvPicPr>
          <p:cNvPr id="2050" name="Picture 2" descr="What is responsive and adaptive web desig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9234" y="3048000"/>
            <a:ext cx="1047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2961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Relative </a:t>
            </a:r>
            <a:r>
              <a:rPr lang="en-US" dirty="0" smtClean="0"/>
              <a:t>units</a:t>
            </a:r>
            <a:endParaRPr lang="en-US" dirty="0"/>
          </a:p>
        </p:txBody>
      </p:sp>
      <p:sp>
        <p:nvSpPr>
          <p:cNvPr id="3" name="Content Placeholder 2"/>
          <p:cNvSpPr>
            <a:spLocks noGrp="1"/>
          </p:cNvSpPr>
          <p:nvPr>
            <p:ph idx="1"/>
          </p:nvPr>
        </p:nvSpPr>
        <p:spPr>
          <a:xfrm>
            <a:off x="838200" y="1337945"/>
            <a:ext cx="10515600" cy="4351338"/>
          </a:xfrm>
        </p:spPr>
        <p:txBody>
          <a:bodyPr/>
          <a:lstStyle/>
          <a:p>
            <a:r>
              <a:rPr lang="en-US" dirty="0"/>
              <a:t>The canvas can be a desktop, mobile screen or anything in between. </a:t>
            </a:r>
            <a:endParaRPr lang="en-US" dirty="0" smtClean="0"/>
          </a:p>
          <a:p>
            <a:r>
              <a:rPr lang="en-US" dirty="0" smtClean="0"/>
              <a:t>Pixel </a:t>
            </a:r>
            <a:r>
              <a:rPr lang="en-US" dirty="0"/>
              <a:t>density can also vary, so we need units that are flexible and work everywhere. </a:t>
            </a:r>
            <a:endParaRPr lang="en-US" dirty="0" smtClean="0"/>
          </a:p>
          <a:p>
            <a:r>
              <a:rPr lang="en-US" dirty="0" smtClean="0"/>
              <a:t>That's </a:t>
            </a:r>
            <a:r>
              <a:rPr lang="en-US" dirty="0"/>
              <a:t>where relative units like </a:t>
            </a:r>
            <a:r>
              <a:rPr lang="en-US" dirty="0" smtClean="0"/>
              <a:t>percent </a:t>
            </a:r>
            <a:r>
              <a:rPr lang="en-US" dirty="0"/>
              <a:t>come in handy. So making something 50% wide means it will always take half of the screen (or viewport, which is the size of the opened browser window). </a:t>
            </a:r>
          </a:p>
        </p:txBody>
      </p:sp>
      <p:pic>
        <p:nvPicPr>
          <p:cNvPr id="3074" name="Picture 2" descr="Relative units in CS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78743" y="4007032"/>
            <a:ext cx="7634514" cy="277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45240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Breakpoints</a:t>
            </a:r>
            <a:endParaRPr lang="en-US" dirty="0"/>
          </a:p>
        </p:txBody>
      </p:sp>
      <p:sp>
        <p:nvSpPr>
          <p:cNvPr id="3" name="Content Placeholder 2"/>
          <p:cNvSpPr>
            <a:spLocks noGrp="1"/>
          </p:cNvSpPr>
          <p:nvPr>
            <p:ph idx="1"/>
          </p:nvPr>
        </p:nvSpPr>
        <p:spPr>
          <a:xfrm>
            <a:off x="838199" y="1381488"/>
            <a:ext cx="10515600" cy="4351338"/>
          </a:xfrm>
        </p:spPr>
        <p:txBody>
          <a:bodyPr>
            <a:normAutofit/>
          </a:bodyPr>
          <a:lstStyle/>
          <a:p>
            <a:r>
              <a:rPr lang="en-US" sz="2000" dirty="0" smtClean="0"/>
              <a:t>Breakpoints, implemented by media queries, allow </a:t>
            </a:r>
            <a:r>
              <a:rPr lang="en-US" sz="2000" dirty="0"/>
              <a:t>the layout to change at predefined points, i.e. having 3 columns on a desktop, but only 1 column on a mobile device. </a:t>
            </a:r>
            <a:endParaRPr lang="en-US" sz="2000" dirty="0" smtClean="0"/>
          </a:p>
          <a:p>
            <a:r>
              <a:rPr lang="en-US" sz="2000" dirty="0" smtClean="0"/>
              <a:t>Most </a:t>
            </a:r>
            <a:r>
              <a:rPr lang="en-US" sz="2000" dirty="0"/>
              <a:t>CSS properties can be changed from one breakpoint to another. </a:t>
            </a:r>
            <a:endParaRPr lang="en-US" sz="2000" dirty="0" smtClean="0"/>
          </a:p>
          <a:p>
            <a:r>
              <a:rPr lang="en-US" sz="2000" dirty="0" smtClean="0"/>
              <a:t>Usually </a:t>
            </a:r>
            <a:r>
              <a:rPr lang="en-US" sz="2000" dirty="0"/>
              <a:t>where you put one depends on the content. If a sentence breaks, you might need to add a breakpoint. </a:t>
            </a:r>
            <a:endParaRPr lang="en-US" sz="2000" dirty="0" smtClean="0"/>
          </a:p>
          <a:p>
            <a:r>
              <a:rPr lang="en-US" sz="2000" dirty="0" smtClean="0"/>
              <a:t>But </a:t>
            </a:r>
            <a:r>
              <a:rPr lang="en-US" sz="2000" dirty="0"/>
              <a:t>use them with caution – it can get messy quickly when it's difficult to understand what is influencing what. </a:t>
            </a:r>
          </a:p>
        </p:txBody>
      </p:sp>
      <p:pic>
        <p:nvPicPr>
          <p:cNvPr id="4098" name="Picture 2" descr="Breakpoints in the responsive web desig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63687" y="4001294"/>
            <a:ext cx="7264625" cy="264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26272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and Min values</a:t>
            </a:r>
          </a:p>
        </p:txBody>
      </p:sp>
      <p:sp>
        <p:nvSpPr>
          <p:cNvPr id="3" name="Content Placeholder 2"/>
          <p:cNvSpPr>
            <a:spLocks noGrp="1"/>
          </p:cNvSpPr>
          <p:nvPr>
            <p:ph idx="1"/>
          </p:nvPr>
        </p:nvSpPr>
        <p:spPr>
          <a:xfrm>
            <a:off x="838199" y="1390197"/>
            <a:ext cx="10515600" cy="4351338"/>
          </a:xfrm>
        </p:spPr>
        <p:txBody>
          <a:bodyPr>
            <a:normAutofit/>
          </a:bodyPr>
          <a:lstStyle/>
          <a:p>
            <a:r>
              <a:rPr lang="en-US" sz="2400" dirty="0"/>
              <a:t>Sometimes it's great that content takes up the whole width of a screen, like on a mobile device, but having the same content stretching to the whole width of your TV screen often makes less sense. </a:t>
            </a:r>
            <a:endParaRPr lang="en-US" sz="2400" dirty="0" smtClean="0"/>
          </a:p>
          <a:p>
            <a:r>
              <a:rPr lang="en-US" sz="2400" dirty="0" smtClean="0"/>
              <a:t>This </a:t>
            </a:r>
            <a:r>
              <a:rPr lang="en-US" sz="2400" dirty="0"/>
              <a:t>is why Min/Max values help. </a:t>
            </a:r>
            <a:endParaRPr lang="en-US" sz="2400" dirty="0" smtClean="0"/>
          </a:p>
          <a:p>
            <a:r>
              <a:rPr lang="en-US" sz="2400" dirty="0" smtClean="0"/>
              <a:t>For </a:t>
            </a:r>
            <a:r>
              <a:rPr lang="en-US" sz="2400" dirty="0"/>
              <a:t>example having width of 100% and Max width of 1000px would mean that content will fill the screen, but don't go over 1000px. </a:t>
            </a:r>
          </a:p>
        </p:txBody>
      </p:sp>
      <p:pic>
        <p:nvPicPr>
          <p:cNvPr id="5122" name="Picture 2" descr="Min and max widths in CS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84184" y="4001294"/>
            <a:ext cx="7623631" cy="277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0121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objects</a:t>
            </a:r>
          </a:p>
        </p:txBody>
      </p:sp>
      <p:sp>
        <p:nvSpPr>
          <p:cNvPr id="3" name="Content Placeholder 2"/>
          <p:cNvSpPr>
            <a:spLocks noGrp="1"/>
          </p:cNvSpPr>
          <p:nvPr>
            <p:ph idx="1"/>
          </p:nvPr>
        </p:nvSpPr>
        <p:spPr>
          <a:xfrm>
            <a:off x="838200" y="1422061"/>
            <a:ext cx="10515600" cy="4351338"/>
          </a:xfrm>
        </p:spPr>
        <p:txBody>
          <a:bodyPr>
            <a:normAutofit/>
          </a:bodyPr>
          <a:lstStyle/>
          <a:p>
            <a:r>
              <a:rPr lang="en-US" sz="2400" dirty="0"/>
              <a:t>Remember the relative position? Having a lot of elements depending on each other would be difficult to control, therefore wrapping elements in a container keeps it way more understandable, clean and tidy. </a:t>
            </a:r>
            <a:endParaRPr lang="en-US" sz="2400" dirty="0" smtClean="0"/>
          </a:p>
          <a:p>
            <a:r>
              <a:rPr lang="en-US" sz="2400" dirty="0" smtClean="0"/>
              <a:t>This </a:t>
            </a:r>
            <a:r>
              <a:rPr lang="en-US" sz="2400" dirty="0"/>
              <a:t>is where static units like pixels can help. They are useful for content that you don't want to scale, like logos and buttons.</a:t>
            </a:r>
          </a:p>
        </p:txBody>
      </p:sp>
      <p:pic>
        <p:nvPicPr>
          <p:cNvPr id="6146" name="Picture 2" descr="Nested object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02720" y="3597730"/>
            <a:ext cx="8586559" cy="3122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29085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or Desktop first</a:t>
            </a:r>
          </a:p>
        </p:txBody>
      </p:sp>
      <p:sp>
        <p:nvSpPr>
          <p:cNvPr id="3" name="Content Placeholder 2"/>
          <p:cNvSpPr>
            <a:spLocks noGrp="1"/>
          </p:cNvSpPr>
          <p:nvPr>
            <p:ph idx="1"/>
          </p:nvPr>
        </p:nvSpPr>
        <p:spPr>
          <a:xfrm>
            <a:off x="838200" y="1551039"/>
            <a:ext cx="10515600" cy="4351338"/>
          </a:xfrm>
        </p:spPr>
        <p:txBody>
          <a:bodyPr/>
          <a:lstStyle/>
          <a:p>
            <a:r>
              <a:rPr lang="en-US" dirty="0"/>
              <a:t>Technically there isn't much of a difference if a project is started from a smaller screen to a bigger (mobile first) or vice versa (desktop first). </a:t>
            </a:r>
            <a:endParaRPr lang="en-US" dirty="0" smtClean="0"/>
          </a:p>
          <a:p>
            <a:r>
              <a:rPr lang="en-US" dirty="0" smtClean="0"/>
              <a:t>Yet </a:t>
            </a:r>
            <a:r>
              <a:rPr lang="en-US" dirty="0"/>
              <a:t>it adds extra limitations and helps you make decisions if you start with mobile first. Often people start from both ends at once, so really, go and see what works better for you. </a:t>
            </a:r>
          </a:p>
          <a:p>
            <a:endParaRPr lang="en-US" dirty="0"/>
          </a:p>
        </p:txBody>
      </p:sp>
      <p:pic>
        <p:nvPicPr>
          <p:cNvPr id="7170" name="Picture 2" descr="Mobile or desktop firs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90473" y="3726708"/>
            <a:ext cx="8611053" cy="313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81421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Webfonts</a:t>
            </a:r>
            <a:r>
              <a:rPr lang="en-US" dirty="0"/>
              <a:t> vs System fonts</a:t>
            </a:r>
          </a:p>
        </p:txBody>
      </p:sp>
      <p:sp>
        <p:nvSpPr>
          <p:cNvPr id="3" name="Content Placeholder 2"/>
          <p:cNvSpPr>
            <a:spLocks noGrp="1"/>
          </p:cNvSpPr>
          <p:nvPr>
            <p:ph idx="1"/>
          </p:nvPr>
        </p:nvSpPr>
        <p:spPr>
          <a:xfrm>
            <a:off x="838200" y="1407613"/>
            <a:ext cx="10515600" cy="4351338"/>
          </a:xfrm>
        </p:spPr>
        <p:txBody>
          <a:bodyPr>
            <a:normAutofit/>
          </a:bodyPr>
          <a:lstStyle/>
          <a:p>
            <a:r>
              <a:rPr lang="en-US" sz="2400" dirty="0"/>
              <a:t>Although they will look stunning, remember that each will be downloaded and the more you'll have, the longer it will take to load the page. </a:t>
            </a:r>
            <a:endParaRPr lang="en-US" sz="2400" dirty="0" smtClean="0"/>
          </a:p>
          <a:p>
            <a:r>
              <a:rPr lang="en-US" sz="2400" dirty="0" smtClean="0"/>
              <a:t>System </a:t>
            </a:r>
            <a:r>
              <a:rPr lang="en-US" sz="2400" dirty="0"/>
              <a:t>fonts on the other hand are lightning fast, except when the user doesn't have it locally, it will fall back to a default font. </a:t>
            </a:r>
          </a:p>
        </p:txBody>
      </p:sp>
      <p:pic>
        <p:nvPicPr>
          <p:cNvPr id="8194" name="Picture 2" descr="Webfonts vs System font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13543" y="3120570"/>
            <a:ext cx="9564914" cy="347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14865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635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9 basic principles of responsive web design</vt:lpstr>
      <vt:lpstr>Responsive vs Adaptive web design</vt:lpstr>
      <vt:lpstr>The flow</vt:lpstr>
      <vt:lpstr>Relative units</vt:lpstr>
      <vt:lpstr>Breakpoints</vt:lpstr>
      <vt:lpstr>Max and Min values</vt:lpstr>
      <vt:lpstr>Nested objects</vt:lpstr>
      <vt:lpstr>Mobile or Desktop first</vt:lpstr>
      <vt:lpstr>Webfonts vs System fonts</vt:lpstr>
      <vt:lpstr>Bitmap images vs Vectors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basic principles of responsive web design</dc:title>
  <dc:creator>Robert Kostin</dc:creator>
  <cp:lastModifiedBy>Robert Kostin</cp:lastModifiedBy>
  <cp:revision>6</cp:revision>
  <dcterms:created xsi:type="dcterms:W3CDTF">2014-11-19T03:35:30Z</dcterms:created>
  <dcterms:modified xsi:type="dcterms:W3CDTF">2015-04-09T15:54:49Z</dcterms:modified>
</cp:coreProperties>
</file>