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98d2bb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98d2bb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698d2bb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698d2bb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698d2bb6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698d2bb6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698d2bb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698d2bb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698d2bb6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e698d2bb6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698d2bb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698d2bb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698d2bb6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e698d2bb6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698d2bb6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698d2bb6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698d2bb6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e698d2bb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698d2bb6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e698d2bb6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43f24f2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43f24f2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43f24f2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43f24f2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43f24f2f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43f24f2f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43f24f2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43f24f2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698d2b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698d2b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3398935ad_0_4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3398935ad_0_4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98d2b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98d2b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98d2bb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98d2bb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390" y="156705"/>
            <a:ext cx="2342520" cy="68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16890" l="0" r="-2543" t="0"/>
          <a:stretch/>
        </p:blipFill>
        <p:spPr>
          <a:xfrm>
            <a:off x="6577520" y="203969"/>
            <a:ext cx="19240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ven Pro"/>
              <a:buNone/>
              <a:defRPr b="1" sz="3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183" y="4552000"/>
            <a:ext cx="112138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aven Pro"/>
              <a:buNone/>
              <a:defRPr b="1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None/>
              <a:defRPr b="1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">
  <p:cSld name="SECTION_HEADER_1_1_1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3" name="Google Shape;163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66" name="Google Shape;166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70" name="Google Shape;170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1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75" name="Google Shape;175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79" name="Google Shape;179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">
  <p:cSld name="TITLE_AND_TWO_COLUMNS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12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 1">
  <p:cSld name="SECTION_HEADER_1_1_1_1"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04" name="Google Shape;204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5" name="Google Shape;205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8" name="Google Shape;208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2" name="Google Shape;212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 1">
  <p:cSld name="TITLE_AND_TWO_COLUMNS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" name="Google Shape;20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7" name="Google Shape;27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889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9295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536550" y="1279950"/>
            <a:ext cx="3825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4781550" y="1197300"/>
            <a:ext cx="36648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50" y="18075"/>
            <a:ext cx="2103376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2">
  <p:cSld name="SECTION_HEADER_1_2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9" name="Google Shape;79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82" name="Google Shape;82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6" name="Google Shape;86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7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91" name="Google Shape;91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2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8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3">
  <p:cSld name="SECTION_HEADER_1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1" name="Google Shape;121;p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24" name="Google Shape;124;p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8" name="Google Shape;128;p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9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33" name="Google Shape;133;p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3">
  <p:cSld name="TITLE_AND_TWO_COLUMNS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0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b="1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b="1" sz="1500">
                <a:solidFill>
                  <a:schemeClr val="dk2"/>
                </a:solidFill>
              </a:defRPr>
            </a:lvl1pPr>
            <a:lvl2pPr indent="-311150" lvl="1" marL="9144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b="1" sz="1300">
                <a:solidFill>
                  <a:schemeClr val="dk2"/>
                </a:solidFill>
              </a:defRPr>
            </a:lvl2pPr>
            <a:lvl3pPr indent="-298450" lvl="2" marL="13716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FICHEROS</a:t>
            </a:r>
            <a:endParaRPr/>
          </a:p>
        </p:txBody>
      </p:sp>
      <p:sp>
        <p:nvSpPr>
          <p:cNvPr id="250" name="Google Shape;250;p15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DATOS</a:t>
            </a:r>
            <a:endParaRPr/>
          </a:p>
        </p:txBody>
      </p:sp>
      <p:sp>
        <p:nvSpPr>
          <p:cNvPr id="251" name="Google Shape;251;p15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r>
              <a:rPr lang="es"/>
              <a:t>º </a:t>
            </a:r>
            <a:r>
              <a:rPr lang="es"/>
              <a:t>DESARROLLO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MULTIPLATAFORMA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500700" y="1464525"/>
            <a:ext cx="8142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215900" marR="13716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File </a:t>
            </a:r>
            <a:r>
              <a:rPr b="0" lang="es" sz="1000">
                <a:solidFill>
                  <a:srgbClr val="6A3C3C"/>
                </a:solidFill>
              </a:rPr>
              <a:t>fichero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File(</a:t>
            </a:r>
            <a:r>
              <a:rPr b="0" lang="es" sz="1000">
                <a:solidFill>
                  <a:srgbClr val="2A00FF"/>
                </a:solidFill>
              </a:rPr>
              <a:t>"FichTexto.txt"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//declara fichero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0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FileWriter </a:t>
            </a:r>
            <a:r>
              <a:rPr b="0" lang="es" sz="1000">
                <a:solidFill>
                  <a:srgbClr val="6A3C3C"/>
                </a:solidFill>
              </a:rPr>
              <a:t>fic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FileWriter(</a:t>
            </a: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//crear el flujo de salida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cadena 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2A00FF"/>
                </a:solidFill>
              </a:rPr>
              <a:t>"Esto es una prueba con FileWriter"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8636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char</a:t>
            </a:r>
            <a:r>
              <a:rPr b="0" lang="es" sz="1000">
                <a:solidFill>
                  <a:schemeClr val="accent6"/>
                </a:solidFill>
              </a:rPr>
              <a:t>[] </a:t>
            </a:r>
            <a:r>
              <a:rPr b="0" lang="es" sz="1000">
                <a:solidFill>
                  <a:srgbClr val="6A3C3C"/>
                </a:solidFill>
              </a:rPr>
              <a:t>cad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cadena</a:t>
            </a:r>
            <a:r>
              <a:rPr b="0" lang="es" sz="1000">
                <a:solidFill>
                  <a:schemeClr val="accent6"/>
                </a:solidFill>
              </a:rPr>
              <a:t>.toCharArray();</a:t>
            </a:r>
            <a:r>
              <a:rPr b="0" lang="es" sz="1000">
                <a:solidFill>
                  <a:srgbClr val="3D7D5F"/>
                </a:solidFill>
              </a:rPr>
              <a:t>//convierte un String en array de caracteres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rtl="0" algn="l">
              <a:lnSpc>
                <a:spcPct val="108181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for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=0;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&lt;</a:t>
            </a:r>
            <a:r>
              <a:rPr b="0" lang="es" sz="1000">
                <a:solidFill>
                  <a:srgbClr val="6A3C3C"/>
                </a:solidFill>
              </a:rPr>
              <a:t>cad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</a:t>
            </a:r>
            <a:endParaRPr b="0" sz="1000">
              <a:solidFill>
                <a:schemeClr val="accent6"/>
              </a:solidFill>
            </a:endParaRPr>
          </a:p>
          <a:p>
            <a:pPr indent="0" lvl="0" marL="6731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cad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]);  </a:t>
            </a:r>
            <a:r>
              <a:rPr b="0" lang="es" sz="1000">
                <a:solidFill>
                  <a:srgbClr val="3D7D5F"/>
                </a:solidFill>
              </a:rPr>
              <a:t>//se va escribiendo un carácter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.append(</a:t>
            </a:r>
            <a:r>
              <a:rPr b="0" lang="es" sz="1000">
                <a:solidFill>
                  <a:srgbClr val="2A00FF"/>
                </a:solidFill>
              </a:rPr>
              <a:t>'*'</a:t>
            </a:r>
            <a:r>
              <a:rPr b="0" lang="es" sz="1000">
                <a:solidFill>
                  <a:schemeClr val="accent6"/>
                </a:solidFill>
              </a:rPr>
              <a:t>); </a:t>
            </a:r>
            <a:r>
              <a:rPr b="0" lang="es" sz="1000">
                <a:solidFill>
                  <a:srgbClr val="3D7D5F"/>
                </a:solidFill>
              </a:rPr>
              <a:t>//añado al final un * 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cad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//escribir un array de caracteres </a:t>
            </a:r>
            <a:endParaRPr b="0" sz="1000">
              <a:solidFill>
                <a:srgbClr val="3D7D5F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c</a:t>
            </a:r>
            <a:r>
              <a:rPr b="0" lang="es" sz="1000">
                <a:solidFill>
                  <a:schemeClr val="accent6"/>
                </a:solidFill>
              </a:rPr>
              <a:t>=</a:t>
            </a:r>
            <a:r>
              <a:rPr b="0" lang="es" sz="1000">
                <a:solidFill>
                  <a:srgbClr val="2A00FF"/>
                </a:solidFill>
              </a:rPr>
              <a:t>"\n*esto es lo ultimo*"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marR="20828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c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//escribir un String</a:t>
            </a:r>
            <a:endParaRPr b="0" sz="1000">
              <a:solidFill>
                <a:srgbClr val="3D7D5F"/>
              </a:solidFill>
            </a:endParaRPr>
          </a:p>
          <a:p>
            <a:pPr indent="0" lvl="0" marL="0" marR="22098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       String </a:t>
            </a:r>
            <a:r>
              <a:rPr b="0" lang="es" sz="1000">
                <a:solidFill>
                  <a:srgbClr val="6A3C3C"/>
                </a:solidFill>
              </a:rPr>
              <a:t>prov</a:t>
            </a:r>
            <a:r>
              <a:rPr b="0" lang="es" sz="1000">
                <a:solidFill>
                  <a:schemeClr val="accent6"/>
                </a:solidFill>
              </a:rPr>
              <a:t>[] = {</a:t>
            </a:r>
            <a:r>
              <a:rPr b="0" lang="es" sz="1000">
                <a:solidFill>
                  <a:srgbClr val="2A00FF"/>
                </a:solidFill>
              </a:rPr>
              <a:t>"Albacete"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"Avila"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"Badajoz"</a:t>
            </a:r>
            <a:r>
              <a:rPr b="0" lang="es" sz="1000">
                <a:solidFill>
                  <a:schemeClr val="accent6"/>
                </a:solidFill>
              </a:rPr>
              <a:t>, </a:t>
            </a:r>
            <a:r>
              <a:rPr b="0" lang="es" sz="1000">
                <a:solidFill>
                  <a:srgbClr val="2A00FF"/>
                </a:solidFill>
              </a:rPr>
              <a:t>"Cáceres"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"Huelva"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"Jaén"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endParaRPr b="0" sz="1000">
              <a:solidFill>
                <a:schemeClr val="accent6"/>
              </a:solidFill>
            </a:endParaRPr>
          </a:p>
          <a:p>
            <a:pPr indent="0" lvl="0" marL="78740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2A00FF"/>
                </a:solidFill>
              </a:rPr>
              <a:t>"Madrid"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"Segovia"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"Soria"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"Toledo"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endParaRPr b="0" sz="1000">
              <a:solidFill>
                <a:schemeClr val="accent6"/>
              </a:solidFill>
            </a:endParaRPr>
          </a:p>
          <a:p>
            <a:pPr indent="0" lvl="0" marL="7874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2A00FF"/>
                </a:solidFill>
              </a:rPr>
              <a:t>"Valladolid"</a:t>
            </a:r>
            <a:r>
              <a:rPr b="0" lang="es" sz="1000">
                <a:solidFill>
                  <a:schemeClr val="accent6"/>
                </a:solidFill>
              </a:rPr>
              <a:t>,</a:t>
            </a:r>
            <a:r>
              <a:rPr b="0" lang="es" sz="1000">
                <a:solidFill>
                  <a:srgbClr val="2A00FF"/>
                </a:solidFill>
              </a:rPr>
              <a:t>"Zamora"</a:t>
            </a:r>
            <a:r>
              <a:rPr b="0" lang="es" sz="1000">
                <a:solidFill>
                  <a:schemeClr val="accent6"/>
                </a:solidFill>
              </a:rPr>
              <a:t>};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6363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2A00FF"/>
                </a:solidFill>
              </a:rPr>
              <a:t>"\n"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3048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        for</a:t>
            </a:r>
            <a:r>
              <a:rPr b="0" lang="es" sz="1000">
                <a:solidFill>
                  <a:schemeClr val="accent6"/>
                </a:solidFill>
              </a:rPr>
              <a:t>(</a:t>
            </a:r>
            <a:r>
              <a:rPr lang="es" sz="1000">
                <a:solidFill>
                  <a:srgbClr val="7D0053"/>
                </a:solidFill>
              </a:rPr>
              <a:t>int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=0;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&lt;</a:t>
            </a:r>
            <a:r>
              <a:rPr b="0" lang="es" sz="1000">
                <a:solidFill>
                  <a:srgbClr val="6A3C3C"/>
                </a:solidFill>
              </a:rPr>
              <a:t>prov</a:t>
            </a:r>
            <a:r>
              <a:rPr b="0" lang="es" sz="1000">
                <a:solidFill>
                  <a:schemeClr val="accent6"/>
                </a:solidFill>
              </a:rPr>
              <a:t>.</a:t>
            </a:r>
            <a:r>
              <a:rPr b="0" lang="es" sz="1000">
                <a:solidFill>
                  <a:srgbClr val="0000C0"/>
                </a:solidFill>
              </a:rPr>
              <a:t>length</a:t>
            </a:r>
            <a:r>
              <a:rPr b="0" lang="es" sz="1000">
                <a:solidFill>
                  <a:schemeClr val="accent6"/>
                </a:solidFill>
              </a:rPr>
              <a:t>; 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++) { 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3048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	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6A3C3C"/>
                </a:solidFill>
              </a:rPr>
              <a:t>prov</a:t>
            </a:r>
            <a:r>
              <a:rPr b="0" lang="es" sz="1000">
                <a:solidFill>
                  <a:schemeClr val="accent6"/>
                </a:solidFill>
              </a:rPr>
              <a:t>[</a:t>
            </a:r>
            <a:r>
              <a:rPr b="0" lang="es" sz="1000">
                <a:solidFill>
                  <a:srgbClr val="6A3C3C"/>
                </a:solidFill>
              </a:rPr>
              <a:t>i</a:t>
            </a:r>
            <a:r>
              <a:rPr b="0" lang="es" sz="1000">
                <a:solidFill>
                  <a:schemeClr val="accent6"/>
                </a:solidFill>
              </a:rPr>
              <a:t>]);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              fic</a:t>
            </a:r>
            <a:r>
              <a:rPr b="0" lang="es" sz="1000">
                <a:solidFill>
                  <a:schemeClr val="accent6"/>
                </a:solidFill>
              </a:rPr>
              <a:t>.write(</a:t>
            </a:r>
            <a:r>
              <a:rPr b="0" lang="es" sz="1000">
                <a:solidFill>
                  <a:srgbClr val="2A00FF"/>
                </a:solidFill>
              </a:rPr>
              <a:t>"\n"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2159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}</a:t>
            </a:r>
            <a:endParaRPr b="0" sz="1000">
              <a:solidFill>
                <a:schemeClr val="accent6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rgbClr val="6A3C3C"/>
                </a:solidFill>
              </a:rPr>
              <a:t>      fic</a:t>
            </a:r>
            <a:r>
              <a:rPr b="0" lang="es" sz="1000">
                <a:solidFill>
                  <a:schemeClr val="accent6"/>
                </a:solidFill>
              </a:rPr>
              <a:t>.close(); </a:t>
            </a:r>
            <a:r>
              <a:rPr b="0" lang="es" sz="1000">
                <a:solidFill>
                  <a:schemeClr val="accent6"/>
                </a:solidFill>
              </a:rPr>
              <a:t> </a:t>
            </a:r>
            <a:r>
              <a:rPr b="0" lang="es" sz="1000">
                <a:solidFill>
                  <a:srgbClr val="3D7D5F"/>
                </a:solidFill>
              </a:rPr>
              <a:t>//cierro el fichero</a:t>
            </a:r>
            <a:endParaRPr/>
          </a:p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FileWriter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00"/>
              <a:t>El flujo FileReader permite leer caracteres desde un fichero de modo secuencial. Esta clase hereda los métodos de la clase Reader. Los constructores principales son: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FileReader (String ruta)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FileReader (File fichero)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public int read () throws IOException</a:t>
            </a:r>
            <a:endParaRPr sz="1600"/>
          </a:p>
        </p:txBody>
      </p:sp>
      <p:sp>
        <p:nvSpPr>
          <p:cNvPr id="319" name="Google Shape;319;p2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0" name="Google Shape;320;p25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FileReader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Declarar fichero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File fichero = new File ("ruta/archivo.ext");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Crear el flujo de salida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FileReader fic = new FileReader(fichero);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Leer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While ((i=fic.read()) != -1) //Hasta que nos devuelva (-1) que indica fin de fichero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Cerrar fichero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 sz="4795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7" name="Google Shape;327;p26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FileReader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92100" marR="6985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400">
                <a:solidFill>
                  <a:schemeClr val="accent6"/>
                </a:solidFill>
              </a:rPr>
              <a:t>File </a:t>
            </a:r>
            <a:r>
              <a:rPr b="0" lang="es" sz="1400">
                <a:solidFill>
                  <a:srgbClr val="6A3C3C"/>
                </a:solidFill>
              </a:rPr>
              <a:t>fichero </a:t>
            </a:r>
            <a:r>
              <a:rPr b="0" lang="es" sz="1400">
                <a:solidFill>
                  <a:schemeClr val="accent6"/>
                </a:solidFill>
              </a:rPr>
              <a:t>= </a:t>
            </a:r>
            <a:r>
              <a:rPr lang="es" sz="1400">
                <a:solidFill>
                  <a:srgbClr val="7D0053"/>
                </a:solidFill>
              </a:rPr>
              <a:t>new </a:t>
            </a:r>
            <a:r>
              <a:rPr b="0" lang="es" sz="1400">
                <a:solidFill>
                  <a:schemeClr val="accent6"/>
                </a:solidFill>
              </a:rPr>
              <a:t>File(</a:t>
            </a:r>
            <a:r>
              <a:rPr b="0" lang="es" sz="1400">
                <a:solidFill>
                  <a:srgbClr val="2A00FF"/>
                </a:solidFill>
              </a:rPr>
              <a:t>"Fichero1.txt"</a:t>
            </a:r>
            <a:r>
              <a:rPr b="0" lang="es" sz="1400">
                <a:solidFill>
                  <a:schemeClr val="accent6"/>
                </a:solidFill>
              </a:rPr>
              <a:t>); </a:t>
            </a:r>
            <a:r>
              <a:rPr b="0" lang="es" sz="1400">
                <a:solidFill>
                  <a:srgbClr val="3D7D5F"/>
                </a:solidFill>
              </a:rPr>
              <a:t>//declarar fichero</a:t>
            </a:r>
            <a:endParaRPr b="0" sz="1400">
              <a:solidFill>
                <a:srgbClr val="3D7D5F"/>
              </a:solidFill>
            </a:endParaRPr>
          </a:p>
          <a:p>
            <a:pPr indent="0" lvl="0" marL="292100" rtl="0" algn="l">
              <a:lnSpc>
                <a:spcPct val="103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400">
                <a:solidFill>
                  <a:schemeClr val="accent6"/>
                </a:solidFill>
              </a:rPr>
              <a:t>FileReader </a:t>
            </a:r>
            <a:r>
              <a:rPr b="0" lang="es" sz="1400">
                <a:solidFill>
                  <a:srgbClr val="6A3C3C"/>
                </a:solidFill>
              </a:rPr>
              <a:t>fic </a:t>
            </a:r>
            <a:r>
              <a:rPr b="0" lang="es" sz="1400">
                <a:solidFill>
                  <a:schemeClr val="accent6"/>
                </a:solidFill>
              </a:rPr>
              <a:t>= </a:t>
            </a:r>
            <a:r>
              <a:rPr lang="es" sz="1400">
                <a:solidFill>
                  <a:srgbClr val="7D0053"/>
                </a:solidFill>
              </a:rPr>
              <a:t>new </a:t>
            </a:r>
            <a:r>
              <a:rPr b="0" lang="es" sz="1400">
                <a:solidFill>
                  <a:schemeClr val="accent6"/>
                </a:solidFill>
              </a:rPr>
              <a:t>FileReader(</a:t>
            </a:r>
            <a:r>
              <a:rPr b="0" lang="es" sz="1400">
                <a:solidFill>
                  <a:srgbClr val="6A3C3C"/>
                </a:solidFill>
              </a:rPr>
              <a:t>fichero</a:t>
            </a:r>
            <a:r>
              <a:rPr b="0" lang="es" sz="1400">
                <a:solidFill>
                  <a:schemeClr val="accent6"/>
                </a:solidFill>
              </a:rPr>
              <a:t>); </a:t>
            </a:r>
            <a:r>
              <a:rPr b="0" lang="es" sz="1400">
                <a:solidFill>
                  <a:srgbClr val="3D7D5F"/>
                </a:solidFill>
              </a:rPr>
              <a:t>//crear el flujo de entrada</a:t>
            </a:r>
            <a:endParaRPr b="0" sz="1400">
              <a:solidFill>
                <a:srgbClr val="3D7D5F"/>
              </a:solidFill>
            </a:endParaRPr>
          </a:p>
          <a:p>
            <a:pPr indent="0" lvl="0" marL="29210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7D0053"/>
                </a:solidFill>
              </a:rPr>
              <a:t>int </a:t>
            </a:r>
            <a:r>
              <a:rPr b="0" lang="es" sz="1400">
                <a:solidFill>
                  <a:srgbClr val="6A3C3C"/>
                </a:solidFill>
              </a:rPr>
              <a:t>i</a:t>
            </a:r>
            <a:r>
              <a:rPr b="0" lang="es" sz="1400">
                <a:solidFill>
                  <a:schemeClr val="accent6"/>
                </a:solidFill>
              </a:rPr>
              <a:t>;</a:t>
            </a:r>
            <a:endParaRPr b="0" sz="1400">
              <a:solidFill>
                <a:schemeClr val="accent6"/>
              </a:solidFill>
            </a:endParaRPr>
          </a:p>
          <a:p>
            <a:pPr indent="0" lvl="0" marL="431800" marR="762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7D0053"/>
                </a:solidFill>
              </a:rPr>
              <a:t>while </a:t>
            </a:r>
            <a:r>
              <a:rPr b="0" lang="es" sz="1400">
                <a:solidFill>
                  <a:schemeClr val="accent6"/>
                </a:solidFill>
              </a:rPr>
              <a:t>((</a:t>
            </a:r>
            <a:r>
              <a:rPr b="0" lang="es" sz="1400">
                <a:solidFill>
                  <a:srgbClr val="6A3C3C"/>
                </a:solidFill>
              </a:rPr>
              <a:t>i </a:t>
            </a:r>
            <a:r>
              <a:rPr b="0" lang="es" sz="1400">
                <a:solidFill>
                  <a:schemeClr val="accent6"/>
                </a:solidFill>
              </a:rPr>
              <a:t>= </a:t>
            </a:r>
            <a:r>
              <a:rPr b="0" lang="es" sz="1400">
                <a:solidFill>
                  <a:srgbClr val="6A3C3C"/>
                </a:solidFill>
              </a:rPr>
              <a:t>fic</a:t>
            </a:r>
            <a:r>
              <a:rPr b="0" lang="es" sz="1400">
                <a:solidFill>
                  <a:schemeClr val="accent6"/>
                </a:solidFill>
              </a:rPr>
              <a:t>.read()) != -1) </a:t>
            </a:r>
            <a:r>
              <a:rPr b="0" lang="es" sz="1400">
                <a:solidFill>
                  <a:srgbClr val="3D7D5F"/>
                </a:solidFill>
              </a:rPr>
              <a:t>//se va leyendo un carácter </a:t>
            </a:r>
            <a:endParaRPr b="0" sz="1400">
              <a:solidFill>
                <a:srgbClr val="3D7D5F"/>
              </a:solidFill>
            </a:endParaRPr>
          </a:p>
          <a:p>
            <a:pPr indent="25400" lvl="0" marL="889000" marR="7620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400">
                <a:solidFill>
                  <a:schemeClr val="accent6"/>
                </a:solidFill>
              </a:rPr>
              <a:t>System.</a:t>
            </a:r>
            <a:r>
              <a:rPr i="1" lang="es" sz="1400">
                <a:solidFill>
                  <a:srgbClr val="0000C0"/>
                </a:solidFill>
              </a:rPr>
              <a:t>out</a:t>
            </a:r>
            <a:r>
              <a:rPr b="0" lang="es" sz="1400">
                <a:solidFill>
                  <a:schemeClr val="accent6"/>
                </a:solidFill>
              </a:rPr>
              <a:t>.println( (</a:t>
            </a:r>
            <a:r>
              <a:rPr lang="es" sz="1400">
                <a:solidFill>
                  <a:srgbClr val="7D0053"/>
                </a:solidFill>
              </a:rPr>
              <a:t>char</a:t>
            </a:r>
            <a:r>
              <a:rPr b="0" lang="es" sz="1400">
                <a:solidFill>
                  <a:schemeClr val="accent6"/>
                </a:solidFill>
              </a:rPr>
              <a:t>) </a:t>
            </a:r>
            <a:r>
              <a:rPr b="0" lang="es" sz="1400">
                <a:solidFill>
                  <a:srgbClr val="6A3C3C"/>
                </a:solidFill>
              </a:rPr>
              <a:t>i </a:t>
            </a:r>
            <a:r>
              <a:rPr b="0" lang="es" sz="1400">
                <a:solidFill>
                  <a:schemeClr val="accent6"/>
                </a:solidFill>
              </a:rPr>
              <a:t>+ </a:t>
            </a:r>
            <a:r>
              <a:rPr b="0" lang="es" sz="1400">
                <a:solidFill>
                  <a:srgbClr val="2A00FF"/>
                </a:solidFill>
              </a:rPr>
              <a:t>"==&gt;"</a:t>
            </a:r>
            <a:r>
              <a:rPr b="0" lang="es" sz="1400">
                <a:solidFill>
                  <a:schemeClr val="accent6"/>
                </a:solidFill>
              </a:rPr>
              <a:t>+ </a:t>
            </a:r>
            <a:r>
              <a:rPr b="0" lang="es" sz="1400">
                <a:solidFill>
                  <a:srgbClr val="6A3C3C"/>
                </a:solidFill>
              </a:rPr>
              <a:t>i</a:t>
            </a:r>
            <a:r>
              <a:rPr b="0" lang="es" sz="1400">
                <a:solidFill>
                  <a:schemeClr val="accent6"/>
                </a:solidFill>
              </a:rPr>
              <a:t>);</a:t>
            </a:r>
            <a:endParaRPr b="0" sz="1400">
              <a:solidFill>
                <a:schemeClr val="accent6"/>
              </a:solidFill>
            </a:endParaRPr>
          </a:p>
          <a:p>
            <a:pPr indent="0" lvl="0" marL="2921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400">
                <a:solidFill>
                  <a:srgbClr val="6A3C3C"/>
                </a:solidFill>
              </a:rPr>
              <a:t>fic</a:t>
            </a:r>
            <a:r>
              <a:rPr b="0" lang="es" sz="1400">
                <a:solidFill>
                  <a:schemeClr val="accent6"/>
                </a:solidFill>
              </a:rPr>
              <a:t>.close(); </a:t>
            </a:r>
            <a:r>
              <a:rPr b="0" lang="es" sz="1400">
                <a:solidFill>
                  <a:srgbClr val="3D7D5F"/>
                </a:solidFill>
              </a:rPr>
              <a:t>//cerrar fichero</a:t>
            </a:r>
            <a:endParaRPr b="0" sz="1400">
              <a:solidFill>
                <a:srgbClr val="3D7D5F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2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Ejemplo FilerReader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idx="1" type="body"/>
          </p:nvPr>
        </p:nvSpPr>
        <p:spPr>
          <a:xfrm>
            <a:off x="500700" y="1464525"/>
            <a:ext cx="81426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46"/>
              <a:t>El flujo BufferedWriter permite leer caracteres desde un fichero de modo secuencial a través de una línea. Esta clase hereda los métodos de la clase Reader. Los constructores principales son:</a:t>
            </a:r>
            <a:endParaRPr sz="1746"/>
          </a:p>
          <a:p>
            <a:pPr indent="-314558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 sz="1746"/>
              <a:t>BufferedWriter(new FileWriter (String ruta))</a:t>
            </a:r>
            <a:endParaRPr sz="1746"/>
          </a:p>
          <a:p>
            <a:pPr indent="-3145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746"/>
              <a:t>BufferedWriter(new FileWriter(File fichero)</a:t>
            </a:r>
            <a:endParaRPr sz="1746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746"/>
              <a:t>Para leer se utiliza las siguientes funciones:</a:t>
            </a:r>
            <a:endParaRPr sz="1746"/>
          </a:p>
          <a:p>
            <a:pPr indent="-314558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 sz="1746"/>
              <a:t>public void write(String linea) throws IOException</a:t>
            </a:r>
            <a:endParaRPr sz="1746"/>
          </a:p>
          <a:p>
            <a:pPr indent="-314558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746"/>
              <a:t>public void newLine() throws IOException</a:t>
            </a:r>
            <a:endParaRPr sz="1746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1" name="Google Shape;341;p2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BufferedWriter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500700" y="1314625"/>
            <a:ext cx="8142600" cy="35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Declarar buffer y fichero.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BufferedWriter fichero = new BufferedWriter(new FileWriter("ruta/archivo.ext"));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Escribir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for (int i=1;i&lt;11;i++) {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fichero.write("Fila numero: "+i); //escribe una línea 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fichero.newLine(); //escribe un salto de línea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Cerrar fichero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fichero.close();</a:t>
            </a:r>
            <a:endParaRPr/>
          </a:p>
        </p:txBody>
      </p:sp>
      <p:sp>
        <p:nvSpPr>
          <p:cNvPr id="347" name="Google Shape;347;p2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8" name="Google Shape;348;p29"/>
          <p:cNvSpPr txBox="1"/>
          <p:nvPr>
            <p:ph type="title"/>
          </p:nvPr>
        </p:nvSpPr>
        <p:spPr>
          <a:xfrm>
            <a:off x="500700" y="591800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BufferedWriter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52400" marR="1612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7D0053"/>
                </a:solidFill>
              </a:rPr>
              <a:t>try</a:t>
            </a:r>
            <a:r>
              <a:rPr b="0" lang="es" sz="1200">
                <a:solidFill>
                  <a:schemeClr val="accent6"/>
                </a:solidFill>
              </a:rPr>
              <a:t>{</a:t>
            </a:r>
            <a:endParaRPr b="0" sz="1200">
              <a:solidFill>
                <a:schemeClr val="accent6"/>
              </a:solidFill>
            </a:endParaRPr>
          </a:p>
          <a:p>
            <a:pPr indent="0" lvl="0" marL="88900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BufferedWriter </a:t>
            </a:r>
            <a:r>
              <a:rPr b="0" lang="es" sz="1200">
                <a:solidFill>
                  <a:srgbClr val="6A3C3C"/>
                </a:solidFill>
              </a:rPr>
              <a:t>fichero </a:t>
            </a:r>
            <a:r>
              <a:rPr b="0" lang="es" sz="1200">
                <a:solidFill>
                  <a:schemeClr val="accent6"/>
                </a:solidFill>
              </a:rPr>
              <a:t>= </a:t>
            </a:r>
            <a:r>
              <a:rPr lang="es" sz="1200">
                <a:solidFill>
                  <a:srgbClr val="7D0053"/>
                </a:solidFill>
              </a:rPr>
              <a:t>new </a:t>
            </a:r>
            <a:r>
              <a:rPr b="0" lang="es" sz="1200">
                <a:solidFill>
                  <a:schemeClr val="accent6"/>
                </a:solidFill>
              </a:rPr>
              <a:t>BufferedWriter(</a:t>
            </a:r>
            <a:r>
              <a:rPr lang="es" sz="1200">
                <a:solidFill>
                  <a:srgbClr val="7D0053"/>
                </a:solidFill>
              </a:rPr>
              <a:t>new </a:t>
            </a:r>
            <a:r>
              <a:rPr b="0" lang="es" sz="1200">
                <a:solidFill>
                  <a:schemeClr val="accent6"/>
                </a:solidFill>
              </a:rPr>
              <a:t>FileWriter(</a:t>
            </a:r>
            <a:r>
              <a:rPr b="0" lang="es" sz="1200">
                <a:solidFill>
                  <a:srgbClr val="2A00FF"/>
                </a:solidFill>
              </a:rPr>
              <a:t>"FichTexto1.txt"</a:t>
            </a:r>
            <a:r>
              <a:rPr b="0" lang="es" sz="1200">
                <a:solidFill>
                  <a:schemeClr val="accent6"/>
                </a:solidFill>
              </a:rPr>
              <a:t>));</a:t>
            </a:r>
            <a:endParaRPr b="0" sz="1200">
              <a:solidFill>
                <a:schemeClr val="accent6"/>
              </a:solidFill>
            </a:endParaRPr>
          </a:p>
          <a:p>
            <a:pPr indent="0" lvl="0" marL="8890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7D0053"/>
                </a:solidFill>
              </a:rPr>
              <a:t>for </a:t>
            </a:r>
            <a:r>
              <a:rPr b="0" lang="es" sz="1200">
                <a:solidFill>
                  <a:schemeClr val="accent6"/>
                </a:solidFill>
              </a:rPr>
              <a:t>(</a:t>
            </a:r>
            <a:r>
              <a:rPr lang="es" sz="1200">
                <a:solidFill>
                  <a:srgbClr val="7D0053"/>
                </a:solidFill>
              </a:rPr>
              <a:t>int </a:t>
            </a:r>
            <a:r>
              <a:rPr b="0" lang="es" sz="1200">
                <a:solidFill>
                  <a:srgbClr val="6A3C3C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=1; </a:t>
            </a:r>
            <a:r>
              <a:rPr b="0" lang="es" sz="1200">
                <a:solidFill>
                  <a:srgbClr val="6A3C3C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&lt;11; </a:t>
            </a:r>
            <a:r>
              <a:rPr b="0" lang="es" sz="1200">
                <a:solidFill>
                  <a:srgbClr val="6A3C3C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++) {</a:t>
            </a:r>
            <a:endParaRPr b="0" sz="1200">
              <a:solidFill>
                <a:schemeClr val="accent6"/>
              </a:solidFill>
            </a:endParaRPr>
          </a:p>
          <a:p>
            <a:pPr indent="0" lvl="0" marL="1206500" marR="88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>
                <a:solidFill>
                  <a:srgbClr val="6A3C3C"/>
                </a:solidFill>
              </a:rPr>
              <a:t>fichero</a:t>
            </a:r>
            <a:r>
              <a:rPr b="0" lang="es" sz="1200">
                <a:solidFill>
                  <a:schemeClr val="accent6"/>
                </a:solidFill>
              </a:rPr>
              <a:t>.write(</a:t>
            </a:r>
            <a:r>
              <a:rPr b="0" lang="es" sz="1200">
                <a:solidFill>
                  <a:srgbClr val="2A00FF"/>
                </a:solidFill>
              </a:rPr>
              <a:t>"Fila numero: "</a:t>
            </a:r>
            <a:r>
              <a:rPr b="0" lang="es" sz="1200">
                <a:solidFill>
                  <a:schemeClr val="accent6"/>
                </a:solidFill>
              </a:rPr>
              <a:t>+</a:t>
            </a:r>
            <a:r>
              <a:rPr b="0" lang="es" sz="1200">
                <a:solidFill>
                  <a:srgbClr val="6A3C3C"/>
                </a:solidFill>
              </a:rPr>
              <a:t>i</a:t>
            </a:r>
            <a:r>
              <a:rPr b="0" lang="es" sz="1200">
                <a:solidFill>
                  <a:schemeClr val="accent6"/>
                </a:solidFill>
              </a:rPr>
              <a:t>); </a:t>
            </a:r>
            <a:r>
              <a:rPr b="0" lang="es" sz="1200">
                <a:solidFill>
                  <a:srgbClr val="3D7D5F"/>
                </a:solidFill>
              </a:rPr>
              <a:t>//</a:t>
            </a:r>
            <a:r>
              <a:rPr b="0" lang="es" sz="1200" u="sng">
                <a:solidFill>
                  <a:srgbClr val="3D7D5F"/>
                </a:solidFill>
              </a:rPr>
              <a:t>escribe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r>
              <a:rPr b="0" lang="es" sz="1200" u="sng">
                <a:solidFill>
                  <a:srgbClr val="3D7D5F"/>
                </a:solidFill>
              </a:rPr>
              <a:t>una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r>
              <a:rPr b="0" lang="es" sz="1200" u="sng">
                <a:solidFill>
                  <a:srgbClr val="3D7D5F"/>
                </a:solidFill>
              </a:rPr>
              <a:t>línea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endParaRPr b="0" sz="1200">
              <a:solidFill>
                <a:srgbClr val="3D7D5F"/>
              </a:solidFill>
            </a:endParaRPr>
          </a:p>
          <a:p>
            <a:pPr indent="0" lvl="0" marL="1206500" marR="889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rgbClr val="6A3C3C"/>
                </a:solidFill>
              </a:rPr>
              <a:t>fichero</a:t>
            </a:r>
            <a:r>
              <a:rPr b="0" lang="es" sz="1200">
                <a:solidFill>
                  <a:schemeClr val="accent6"/>
                </a:solidFill>
              </a:rPr>
              <a:t>.newLine(); </a:t>
            </a:r>
            <a:r>
              <a:rPr b="0" lang="es" sz="1200">
                <a:solidFill>
                  <a:srgbClr val="3D7D5F"/>
                </a:solidFill>
              </a:rPr>
              <a:t>//</a:t>
            </a:r>
            <a:r>
              <a:rPr b="0" lang="es" sz="1200" u="sng">
                <a:solidFill>
                  <a:srgbClr val="3D7D5F"/>
                </a:solidFill>
              </a:rPr>
              <a:t>escribe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r>
              <a:rPr b="0" lang="es" sz="1200" u="sng">
                <a:solidFill>
                  <a:srgbClr val="3D7D5F"/>
                </a:solidFill>
              </a:rPr>
              <a:t>un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r>
              <a:rPr b="0" lang="es" sz="1200" u="sng">
                <a:solidFill>
                  <a:srgbClr val="3D7D5F"/>
                </a:solidFill>
              </a:rPr>
              <a:t>salto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r>
              <a:rPr b="0" lang="es" sz="1200" u="sng">
                <a:solidFill>
                  <a:srgbClr val="3D7D5F"/>
                </a:solidFill>
              </a:rPr>
              <a:t>de</a:t>
            </a:r>
            <a:r>
              <a:rPr b="0" lang="es" sz="1200">
                <a:solidFill>
                  <a:srgbClr val="3D7D5F"/>
                </a:solidFill>
              </a:rPr>
              <a:t> </a:t>
            </a:r>
            <a:r>
              <a:rPr b="0" lang="es" sz="1200" u="sng">
                <a:solidFill>
                  <a:srgbClr val="3D7D5F"/>
                </a:solidFill>
              </a:rPr>
              <a:t>línea</a:t>
            </a:r>
            <a:endParaRPr b="0" sz="1200" u="sng">
              <a:solidFill>
                <a:srgbClr val="3D7D5F"/>
              </a:solidFill>
            </a:endParaRPr>
          </a:p>
          <a:p>
            <a:pPr indent="457200" lvl="0" marL="457200" rtl="0" algn="l">
              <a:lnSpc>
                <a:spcPct val="103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}</a:t>
            </a:r>
            <a:endParaRPr b="0" sz="1200">
              <a:solidFill>
                <a:schemeClr val="accent6"/>
              </a:solidFill>
            </a:endParaRPr>
          </a:p>
          <a:p>
            <a:pPr indent="0" lvl="0" marL="8890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rgbClr val="6A3C3C"/>
                </a:solidFill>
              </a:rPr>
              <a:t>fichero</a:t>
            </a:r>
            <a:r>
              <a:rPr b="0" lang="es" sz="1200">
                <a:solidFill>
                  <a:schemeClr val="accent6"/>
                </a:solidFill>
              </a:rPr>
              <a:t>.close();</a:t>
            </a:r>
            <a:endParaRPr b="0"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         }</a:t>
            </a:r>
            <a:endParaRPr b="0" sz="1200">
              <a:solidFill>
                <a:schemeClr val="accent6"/>
              </a:solidFill>
            </a:endParaRPr>
          </a:p>
          <a:p>
            <a:pPr indent="0" lvl="0" marL="469900" rtl="0" algn="l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7D0053"/>
                </a:solidFill>
              </a:rPr>
              <a:t>catch </a:t>
            </a:r>
            <a:r>
              <a:rPr b="0" lang="es" sz="1200">
                <a:solidFill>
                  <a:schemeClr val="accent6"/>
                </a:solidFill>
              </a:rPr>
              <a:t>(FileNotFoundException </a:t>
            </a:r>
            <a:r>
              <a:rPr b="0" lang="es" sz="1200">
                <a:solidFill>
                  <a:srgbClr val="6A3C3C"/>
                </a:solidFill>
              </a:rPr>
              <a:t>fn </a:t>
            </a:r>
            <a:r>
              <a:rPr b="0" lang="es" sz="1200">
                <a:solidFill>
                  <a:schemeClr val="accent6"/>
                </a:solidFill>
              </a:rPr>
              <a:t>){</a:t>
            </a:r>
            <a:endParaRPr b="0" sz="1200">
              <a:solidFill>
                <a:schemeClr val="accent6"/>
              </a:solidFill>
            </a:endParaRPr>
          </a:p>
          <a:p>
            <a:pPr indent="0" lvl="0" marL="106680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System.</a:t>
            </a:r>
            <a:r>
              <a:rPr i="1" lang="es" sz="1200">
                <a:solidFill>
                  <a:srgbClr val="0000C0"/>
                </a:solidFill>
              </a:rPr>
              <a:t>out</a:t>
            </a:r>
            <a:r>
              <a:rPr b="0" lang="es" sz="1200">
                <a:solidFill>
                  <a:schemeClr val="accent6"/>
                </a:solidFill>
              </a:rPr>
              <a:t>.println(</a:t>
            </a:r>
            <a:r>
              <a:rPr b="0" lang="es" sz="1200">
                <a:solidFill>
                  <a:srgbClr val="2A00FF"/>
                </a:solidFill>
              </a:rPr>
              <a:t>"No se encuentra el fichero"</a:t>
            </a:r>
            <a:r>
              <a:rPr b="0" lang="es" sz="1200">
                <a:solidFill>
                  <a:schemeClr val="accent6"/>
                </a:solidFill>
              </a:rPr>
              <a:t>);}</a:t>
            </a:r>
            <a:endParaRPr b="0" sz="1200">
              <a:solidFill>
                <a:schemeClr val="accent6"/>
              </a:solidFill>
            </a:endParaRPr>
          </a:p>
          <a:p>
            <a:pPr indent="0" lvl="0" marL="4699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7D0053"/>
                </a:solidFill>
              </a:rPr>
              <a:t>catch </a:t>
            </a:r>
            <a:r>
              <a:rPr b="0" lang="es" sz="1200">
                <a:solidFill>
                  <a:schemeClr val="accent6"/>
                </a:solidFill>
              </a:rPr>
              <a:t>(IOException </a:t>
            </a:r>
            <a:r>
              <a:rPr b="0" lang="es" sz="1200">
                <a:solidFill>
                  <a:srgbClr val="6A3C3C"/>
                </a:solidFill>
              </a:rPr>
              <a:t>io</a:t>
            </a:r>
            <a:r>
              <a:rPr b="0" lang="es" sz="1200">
                <a:solidFill>
                  <a:schemeClr val="accent6"/>
                </a:solidFill>
              </a:rPr>
              <a:t>) {</a:t>
            </a:r>
            <a:endParaRPr b="0" sz="1200">
              <a:solidFill>
                <a:schemeClr val="accent6"/>
              </a:solidFill>
            </a:endParaRPr>
          </a:p>
          <a:p>
            <a:pPr indent="0" lvl="0" marL="106680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System.</a:t>
            </a:r>
            <a:r>
              <a:rPr i="1" lang="es" sz="1200">
                <a:solidFill>
                  <a:srgbClr val="0000C0"/>
                </a:solidFill>
              </a:rPr>
              <a:t>out</a:t>
            </a:r>
            <a:r>
              <a:rPr b="0" lang="es" sz="1200">
                <a:solidFill>
                  <a:schemeClr val="accent6"/>
                </a:solidFill>
              </a:rPr>
              <a:t>.println(</a:t>
            </a:r>
            <a:r>
              <a:rPr b="0" lang="es" sz="1200">
                <a:solidFill>
                  <a:srgbClr val="2A00FF"/>
                </a:solidFill>
              </a:rPr>
              <a:t>"Error de E/S "</a:t>
            </a:r>
            <a:r>
              <a:rPr b="0" lang="es" sz="1200">
                <a:solidFill>
                  <a:schemeClr val="accent6"/>
                </a:solidFill>
              </a:rPr>
              <a:t>);}</a:t>
            </a:r>
            <a:endParaRPr b="0" sz="1200">
              <a:solidFill>
                <a:schemeClr val="accent6"/>
              </a:solidFill>
            </a:endParaRPr>
          </a:p>
          <a:p>
            <a:pPr indent="0" lvl="0" marL="152400" rtl="0" algn="l">
              <a:lnSpc>
                <a:spcPct val="106818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200">
                <a:solidFill>
                  <a:schemeClr val="accent6"/>
                </a:solidFill>
              </a:rPr>
              <a:t>   }</a:t>
            </a:r>
            <a:endParaRPr b="0" sz="12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5" name="Google Shape;355;p30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BufferedWriter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flujo BufferedReader permite leer caracteres desde un fichero de modo secuencial a través de una línea. Esta clase hereda los métodos de la clase Reader. Los constructores principales son: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BufferedReader(new FileReader (String ruta))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BufferedReader (new FileReader(File fichero)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leer se utiliza la siguiente función: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public String readLine() throws IOException</a:t>
            </a:r>
            <a:endParaRPr/>
          </a:p>
        </p:txBody>
      </p:sp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2" name="Google Shape;362;p3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BufferedReader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Declarar buffer y fichero.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BufferedReader fichero = new BufferedReader(new FileReader("ruta/archivo.ext"));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Leer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String linea; 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while((linea=fichero.readline())!= null)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System.out.println(linea);</a:t>
            </a:r>
            <a:endParaRPr b="0" sz="479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lang="es" sz="4795"/>
              <a:t>Cerrar fichero</a:t>
            </a:r>
            <a:endParaRPr sz="4795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75"/>
              <a:buFont typeface="Arial"/>
              <a:buNone/>
            </a:pPr>
            <a:r>
              <a:rPr b="0" lang="es" sz="4795">
                <a:latin typeface="Courier New"/>
                <a:ea typeface="Courier New"/>
                <a:cs typeface="Courier New"/>
                <a:sym typeface="Courier New"/>
              </a:rPr>
              <a:t>fichero.close();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9" name="Google Shape;369;p3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BufferedReader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try</a:t>
            </a:r>
            <a:r>
              <a:rPr b="0" lang="es" sz="1000">
                <a:solidFill>
                  <a:schemeClr val="accent6"/>
                </a:solidFill>
              </a:rPr>
              <a:t>{</a:t>
            </a:r>
            <a:endParaRPr b="0" sz="1000">
              <a:solidFill>
                <a:schemeClr val="accent6"/>
              </a:solidFill>
            </a:endParaRPr>
          </a:p>
          <a:p>
            <a:pPr indent="0" lvl="0" marL="431800" marR="127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000">
              <a:solidFill>
                <a:schemeClr val="accent6"/>
              </a:solidFill>
            </a:endParaRPr>
          </a:p>
          <a:p>
            <a:pPr indent="0" lvl="0" marL="431800" marR="127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File </a:t>
            </a:r>
            <a:r>
              <a:rPr b="0" lang="es" sz="1000">
                <a:solidFill>
                  <a:srgbClr val="6A3C3C"/>
                </a:solidFill>
              </a:rPr>
              <a:t>fic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File(</a:t>
            </a:r>
            <a:r>
              <a:rPr b="0" lang="es" sz="1000">
                <a:solidFill>
                  <a:srgbClr val="2A00FF"/>
                </a:solidFill>
              </a:rPr>
              <a:t>"FichTexto.txt"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r>
              <a:rPr b="0" lang="es" sz="1000">
                <a:solidFill>
                  <a:srgbClr val="3D7D5F"/>
                </a:solidFill>
              </a:rPr>
              <a:t>//</a:t>
            </a:r>
            <a:r>
              <a:rPr b="0" lang="es" sz="1000" u="sng">
                <a:solidFill>
                  <a:srgbClr val="3D7D5F"/>
                </a:solidFill>
              </a:rPr>
              <a:t>declara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r>
              <a:rPr b="0" lang="es" sz="1000" u="sng">
                <a:solidFill>
                  <a:srgbClr val="3D7D5F"/>
                </a:solidFill>
              </a:rPr>
              <a:t>fichero</a:t>
            </a:r>
            <a:r>
              <a:rPr b="0" lang="es" sz="1000">
                <a:solidFill>
                  <a:srgbClr val="3D7D5F"/>
                </a:solidFill>
              </a:rPr>
              <a:t> </a:t>
            </a:r>
            <a:endParaRPr b="0" sz="1000">
              <a:solidFill>
                <a:srgbClr val="3D7D5F"/>
              </a:solidFill>
            </a:endParaRPr>
          </a:p>
          <a:p>
            <a:pPr indent="0" lvl="0" marL="431800" marR="1270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BufferedReader </a:t>
            </a:r>
            <a:r>
              <a:rPr b="0" lang="es" sz="1000">
                <a:solidFill>
                  <a:srgbClr val="6A3C3C"/>
                </a:solidFill>
              </a:rPr>
              <a:t>fichero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BufferedReader(</a:t>
            </a:r>
            <a:r>
              <a:rPr lang="es" sz="1000">
                <a:solidFill>
                  <a:srgbClr val="7D0053"/>
                </a:solidFill>
              </a:rPr>
              <a:t>new </a:t>
            </a:r>
            <a:r>
              <a:rPr b="0" lang="es" sz="1000">
                <a:solidFill>
                  <a:schemeClr val="accent6"/>
                </a:solidFill>
              </a:rPr>
              <a:t>FileReader(</a:t>
            </a:r>
            <a:r>
              <a:rPr b="0" lang="es" sz="1000">
                <a:solidFill>
                  <a:srgbClr val="6A3C3C"/>
                </a:solidFill>
              </a:rPr>
              <a:t>fic</a:t>
            </a:r>
            <a:r>
              <a:rPr b="0" lang="es" sz="1000">
                <a:solidFill>
                  <a:schemeClr val="accent6"/>
                </a:solidFill>
              </a:rPr>
              <a:t>));</a:t>
            </a:r>
            <a:endParaRPr b="0" sz="1000">
              <a:solidFill>
                <a:schemeClr val="accent6"/>
              </a:solidFill>
            </a:endParaRPr>
          </a:p>
          <a:p>
            <a:pPr indent="0" lvl="0" marL="431800" rtl="0" algn="l">
              <a:lnSpc>
                <a:spcPct val="106363"/>
              </a:lnSpc>
              <a:spcBef>
                <a:spcPts val="11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String </a:t>
            </a:r>
            <a:r>
              <a:rPr b="0" lang="es" sz="1000">
                <a:solidFill>
                  <a:srgbClr val="6A3C3C"/>
                </a:solidFill>
              </a:rPr>
              <a:t>linea</a:t>
            </a:r>
            <a:r>
              <a:rPr b="0" lang="es" sz="1000">
                <a:solidFill>
                  <a:schemeClr val="accent6"/>
                </a:solidFill>
              </a:rPr>
              <a:t>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marR="16764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7D0053"/>
                </a:solidFill>
              </a:rPr>
              <a:t>            while</a:t>
            </a:r>
            <a:r>
              <a:rPr b="0" lang="es" sz="1000">
                <a:solidFill>
                  <a:schemeClr val="accent6"/>
                </a:solidFill>
              </a:rPr>
              <a:t>((</a:t>
            </a:r>
            <a:r>
              <a:rPr b="0" lang="es" sz="1000">
                <a:solidFill>
                  <a:srgbClr val="6A3C3C"/>
                </a:solidFill>
              </a:rPr>
              <a:t>linea </a:t>
            </a:r>
            <a:r>
              <a:rPr b="0" lang="es" sz="1000">
                <a:solidFill>
                  <a:schemeClr val="accent6"/>
                </a:solidFill>
              </a:rPr>
              <a:t>= </a:t>
            </a: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.readLine())!=</a:t>
            </a:r>
            <a:r>
              <a:rPr lang="es" sz="1000">
                <a:solidFill>
                  <a:srgbClr val="7D0053"/>
                </a:solidFill>
              </a:rPr>
              <a:t>null</a:t>
            </a:r>
            <a:r>
              <a:rPr b="0" lang="es" sz="1000">
                <a:solidFill>
                  <a:schemeClr val="accent6"/>
                </a:solidFill>
              </a:rPr>
              <a:t>) </a:t>
            </a:r>
            <a:endParaRPr b="0" sz="1000">
              <a:solidFill>
                <a:schemeClr val="accent6"/>
              </a:solidFill>
            </a:endParaRPr>
          </a:p>
          <a:p>
            <a:pPr indent="342900" lvl="0" marL="571500" marR="1676400" rtl="0" algn="l">
              <a:lnSpc>
                <a:spcPct val="105454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System.</a:t>
            </a:r>
            <a:r>
              <a:rPr i="1" lang="es" sz="1000">
                <a:solidFill>
                  <a:srgbClr val="0000C0"/>
                </a:solidFill>
              </a:rPr>
              <a:t>out</a:t>
            </a:r>
            <a:r>
              <a:rPr b="0" lang="es" sz="1000">
                <a:solidFill>
                  <a:schemeClr val="accent6"/>
                </a:solidFill>
              </a:rPr>
              <a:t>.println(</a:t>
            </a:r>
            <a:r>
              <a:rPr b="0" lang="es" sz="1000">
                <a:solidFill>
                  <a:srgbClr val="6A3C3C"/>
                </a:solidFill>
              </a:rPr>
              <a:t>linea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431800" rtl="0" algn="l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rgbClr val="6A3C3C"/>
                </a:solidFill>
              </a:rPr>
              <a:t>fichero</a:t>
            </a:r>
            <a:r>
              <a:rPr b="0" lang="es" sz="1000">
                <a:solidFill>
                  <a:schemeClr val="accent6"/>
                </a:solidFill>
              </a:rPr>
              <a:t>.close();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000">
                <a:solidFill>
                  <a:schemeClr val="accent6"/>
                </a:solidFill>
              </a:rPr>
              <a:t>   }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7272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     catch </a:t>
            </a:r>
            <a:r>
              <a:rPr b="0" lang="es" sz="1000">
                <a:solidFill>
                  <a:schemeClr val="accent6"/>
                </a:solidFill>
              </a:rPr>
              <a:t>(FileNotFoundException </a:t>
            </a:r>
            <a:r>
              <a:rPr b="0" lang="es" sz="1000">
                <a:solidFill>
                  <a:srgbClr val="6A3C3C"/>
                </a:solidFill>
              </a:rPr>
              <a:t>fn </a:t>
            </a:r>
            <a:r>
              <a:rPr b="0" lang="es" sz="1000">
                <a:solidFill>
                  <a:schemeClr val="accent6"/>
                </a:solidFill>
              </a:rPr>
              <a:t>) {</a:t>
            </a:r>
            <a:endParaRPr b="0" sz="1000">
              <a:solidFill>
                <a:schemeClr val="accent6"/>
              </a:solidFill>
            </a:endParaRPr>
          </a:p>
          <a:p>
            <a:pPr indent="0" lvl="0" marL="106680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System.</a:t>
            </a:r>
            <a:r>
              <a:rPr i="1" lang="es" sz="1000">
                <a:solidFill>
                  <a:srgbClr val="0000C0"/>
                </a:solidFill>
              </a:rPr>
              <a:t>out</a:t>
            </a:r>
            <a:r>
              <a:rPr b="0" lang="es" sz="1000">
                <a:solidFill>
                  <a:schemeClr val="accent6"/>
                </a:solidFill>
              </a:rPr>
              <a:t>.println(</a:t>
            </a:r>
            <a:r>
              <a:rPr b="0" lang="es" sz="1000">
                <a:solidFill>
                  <a:srgbClr val="2A00FF"/>
                </a:solidFill>
              </a:rPr>
              <a:t>"No se encuentra el fichero"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   }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 sz="1000">
                <a:solidFill>
                  <a:srgbClr val="7D0053"/>
                </a:solidFill>
              </a:rPr>
              <a:t>   </a:t>
            </a:r>
            <a:r>
              <a:rPr lang="es" sz="1000">
                <a:solidFill>
                  <a:srgbClr val="7D0053"/>
                </a:solidFill>
              </a:rPr>
              <a:t>catch </a:t>
            </a:r>
            <a:r>
              <a:rPr b="0" lang="es" sz="1000">
                <a:solidFill>
                  <a:schemeClr val="accent6"/>
                </a:solidFill>
              </a:rPr>
              <a:t>(IOException </a:t>
            </a:r>
            <a:r>
              <a:rPr b="0" lang="es" sz="1000">
                <a:solidFill>
                  <a:srgbClr val="6A3C3C"/>
                </a:solidFill>
              </a:rPr>
              <a:t>io</a:t>
            </a:r>
            <a:r>
              <a:rPr b="0" lang="es" sz="1000">
                <a:solidFill>
                  <a:schemeClr val="accent6"/>
                </a:solidFill>
              </a:rPr>
              <a:t>) {</a:t>
            </a:r>
            <a:endParaRPr b="0" sz="1000">
              <a:solidFill>
                <a:schemeClr val="accent6"/>
              </a:solidFill>
            </a:endParaRPr>
          </a:p>
          <a:p>
            <a:pPr indent="0" lvl="0" marL="10668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System.</a:t>
            </a:r>
            <a:r>
              <a:rPr i="1" lang="es" sz="1000">
                <a:solidFill>
                  <a:srgbClr val="0000C0"/>
                </a:solidFill>
              </a:rPr>
              <a:t>out</a:t>
            </a:r>
            <a:r>
              <a:rPr b="0" lang="es" sz="1000">
                <a:solidFill>
                  <a:schemeClr val="accent6"/>
                </a:solidFill>
              </a:rPr>
              <a:t>.println(</a:t>
            </a:r>
            <a:r>
              <a:rPr b="0" lang="es" sz="1000">
                <a:solidFill>
                  <a:srgbClr val="2A00FF"/>
                </a:solidFill>
              </a:rPr>
              <a:t>"Error de E/S "</a:t>
            </a:r>
            <a:r>
              <a:rPr b="0" lang="es" sz="1000">
                <a:solidFill>
                  <a:schemeClr val="accent6"/>
                </a:solidFill>
              </a:rPr>
              <a:t>);</a:t>
            </a:r>
            <a:endParaRPr b="0" sz="1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00">
                <a:solidFill>
                  <a:schemeClr val="accent6"/>
                </a:solidFill>
              </a:rPr>
              <a:t>  }</a:t>
            </a:r>
            <a:endParaRPr/>
          </a:p>
        </p:txBody>
      </p:sp>
      <p:sp>
        <p:nvSpPr>
          <p:cNvPr id="375" name="Google Shape;375;p3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6" name="Google Shape;376;p3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BufferedReader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000"/>
              <a:t>Los programas usan variables para tratar la información:</a:t>
            </a:r>
            <a:endParaRPr sz="2000"/>
          </a:p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 sz="2000"/>
              <a:t>Datos de entrada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/>
              <a:t>Resultados calculados que desaparecen al acabar el programa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2000"/>
              <a:t>Valores intermedios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000"/>
              <a:t>Cuando se quiere que esa información permanezca en el tiempo, se organiza en </a:t>
            </a:r>
            <a:r>
              <a:rPr lang="es" sz="2000">
                <a:solidFill>
                  <a:schemeClr val="dk1"/>
                </a:solidFill>
              </a:rPr>
              <a:t>ficheros o archivos</a:t>
            </a:r>
            <a:r>
              <a:rPr lang="es" sz="2000"/>
              <a:t> que se almacenan en un dispositivo.</a:t>
            </a:r>
            <a:endParaRPr sz="2000"/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8" name="Google Shape;258;p16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En Java, los diferentes tipos de fichero se diferencian por las clases que se utilizan para representarlos y manipularlos.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Estas clases están ubicadas en el paquete java.io, por lo que deberán ser importadas.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Al  trabajar  con  ficheros,  hay  que  tener  presente  que  pueden  surgir infinidad de contratiempos que se deben controlar: no hay suficiente espacio, la red ha caído y no se puede acceder al fichero, …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Por ello, será necesario utilizar el mecanismo estándar de Java para el tratamiento de errores: </a:t>
            </a:r>
            <a:r>
              <a:rPr lang="es">
                <a:solidFill>
                  <a:schemeClr val="dk1"/>
                </a:solidFill>
              </a:rPr>
              <a:t>Las excepciones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en JAVA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500700" y="1464525"/>
            <a:ext cx="8142600" cy="31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Esta clase proporciona una serie de utilidades relacionadas con los ficheros que nos darán información sobre ellos, su nombre, sus atributos, los directorios,….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crear un objeto File, se pueden utilizar los siguientes constructores:</a:t>
            </a:r>
            <a:endParaRPr/>
          </a:p>
          <a:p>
            <a:pPr indent="-323850" lvl="0" marL="9144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File(String directorioyfichero)</a:t>
            </a:r>
            <a:endParaRPr/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File(String directorio, String nombrefichero)</a:t>
            </a:r>
            <a:endParaRPr/>
          </a:p>
          <a:p>
            <a:pPr indent="-323850" lvl="0" marL="9144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File(File directorio, String fichero)</a:t>
            </a:r>
            <a:endParaRPr/>
          </a:p>
          <a:p>
            <a:pPr indent="444500" lvl="0" marL="12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https://docs.oracle.com/en/java/javase/22/docs/api/java.base/java/io/File.html</a:t>
            </a:r>
            <a:endParaRPr b="0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1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 asociadas a la gestión de ficheros: File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500700" y="1464525"/>
            <a:ext cx="81426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En Java, en el paquete java.io, existen varias clases que dan soporte para trabajar con ficheros desde diferentes perspectivas: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Según el tipo de contenido: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Ficheros de caracteres.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Ficheros binarios.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Según el modo de acceso: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Ficheros secuenciales.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Ficheros aleatorios.</a:t>
            </a:r>
            <a:endParaRPr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19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39285"/>
              <a:buFont typeface="Arial"/>
              <a:buNone/>
            </a:pPr>
            <a:r>
              <a:rPr lang="es"/>
              <a:t>Clases asociadas a la gestión de ficheros: Java.io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500700" y="1464525"/>
            <a:ext cx="8142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" sz="1200"/>
              <a:t>En Java, el acceso a ficheros es tratado como un flujo (stream) de información entre el programa y el fichero.</a:t>
            </a:r>
            <a:endParaRPr sz="1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" sz="1200"/>
              <a:t>Para comunicar un programa con un origen o destino de cierta información (fichero) se usan flujos de información.</a:t>
            </a:r>
            <a:endParaRPr sz="1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" sz="1200"/>
              <a:t>Un  flujo  no  es  más  que  un  objeto  que  hace  de intermediario entre el programa y el origen o el destino de la información.</a:t>
            </a:r>
            <a:endParaRPr sz="12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s" sz="1200"/>
              <a:t>Con independencia del tipo de flujo que maneje, todos los accesos se hacen más o menos de la misma manera:</a:t>
            </a:r>
            <a:endParaRPr sz="12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Para leer.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Para escribir.</a:t>
            </a:r>
            <a:endParaRPr sz="1200"/>
          </a:p>
        </p:txBody>
      </p:sp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6" name="Google Shape;286;p20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just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4F81BA"/>
                </a:solidFill>
                <a:latin typeface="Calibri"/>
                <a:ea typeface="Calibri"/>
                <a:cs typeface="Calibri"/>
                <a:sym typeface="Calibri"/>
              </a:rPr>
              <a:t>GESTIÓN DE FLUJOS DE DATOS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TEXTO PLANO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flujo FileWriter permite escribir caracteres en un fichero  de  modo  secuencial.  Esta  clase  hereda  los métodos de la clase Writer. Los constructores principales son: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FileWriter (String ruta, boolean añadir).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FileWriter (File fichero).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Ruta : </a:t>
            </a:r>
            <a:r>
              <a:rPr lang="es"/>
              <a:t>ruta	indica	la	localización	del	archivo	en	el sistema operativo.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Añadir igual a true indica que el fichero se usa para añadir datos a un fichero ya existente.</a:t>
            </a:r>
            <a:endParaRPr/>
          </a:p>
        </p:txBody>
      </p: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FileWriter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Declarar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 fichero = new File ("ruta/archivo.ext");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el flujo de salida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FileWriter fic = new FileWriter(fichero);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Escribir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fic.write(i);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Cerrar fichero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fic.close();</a:t>
            </a:r>
            <a:endParaRPr b="0"/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FILEWRITER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8AAB"/>
      </a:dk1>
      <a:lt1>
        <a:srgbClr val="FFFFFF"/>
      </a:lt1>
      <a:dk2>
        <a:srgbClr val="211261"/>
      </a:dk2>
      <a:lt2>
        <a:srgbClr val="3CB4E5"/>
      </a:lt2>
      <a:accent1>
        <a:srgbClr val="008AAB"/>
      </a:accent1>
      <a:accent2>
        <a:srgbClr val="3CB4E5"/>
      </a:accent2>
      <a:accent3>
        <a:srgbClr val="211261"/>
      </a:accent3>
      <a:accent4>
        <a:srgbClr val="ED127B"/>
      </a:accent4>
      <a:accent5>
        <a:srgbClr val="40B93C"/>
      </a:accent5>
      <a:accent6>
        <a:srgbClr val="000000"/>
      </a:accent6>
      <a:hlink>
        <a:srgbClr val="ED127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