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MavenPro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aven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e6a8d518b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e6a8d518b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6a8d518b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e6a8d518b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e6a8d518b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e6a8d518b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e6a8d518b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e6a8d518b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e6a8d518b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e6a8d518b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e6a8d518b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e6a8d518b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e6a8d518b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e6a8d518b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e6a8d518b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e6a8d518b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e6a8d518b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e6a8d518b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e6a8d518b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e6a8d518b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e3398935ad_0_4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e3398935ad_0_4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e6a8d518b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e6a8d518b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e6a8d518b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e6a8d518b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e6a8d518b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e6a8d518b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e6a8d518b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e6a8d518b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698d2bb6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e698d2bb6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e698d2bb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e698d2bb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e698d2bb6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e698d2bb6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6a8d518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6a8d518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6a8d518b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e6a8d518b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e6a8d518b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e6a8d518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e6a8d518b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e6a8d518b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6390" y="156705"/>
            <a:ext cx="2342520" cy="685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-16890" l="0" r="-2543" t="0"/>
          <a:stretch/>
        </p:blipFill>
        <p:spPr>
          <a:xfrm>
            <a:off x="6577520" y="203969"/>
            <a:ext cx="19240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1839150" y="1583850"/>
            <a:ext cx="5465700" cy="19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ven Pro"/>
              <a:buNone/>
              <a:defRPr b="1" sz="3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0183" y="4552000"/>
            <a:ext cx="1121389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idx="2" type="title"/>
          </p:nvPr>
        </p:nvSpPr>
        <p:spPr>
          <a:xfrm>
            <a:off x="1932800" y="4067175"/>
            <a:ext cx="5465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aven Pro"/>
              <a:buNone/>
              <a:defRPr b="1" sz="1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3" type="title"/>
          </p:nvPr>
        </p:nvSpPr>
        <p:spPr>
          <a:xfrm rot="-5400000">
            <a:off x="-1568100" y="2613300"/>
            <a:ext cx="4098300" cy="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None/>
              <a:defRPr b="1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4">
  <p:cSld name="SECTION_HEADER_1_1_1">
    <p:bg>
      <p:bgPr>
        <a:solidFill>
          <a:schemeClr val="accent4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1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162" name="Google Shape;162;p1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63" name="Google Shape;163;p11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11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66" name="Google Shape;166;p11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70" name="Google Shape;170;p11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4" name="Google Shape;174;p11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75" name="Google Shape;175;p11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76" name="Google Shape;176;p11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79" name="Google Shape;179;p11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" name="Google Shape;182;p1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83" name="Google Shape;183;p11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11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88" name="Google Shape;188;p11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" name="Google Shape;193;p11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p11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4">
  <p:cSld name="TITLE_AND_TWO_COLUMNS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/>
          <p:nvPr>
            <p:ph type="title"/>
          </p:nvPr>
        </p:nvSpPr>
        <p:spPr>
          <a:xfrm>
            <a:off x="488925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97" name="Google Shape;197;p12"/>
          <p:cNvSpPr txBox="1"/>
          <p:nvPr>
            <p:ph idx="1" type="body"/>
          </p:nvPr>
        </p:nvSpPr>
        <p:spPr>
          <a:xfrm>
            <a:off x="488925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8" name="Google Shape;198;p12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2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4 1">
  <p:cSld name="SECTION_HEADER_1_1_1_1">
    <p:bg>
      <p:bgPr>
        <a:solidFill>
          <a:schemeClr val="accent5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1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204" name="Google Shape;204;p1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05" name="Google Shape;205;p1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Google Shape;207;p1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08" name="Google Shape;208;p1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" name="Google Shape;211;p1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12" name="Google Shape;212;p1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6" name="Google Shape;216;p1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217" name="Google Shape;217;p1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18" name="Google Shape;218;p1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1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21" name="Google Shape;221;p1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1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25" name="Google Shape;225;p1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1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30" name="Google Shape;230;p1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5" name="Google Shape;235;p13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6" name="Google Shape;236;p13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4 1">
  <p:cSld name="TITLE_AND_TWO_COLUMNS_1_1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 txBox="1"/>
          <p:nvPr>
            <p:ph type="title"/>
          </p:nvPr>
        </p:nvSpPr>
        <p:spPr>
          <a:xfrm>
            <a:off x="488925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39" name="Google Shape;239;p14"/>
          <p:cNvSpPr txBox="1"/>
          <p:nvPr>
            <p:ph idx="1" type="body"/>
          </p:nvPr>
        </p:nvSpPr>
        <p:spPr>
          <a:xfrm>
            <a:off x="488925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0" name="Google Shape;240;p14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4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4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19" name="Google Shape;19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0" name="Google Shape;20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3" name="Google Shape;23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" name="Google Shape;26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7" name="Google Shape;27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" name="Google Shape;31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32" name="Google Shape;32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33" name="Google Shape;33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" name="Google Shape;35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36" name="Google Shape;36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" name="Google Shape;39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" name="Google Shape;44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" name="Google Shape;50;p3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idx="1" type="body"/>
          </p:nvPr>
        </p:nvSpPr>
        <p:spPr>
          <a:xfrm>
            <a:off x="500700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4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4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" name="Google Shape;58;p4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488925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488925" y="1464525"/>
            <a:ext cx="37020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5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6" name="Google Shape;66;p5"/>
          <p:cNvSpPr txBox="1"/>
          <p:nvPr>
            <p:ph idx="2" type="body"/>
          </p:nvPr>
        </p:nvSpPr>
        <p:spPr>
          <a:xfrm>
            <a:off x="4929525" y="1464525"/>
            <a:ext cx="37020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536550" y="1279950"/>
            <a:ext cx="3825900" cy="25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4781550" y="1197300"/>
            <a:ext cx="36648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6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3" name="Google Shape;7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350" y="18075"/>
            <a:ext cx="2103376" cy="5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2">
  <p:cSld name="SECTION_HEADER_1_2">
    <p:bg>
      <p:bgPr>
        <a:solidFill>
          <a:schemeClr val="dk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7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78" name="Google Shape;78;p7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79" name="Google Shape;79;p7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7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7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82" name="Google Shape;82;p7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7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7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86" name="Google Shape;86;p7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7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7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" name="Google Shape;90;p7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91" name="Google Shape;91;p7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92" name="Google Shape;92;p7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7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" name="Google Shape;94;p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95" name="Google Shape;95;p7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" name="Google Shape;98;p7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99" name="Google Shape;99;p7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7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7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7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7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04" name="Google Shape;104;p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7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7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7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2">
  <p:cSld name="TITLE_AND_TWO_COLUMNS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488925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8"/>
          <p:cNvSpPr txBox="1"/>
          <p:nvPr>
            <p:ph idx="1" type="body"/>
          </p:nvPr>
        </p:nvSpPr>
        <p:spPr>
          <a:xfrm>
            <a:off x="488925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8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3">
  <p:cSld name="SECTION_HEADER_1_1"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9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120" name="Google Shape;120;p9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21" name="Google Shape;121;p9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" name="Google Shape;123;p9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24" name="Google Shape;124;p9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9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" name="Google Shape;127;p9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28" name="Google Shape;128;p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" name="Google Shape;132;p9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33" name="Google Shape;133;p9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34" name="Google Shape;134;p9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9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37" name="Google Shape;137;p9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" name="Google Shape;140;p9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41" name="Google Shape;141;p9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" name="Google Shape;145;p9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46" name="Google Shape;146;p9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1" name="Google Shape;151;p9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3">
  <p:cSld name="TITLE_AND_TWO_COLUMNS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488925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488925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Google Shape;156;p10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0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b="1" sz="2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b="1" sz="1500">
                <a:solidFill>
                  <a:schemeClr val="dk2"/>
                </a:solidFill>
              </a:defRPr>
            </a:lvl1pPr>
            <a:lvl2pPr indent="-311150" lvl="1" marL="9144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  <a:defRPr b="1" sz="1300">
                <a:solidFill>
                  <a:schemeClr val="dk2"/>
                </a:solidFill>
              </a:defRPr>
            </a:lvl2pPr>
            <a:lvl3pPr indent="-298450" lvl="2" marL="13716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3pPr>
            <a:lvl4pPr indent="-298450" lvl="3" marL="18288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4pPr>
            <a:lvl5pPr indent="-298450" lvl="4" marL="22860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5pPr>
            <a:lvl6pPr indent="-298450" lvl="5" marL="2743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6pPr>
            <a:lvl7pPr indent="-298450" lvl="6" marL="32004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7pPr>
            <a:lvl8pPr indent="-298450" lvl="7" marL="3657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8pPr>
            <a:lvl9pPr indent="-298450" lvl="8" marL="41148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9" name="Google Shape;249;p15"/>
          <p:cNvSpPr txBox="1"/>
          <p:nvPr>
            <p:ph type="title"/>
          </p:nvPr>
        </p:nvSpPr>
        <p:spPr>
          <a:xfrm>
            <a:off x="1839150" y="1583850"/>
            <a:ext cx="5465700" cy="19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 1.2: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MANEJO DE FICHEROS</a:t>
            </a:r>
            <a:endParaRPr/>
          </a:p>
        </p:txBody>
      </p:sp>
      <p:sp>
        <p:nvSpPr>
          <p:cNvPr id="250" name="Google Shape;250;p15"/>
          <p:cNvSpPr txBox="1"/>
          <p:nvPr>
            <p:ph idx="2" type="title"/>
          </p:nvPr>
        </p:nvSpPr>
        <p:spPr>
          <a:xfrm>
            <a:off x="1932800" y="4067175"/>
            <a:ext cx="5465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ACCESO A DATOS</a:t>
            </a:r>
            <a:endParaRPr/>
          </a:p>
        </p:txBody>
      </p:sp>
      <p:sp>
        <p:nvSpPr>
          <p:cNvPr id="251" name="Google Shape;251;p15"/>
          <p:cNvSpPr txBox="1"/>
          <p:nvPr>
            <p:ph idx="3" type="title"/>
          </p:nvPr>
        </p:nvSpPr>
        <p:spPr>
          <a:xfrm rot="-5400000">
            <a:off x="-1568100" y="2613300"/>
            <a:ext cx="4098300" cy="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2º DESARROLLO 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MULTIPLATAFORMA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body"/>
          </p:nvPr>
        </p:nvSpPr>
        <p:spPr>
          <a:xfrm>
            <a:off x="500700" y="1215525"/>
            <a:ext cx="8142600" cy="3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Declarar fichero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File fichero = new File ("ruta/archivo.dat");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FileOutputStream finout = new FileOutputStream(fichero);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Crear el flujo de salida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DataOutputStream fic = new DataOutputStream(finout, [true]);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True para escribir al final del fichero sin borrar la información que ya estaba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Escribir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fic.writeInt(i); 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fic.writeUTF(texto);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Cerrar fichero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fic.close();</a:t>
            </a:r>
            <a:endParaRPr b="0"/>
          </a:p>
        </p:txBody>
      </p:sp>
      <p:sp>
        <p:nvSpPr>
          <p:cNvPr id="312" name="Google Shape;312;p24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3" name="Google Shape;313;p24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DataOutputStream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"/>
          <p:cNvSpPr txBox="1"/>
          <p:nvPr>
            <p:ph idx="1" type="body"/>
          </p:nvPr>
        </p:nvSpPr>
        <p:spPr>
          <a:xfrm>
            <a:off x="500700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8181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lang="es" sz="1200">
                <a:solidFill>
                  <a:schemeClr val="accent6"/>
                </a:solidFill>
              </a:rPr>
              <a:t>File </a:t>
            </a:r>
            <a:r>
              <a:rPr b="0" lang="es" sz="1200">
                <a:solidFill>
                  <a:srgbClr val="6A3D3D"/>
                </a:solidFill>
              </a:rPr>
              <a:t>fichero </a:t>
            </a:r>
            <a:r>
              <a:rPr b="0" lang="es" sz="1200">
                <a:solidFill>
                  <a:schemeClr val="accent6"/>
                </a:solidFill>
              </a:rPr>
              <a:t>= </a:t>
            </a:r>
            <a:r>
              <a:rPr lang="es" sz="1200">
                <a:solidFill>
                  <a:srgbClr val="7E0054"/>
                </a:solidFill>
              </a:rPr>
              <a:t>new </a:t>
            </a:r>
            <a:r>
              <a:rPr b="0" lang="es" sz="1200">
                <a:solidFill>
                  <a:schemeClr val="accent6"/>
                </a:solidFill>
              </a:rPr>
              <a:t>File(</a:t>
            </a:r>
            <a:r>
              <a:rPr b="0" lang="es" sz="1200">
                <a:solidFill>
                  <a:srgbClr val="2A00FF"/>
                </a:solidFill>
              </a:rPr>
              <a:t>"FichData.dat"</a:t>
            </a:r>
            <a:r>
              <a:rPr b="0" lang="es" sz="1200">
                <a:solidFill>
                  <a:schemeClr val="accent6"/>
                </a:solidFill>
              </a:rPr>
              <a:t>);</a:t>
            </a:r>
            <a:endParaRPr b="0" sz="1200">
              <a:solidFill>
                <a:schemeClr val="accent6"/>
              </a:solidFill>
            </a:endParaRPr>
          </a:p>
          <a:p>
            <a:pPr indent="457200" lvl="0" marL="0" rtl="0" algn="l">
              <a:lnSpc>
                <a:spcPct val="108181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lang="es" sz="1200">
                <a:solidFill>
                  <a:schemeClr val="accent6"/>
                </a:solidFill>
              </a:rPr>
              <a:t>DataOutputStream </a:t>
            </a:r>
            <a:r>
              <a:rPr b="0" lang="es" sz="1200">
                <a:solidFill>
                  <a:srgbClr val="6A3D3D"/>
                </a:solidFill>
              </a:rPr>
              <a:t>dataOS </a:t>
            </a:r>
            <a:r>
              <a:rPr b="0" lang="es" sz="1200">
                <a:solidFill>
                  <a:schemeClr val="accent6"/>
                </a:solidFill>
              </a:rPr>
              <a:t>= </a:t>
            </a:r>
            <a:r>
              <a:rPr lang="es" sz="1200">
                <a:solidFill>
                  <a:srgbClr val="7E0054"/>
                </a:solidFill>
              </a:rPr>
              <a:t>new </a:t>
            </a:r>
            <a:r>
              <a:rPr b="0" lang="es" sz="1200">
                <a:solidFill>
                  <a:schemeClr val="accent6"/>
                </a:solidFill>
              </a:rPr>
              <a:t>DataOutputStream(</a:t>
            </a:r>
            <a:r>
              <a:rPr lang="es" sz="1200">
                <a:solidFill>
                  <a:srgbClr val="7E0054"/>
                </a:solidFill>
              </a:rPr>
              <a:t>new </a:t>
            </a:r>
            <a:r>
              <a:rPr b="0" lang="es" sz="1200">
                <a:solidFill>
                  <a:schemeClr val="accent6"/>
                </a:solidFill>
              </a:rPr>
              <a:t>FileOutputStream(</a:t>
            </a:r>
            <a:r>
              <a:rPr b="0" lang="es" sz="1200">
                <a:solidFill>
                  <a:srgbClr val="6A3D3D"/>
                </a:solidFill>
              </a:rPr>
              <a:t>fichero</a:t>
            </a:r>
            <a:r>
              <a:rPr b="0" lang="es" sz="1200">
                <a:solidFill>
                  <a:schemeClr val="accent6"/>
                </a:solidFill>
              </a:rPr>
              <a:t>));</a:t>
            </a:r>
            <a:endParaRPr b="0" sz="1200">
              <a:solidFill>
                <a:schemeClr val="accent6"/>
              </a:solidFill>
            </a:endParaRPr>
          </a:p>
          <a:p>
            <a:pPr indent="0" lvl="0" marL="457200" marR="609600" rtl="0" algn="l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200">
                <a:solidFill>
                  <a:schemeClr val="accent6"/>
                </a:solidFill>
              </a:rPr>
              <a:t>String </a:t>
            </a:r>
            <a:r>
              <a:rPr b="0" lang="es" sz="1200">
                <a:solidFill>
                  <a:srgbClr val="6A3D3D"/>
                </a:solidFill>
              </a:rPr>
              <a:t>nombres</a:t>
            </a:r>
            <a:r>
              <a:rPr b="0" lang="es" sz="1200">
                <a:solidFill>
                  <a:schemeClr val="accent6"/>
                </a:solidFill>
              </a:rPr>
              <a:t>[] = {</a:t>
            </a:r>
            <a:r>
              <a:rPr b="0" lang="es" sz="1200">
                <a:solidFill>
                  <a:srgbClr val="2A00FF"/>
                </a:solidFill>
              </a:rPr>
              <a:t>"Ana"</a:t>
            </a:r>
            <a:r>
              <a:rPr b="0" lang="es" sz="1200">
                <a:solidFill>
                  <a:schemeClr val="accent6"/>
                </a:solidFill>
              </a:rPr>
              <a:t>,</a:t>
            </a:r>
            <a:r>
              <a:rPr b="0" lang="es" sz="1200">
                <a:solidFill>
                  <a:srgbClr val="2A00FF"/>
                </a:solidFill>
              </a:rPr>
              <a:t>"Luis Miguel"</a:t>
            </a:r>
            <a:r>
              <a:rPr b="0" lang="es" sz="1200">
                <a:solidFill>
                  <a:schemeClr val="accent6"/>
                </a:solidFill>
              </a:rPr>
              <a:t>,</a:t>
            </a:r>
            <a:r>
              <a:rPr b="0" lang="es" sz="1200">
                <a:solidFill>
                  <a:srgbClr val="2A00FF"/>
                </a:solidFill>
              </a:rPr>
              <a:t>"Alicia"</a:t>
            </a:r>
            <a:r>
              <a:rPr b="0" lang="es" sz="1200">
                <a:solidFill>
                  <a:schemeClr val="accent6"/>
                </a:solidFill>
              </a:rPr>
              <a:t>,</a:t>
            </a:r>
            <a:r>
              <a:rPr b="0" lang="es" sz="1200">
                <a:solidFill>
                  <a:srgbClr val="2A00FF"/>
                </a:solidFill>
              </a:rPr>
              <a:t>"Pedro"</a:t>
            </a:r>
            <a:r>
              <a:rPr b="0" lang="es" sz="1200">
                <a:solidFill>
                  <a:schemeClr val="accent6"/>
                </a:solidFill>
              </a:rPr>
              <a:t>,</a:t>
            </a:r>
            <a:r>
              <a:rPr b="0" lang="es" sz="1200">
                <a:solidFill>
                  <a:srgbClr val="2A00FF"/>
                </a:solidFill>
              </a:rPr>
              <a:t>"Manuel"</a:t>
            </a:r>
            <a:r>
              <a:rPr b="0" lang="es" sz="1200">
                <a:solidFill>
                  <a:schemeClr val="accent6"/>
                </a:solidFill>
              </a:rPr>
              <a:t>,</a:t>
            </a:r>
            <a:r>
              <a:rPr b="0" lang="es" sz="1200">
                <a:solidFill>
                  <a:srgbClr val="2A00FF"/>
                </a:solidFill>
              </a:rPr>
              <a:t>"Andrés"</a:t>
            </a:r>
            <a:r>
              <a:rPr b="0" lang="es" sz="1200">
                <a:solidFill>
                  <a:schemeClr val="accent6"/>
                </a:solidFill>
              </a:rPr>
              <a:t>, </a:t>
            </a:r>
            <a:r>
              <a:rPr b="0" lang="es" sz="1200">
                <a:solidFill>
                  <a:srgbClr val="2A00FF"/>
                </a:solidFill>
              </a:rPr>
              <a:t>"Julio"</a:t>
            </a:r>
            <a:r>
              <a:rPr b="0" lang="es" sz="1200">
                <a:solidFill>
                  <a:schemeClr val="accent6"/>
                </a:solidFill>
              </a:rPr>
              <a:t>,</a:t>
            </a:r>
            <a:r>
              <a:rPr b="0" lang="es" sz="1200">
                <a:solidFill>
                  <a:srgbClr val="2A00FF"/>
                </a:solidFill>
              </a:rPr>
              <a:t>"Antonio"</a:t>
            </a:r>
            <a:r>
              <a:rPr b="0" lang="es" sz="1200">
                <a:solidFill>
                  <a:schemeClr val="accent6"/>
                </a:solidFill>
              </a:rPr>
              <a:t>,</a:t>
            </a:r>
            <a:r>
              <a:rPr b="0" lang="es" sz="1200">
                <a:solidFill>
                  <a:srgbClr val="2A00FF"/>
                </a:solidFill>
              </a:rPr>
              <a:t>"María Jesús"</a:t>
            </a:r>
            <a:r>
              <a:rPr b="0" lang="es" sz="1200">
                <a:solidFill>
                  <a:schemeClr val="accent6"/>
                </a:solidFill>
              </a:rPr>
              <a:t>};</a:t>
            </a:r>
            <a:endParaRPr b="0" sz="1200">
              <a:solidFill>
                <a:schemeClr val="accent6"/>
              </a:solidFill>
            </a:endParaRPr>
          </a:p>
          <a:p>
            <a:pPr indent="241300" lvl="0" marL="215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7E0054"/>
                </a:solidFill>
              </a:rPr>
              <a:t>int </a:t>
            </a:r>
            <a:r>
              <a:rPr b="0" lang="es" sz="1200">
                <a:solidFill>
                  <a:srgbClr val="6A3D3D"/>
                </a:solidFill>
              </a:rPr>
              <a:t>edades</a:t>
            </a:r>
            <a:r>
              <a:rPr b="0" lang="es" sz="1200">
                <a:solidFill>
                  <a:schemeClr val="accent6"/>
                </a:solidFill>
              </a:rPr>
              <a:t>[] = {14,15,13,15,16,12,16,14,13};</a:t>
            </a:r>
            <a:endParaRPr b="0" sz="1200">
              <a:solidFill>
                <a:schemeClr val="accent6"/>
              </a:solidFill>
            </a:endParaRPr>
          </a:p>
          <a:p>
            <a:pPr indent="241300" lvl="0" marL="2159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200">
              <a:solidFill>
                <a:schemeClr val="accent6"/>
              </a:solidFill>
            </a:endParaRPr>
          </a:p>
          <a:p>
            <a:pPr indent="0" lvl="0" marL="431800" marR="24892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7E0054"/>
                </a:solidFill>
              </a:rPr>
              <a:t>for </a:t>
            </a:r>
            <a:r>
              <a:rPr b="0" lang="es" sz="1200">
                <a:solidFill>
                  <a:schemeClr val="accent6"/>
                </a:solidFill>
              </a:rPr>
              <a:t>(</a:t>
            </a:r>
            <a:r>
              <a:rPr lang="es" sz="1200">
                <a:solidFill>
                  <a:srgbClr val="7E0054"/>
                </a:solidFill>
              </a:rPr>
              <a:t>int </a:t>
            </a:r>
            <a:r>
              <a:rPr b="0" lang="es" sz="1200">
                <a:solidFill>
                  <a:srgbClr val="6A3D3D"/>
                </a:solidFill>
              </a:rPr>
              <a:t>i</a:t>
            </a:r>
            <a:r>
              <a:rPr b="0" lang="es" sz="1200">
                <a:solidFill>
                  <a:schemeClr val="accent6"/>
                </a:solidFill>
              </a:rPr>
              <a:t>=0;</a:t>
            </a:r>
            <a:r>
              <a:rPr b="0" lang="es" sz="1200">
                <a:solidFill>
                  <a:srgbClr val="6A3D3D"/>
                </a:solidFill>
              </a:rPr>
              <a:t>i</a:t>
            </a:r>
            <a:r>
              <a:rPr b="0" lang="es" sz="1200">
                <a:solidFill>
                  <a:schemeClr val="accent6"/>
                </a:solidFill>
              </a:rPr>
              <a:t>&lt;</a:t>
            </a:r>
            <a:r>
              <a:rPr b="0" lang="es" sz="1200">
                <a:solidFill>
                  <a:srgbClr val="6A3D3D"/>
                </a:solidFill>
              </a:rPr>
              <a:t>edades</a:t>
            </a:r>
            <a:r>
              <a:rPr b="0" lang="es" sz="1200">
                <a:solidFill>
                  <a:schemeClr val="accent6"/>
                </a:solidFill>
              </a:rPr>
              <a:t>.</a:t>
            </a:r>
            <a:r>
              <a:rPr b="0" lang="es" sz="1200">
                <a:solidFill>
                  <a:srgbClr val="0000C0"/>
                </a:solidFill>
              </a:rPr>
              <a:t>length</a:t>
            </a:r>
            <a:r>
              <a:rPr b="0" lang="es" sz="1200">
                <a:solidFill>
                  <a:schemeClr val="accent6"/>
                </a:solidFill>
              </a:rPr>
              <a:t>; </a:t>
            </a:r>
            <a:r>
              <a:rPr b="0" lang="es" sz="1200">
                <a:solidFill>
                  <a:srgbClr val="6A3D3D"/>
                </a:solidFill>
              </a:rPr>
              <a:t>i</a:t>
            </a:r>
            <a:r>
              <a:rPr b="0" lang="es" sz="1200">
                <a:solidFill>
                  <a:schemeClr val="accent6"/>
                </a:solidFill>
              </a:rPr>
              <a:t>++){ </a:t>
            </a:r>
            <a:endParaRPr b="0" sz="1200">
              <a:solidFill>
                <a:schemeClr val="accent6"/>
              </a:solidFill>
            </a:endParaRPr>
          </a:p>
          <a:p>
            <a:pPr indent="0" lvl="0" marL="431800" marR="24892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accent6"/>
              </a:solidFill>
            </a:endParaRPr>
          </a:p>
          <a:p>
            <a:pPr indent="0" lvl="0" marL="889000" marR="24892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200">
                <a:solidFill>
                  <a:srgbClr val="6A3D3D"/>
                </a:solidFill>
              </a:rPr>
              <a:t>dataOS</a:t>
            </a:r>
            <a:r>
              <a:rPr b="0" lang="es" sz="1200">
                <a:solidFill>
                  <a:schemeClr val="accent6"/>
                </a:solidFill>
              </a:rPr>
              <a:t>.writeUTF(</a:t>
            </a:r>
            <a:r>
              <a:rPr b="0" lang="es" sz="1200">
                <a:solidFill>
                  <a:srgbClr val="6A3D3D"/>
                </a:solidFill>
              </a:rPr>
              <a:t>nombres</a:t>
            </a:r>
            <a:r>
              <a:rPr b="0" lang="es" sz="1200">
                <a:solidFill>
                  <a:schemeClr val="accent6"/>
                </a:solidFill>
              </a:rPr>
              <a:t>[</a:t>
            </a:r>
            <a:r>
              <a:rPr b="0" lang="es" sz="1200">
                <a:solidFill>
                  <a:srgbClr val="6A3D3D"/>
                </a:solidFill>
              </a:rPr>
              <a:t>i</a:t>
            </a:r>
            <a:r>
              <a:rPr b="0" lang="es" sz="1200">
                <a:solidFill>
                  <a:schemeClr val="accent6"/>
                </a:solidFill>
              </a:rPr>
              <a:t>]); </a:t>
            </a:r>
            <a:r>
              <a:rPr b="0" lang="es" sz="1200">
                <a:solidFill>
                  <a:srgbClr val="3E7E5F"/>
                </a:solidFill>
              </a:rPr>
              <a:t>//inserta nombre </a:t>
            </a:r>
            <a:endParaRPr b="0" sz="1200">
              <a:solidFill>
                <a:srgbClr val="3E7E5F"/>
              </a:solidFill>
            </a:endParaRPr>
          </a:p>
          <a:p>
            <a:pPr indent="0" lvl="0" marL="889000" marR="24892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200">
                <a:solidFill>
                  <a:srgbClr val="6A3D3D"/>
                </a:solidFill>
              </a:rPr>
              <a:t>dataOS</a:t>
            </a:r>
            <a:r>
              <a:rPr b="0" lang="es" sz="1200">
                <a:solidFill>
                  <a:schemeClr val="accent6"/>
                </a:solidFill>
              </a:rPr>
              <a:t>.writeInt(</a:t>
            </a:r>
            <a:r>
              <a:rPr b="0" lang="es" sz="1200">
                <a:solidFill>
                  <a:srgbClr val="6A3D3D"/>
                </a:solidFill>
              </a:rPr>
              <a:t>edades</a:t>
            </a:r>
            <a:r>
              <a:rPr b="0" lang="es" sz="1200">
                <a:solidFill>
                  <a:schemeClr val="accent6"/>
                </a:solidFill>
              </a:rPr>
              <a:t>[</a:t>
            </a:r>
            <a:r>
              <a:rPr b="0" lang="es" sz="1200">
                <a:solidFill>
                  <a:srgbClr val="6A3D3D"/>
                </a:solidFill>
              </a:rPr>
              <a:t>i</a:t>
            </a:r>
            <a:r>
              <a:rPr b="0" lang="es" sz="1200">
                <a:solidFill>
                  <a:schemeClr val="accent6"/>
                </a:solidFill>
              </a:rPr>
              <a:t>]);  </a:t>
            </a:r>
            <a:r>
              <a:rPr b="0" lang="es" sz="1200">
                <a:solidFill>
                  <a:srgbClr val="3E7E5F"/>
                </a:solidFill>
              </a:rPr>
              <a:t>//inserta edad</a:t>
            </a:r>
            <a:endParaRPr b="0" sz="1200">
              <a:solidFill>
                <a:srgbClr val="3E7E5F"/>
              </a:solidFill>
            </a:endParaRPr>
          </a:p>
          <a:p>
            <a:pPr indent="241300" lvl="0" marL="215900" rtl="0" algn="l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200">
                <a:solidFill>
                  <a:schemeClr val="accent6"/>
                </a:solidFill>
              </a:rPr>
              <a:t>}</a:t>
            </a:r>
            <a:endParaRPr b="0" sz="1200">
              <a:solidFill>
                <a:schemeClr val="accent6"/>
              </a:solidFill>
            </a:endParaRPr>
          </a:p>
          <a:p>
            <a:pPr indent="45720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s" sz="1200">
                <a:solidFill>
                  <a:srgbClr val="6A3D3D"/>
                </a:solidFill>
              </a:rPr>
              <a:t>dataOS</a:t>
            </a:r>
            <a:r>
              <a:rPr b="0" lang="es" sz="1200">
                <a:solidFill>
                  <a:schemeClr val="accent6"/>
                </a:solidFill>
              </a:rPr>
              <a:t>.close();  </a:t>
            </a:r>
            <a:r>
              <a:rPr b="0" lang="es" sz="1200">
                <a:solidFill>
                  <a:srgbClr val="3E7E5F"/>
                </a:solidFill>
              </a:rPr>
              <a:t>//cerrar stream</a:t>
            </a:r>
            <a:endParaRPr sz="1200"/>
          </a:p>
        </p:txBody>
      </p:sp>
      <p:sp>
        <p:nvSpPr>
          <p:cNvPr id="319" name="Google Shape;319;p25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20" name="Google Shape;320;p25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DataOutputStream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 txBox="1"/>
          <p:nvPr>
            <p:ph idx="1" type="body"/>
          </p:nvPr>
        </p:nvSpPr>
        <p:spPr>
          <a:xfrm>
            <a:off x="500700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El	flujo	DataInputStream	permite	escribir	bytes	de	tipo	texto,	int, 	double, …en un fichero de manera secuencial.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Sus constructores tienen los mismos parámetros que los mostrados para FileReader.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A pesar de que este flujo está destinado a ficheros binarios (bytes) t las lecturas se hacen a través de lectura de String, int, double…</a:t>
            </a:r>
            <a:endParaRPr/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s"/>
              <a:t>public </a:t>
            </a:r>
            <a:r>
              <a:rPr lang="es">
                <a:solidFill>
                  <a:schemeClr val="lt2"/>
                </a:solidFill>
              </a:rPr>
              <a:t>String readUTF()</a:t>
            </a:r>
            <a:r>
              <a:rPr lang="es"/>
              <a:t> throws IOException</a:t>
            </a:r>
            <a:endParaRPr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/>
              <a:t>public </a:t>
            </a:r>
            <a:r>
              <a:rPr lang="es">
                <a:solidFill>
                  <a:schemeClr val="lt2"/>
                </a:solidFill>
              </a:rPr>
              <a:t>int readInt() </a:t>
            </a:r>
            <a:r>
              <a:rPr lang="es"/>
              <a:t>throws IOException</a:t>
            </a:r>
            <a:endParaRPr/>
          </a:p>
        </p:txBody>
      </p:sp>
      <p:sp>
        <p:nvSpPr>
          <p:cNvPr id="326" name="Google Shape;326;p26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27" name="Google Shape;327;p26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DataInputStream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 txBox="1"/>
          <p:nvPr>
            <p:ph idx="1" type="body"/>
          </p:nvPr>
        </p:nvSpPr>
        <p:spPr>
          <a:xfrm>
            <a:off x="500700" y="1215525"/>
            <a:ext cx="8142600" cy="3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Declarar fichero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File fichero = new File ("ruta/archivo.dat");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73333"/>
              <a:buFont typeface="Arial"/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FileInputStream finin = new FileInputStream(fichero);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Crear el flujo de salida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DataIn</a:t>
            </a: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putStream fic = new DataInputStream(</a:t>
            </a: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finin);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Leer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fic.readInt(); 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fic.readUTF();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Cerrar fichero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fic.close();</a:t>
            </a:r>
            <a:endParaRPr b="0"/>
          </a:p>
        </p:txBody>
      </p:sp>
      <p:sp>
        <p:nvSpPr>
          <p:cNvPr id="333" name="Google Shape;333;p27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4" name="Google Shape;334;p27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DataInputStream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 txBox="1"/>
          <p:nvPr>
            <p:ph idx="1" type="body"/>
          </p:nvPr>
        </p:nvSpPr>
        <p:spPr>
          <a:xfrm>
            <a:off x="500700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69900" marR="279400" rtl="0" algn="l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100">
                <a:solidFill>
                  <a:schemeClr val="accent6"/>
                </a:solidFill>
              </a:rPr>
              <a:t>File </a:t>
            </a:r>
            <a:r>
              <a:rPr b="0" lang="es" sz="1100">
                <a:solidFill>
                  <a:srgbClr val="6A3D3D"/>
                </a:solidFill>
              </a:rPr>
              <a:t>fichero </a:t>
            </a:r>
            <a:r>
              <a:rPr b="0" lang="es" sz="1100">
                <a:solidFill>
                  <a:schemeClr val="accent6"/>
                </a:solidFill>
              </a:rPr>
              <a:t>= </a:t>
            </a:r>
            <a:r>
              <a:rPr lang="es" sz="1100">
                <a:solidFill>
                  <a:srgbClr val="7E0054"/>
                </a:solidFill>
              </a:rPr>
              <a:t>new </a:t>
            </a:r>
            <a:r>
              <a:rPr b="0" lang="es" sz="1100">
                <a:solidFill>
                  <a:schemeClr val="accent6"/>
                </a:solidFill>
              </a:rPr>
              <a:t>File(</a:t>
            </a:r>
            <a:r>
              <a:rPr b="0" lang="es" sz="1100">
                <a:solidFill>
                  <a:srgbClr val="2A00FF"/>
                </a:solidFill>
              </a:rPr>
              <a:t>"FichData.dat"</a:t>
            </a:r>
            <a:r>
              <a:rPr b="0" lang="es" sz="1100">
                <a:solidFill>
                  <a:schemeClr val="accent6"/>
                </a:solidFill>
              </a:rPr>
              <a:t>); </a:t>
            </a:r>
            <a:endParaRPr b="0" sz="1100">
              <a:solidFill>
                <a:schemeClr val="accent6"/>
              </a:solidFill>
            </a:endParaRPr>
          </a:p>
          <a:p>
            <a:pPr indent="0" lvl="0" marL="469900" marR="279400" rtl="0" algn="l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100">
                <a:solidFill>
                  <a:schemeClr val="accent6"/>
                </a:solidFill>
              </a:rPr>
              <a:t>FileInputStream </a:t>
            </a:r>
            <a:r>
              <a:rPr b="0" lang="es" sz="1100">
                <a:solidFill>
                  <a:srgbClr val="6A3D3D"/>
                </a:solidFill>
              </a:rPr>
              <a:t>fi </a:t>
            </a:r>
            <a:r>
              <a:rPr b="0" lang="es" sz="1100">
                <a:solidFill>
                  <a:schemeClr val="accent6"/>
                </a:solidFill>
              </a:rPr>
              <a:t>= </a:t>
            </a:r>
            <a:r>
              <a:rPr lang="es" sz="1100">
                <a:solidFill>
                  <a:srgbClr val="7E0054"/>
                </a:solidFill>
              </a:rPr>
              <a:t>new </a:t>
            </a:r>
            <a:r>
              <a:rPr b="0" lang="es" sz="1100">
                <a:solidFill>
                  <a:schemeClr val="accent6"/>
                </a:solidFill>
              </a:rPr>
              <a:t>FileInputStream(</a:t>
            </a:r>
            <a:r>
              <a:rPr b="0" lang="es" sz="1100">
                <a:solidFill>
                  <a:srgbClr val="6A3D3D"/>
                </a:solidFill>
              </a:rPr>
              <a:t>fichero</a:t>
            </a:r>
            <a:r>
              <a:rPr b="0" lang="es" sz="1100">
                <a:solidFill>
                  <a:schemeClr val="accent6"/>
                </a:solidFill>
              </a:rPr>
              <a:t>); </a:t>
            </a:r>
            <a:endParaRPr b="0" sz="1100">
              <a:solidFill>
                <a:schemeClr val="accent6"/>
              </a:solidFill>
            </a:endParaRPr>
          </a:p>
          <a:p>
            <a:pPr indent="0" lvl="0" marL="469900" marR="279400" rtl="0" algn="l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100">
                <a:solidFill>
                  <a:schemeClr val="accent6"/>
                </a:solidFill>
              </a:rPr>
              <a:t>DataInputStream </a:t>
            </a:r>
            <a:r>
              <a:rPr b="0" lang="es" sz="1100">
                <a:solidFill>
                  <a:srgbClr val="6A3D3D"/>
                </a:solidFill>
              </a:rPr>
              <a:t>dataIS </a:t>
            </a:r>
            <a:r>
              <a:rPr b="0" lang="es" sz="1100">
                <a:solidFill>
                  <a:schemeClr val="accent6"/>
                </a:solidFill>
              </a:rPr>
              <a:t>= </a:t>
            </a:r>
            <a:r>
              <a:rPr lang="es" sz="1100">
                <a:solidFill>
                  <a:srgbClr val="7E0054"/>
                </a:solidFill>
              </a:rPr>
              <a:t>new </a:t>
            </a:r>
            <a:r>
              <a:rPr b="0" lang="es" sz="1100">
                <a:solidFill>
                  <a:schemeClr val="accent6"/>
                </a:solidFill>
              </a:rPr>
              <a:t>DataInputStream(</a:t>
            </a:r>
            <a:r>
              <a:rPr b="0" lang="es" sz="1100">
                <a:solidFill>
                  <a:srgbClr val="6A3D3D"/>
                </a:solidFill>
              </a:rPr>
              <a:t>fi</a:t>
            </a:r>
            <a:r>
              <a:rPr b="0" lang="es" sz="1100">
                <a:solidFill>
                  <a:schemeClr val="accent6"/>
                </a:solidFill>
              </a:rPr>
              <a:t>);</a:t>
            </a:r>
            <a:endParaRPr b="0" sz="1100">
              <a:solidFill>
                <a:schemeClr val="accent6"/>
              </a:solidFill>
            </a:endParaRPr>
          </a:p>
          <a:p>
            <a:pPr indent="241300" lvl="0" marL="215900" rtl="0" algn="l">
              <a:lnSpc>
                <a:spcPct val="88181"/>
              </a:lnSpc>
              <a:spcBef>
                <a:spcPts val="11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100">
                <a:solidFill>
                  <a:schemeClr val="accent6"/>
                </a:solidFill>
              </a:rPr>
              <a:t>String </a:t>
            </a:r>
            <a:r>
              <a:rPr b="0" lang="es" sz="1100">
                <a:solidFill>
                  <a:srgbClr val="6A3D3D"/>
                </a:solidFill>
              </a:rPr>
              <a:t>n</a:t>
            </a:r>
            <a:r>
              <a:rPr b="0" lang="es" sz="1100">
                <a:solidFill>
                  <a:schemeClr val="accent6"/>
                </a:solidFill>
              </a:rPr>
              <a:t>;</a:t>
            </a:r>
            <a:endParaRPr b="0" sz="1100">
              <a:solidFill>
                <a:schemeClr val="accent6"/>
              </a:solidFill>
            </a:endParaRPr>
          </a:p>
          <a:p>
            <a:pPr indent="241300" lvl="0" marL="215900" rtl="0" algn="l">
              <a:lnSpc>
                <a:spcPct val="88181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7E0054"/>
                </a:solidFill>
              </a:rPr>
              <a:t>int </a:t>
            </a:r>
            <a:r>
              <a:rPr b="0" lang="es" sz="1100">
                <a:solidFill>
                  <a:srgbClr val="6A3D3D"/>
                </a:solidFill>
              </a:rPr>
              <a:t>e</a:t>
            </a:r>
            <a:r>
              <a:rPr b="0" lang="es" sz="1100">
                <a:solidFill>
                  <a:schemeClr val="accent6"/>
                </a:solidFill>
              </a:rPr>
              <a:t>;</a:t>
            </a:r>
            <a:endParaRPr b="0" sz="1100">
              <a:solidFill>
                <a:schemeClr val="accent6"/>
              </a:solidFill>
            </a:endParaRPr>
          </a:p>
          <a:p>
            <a:pPr indent="241300" lvl="0" marL="215900" rtl="0" algn="l">
              <a:lnSpc>
                <a:spcPct val="88181"/>
              </a:lnSpc>
              <a:spcBef>
                <a:spcPts val="11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7E0054"/>
                </a:solidFill>
              </a:rPr>
              <a:t>try </a:t>
            </a:r>
            <a:r>
              <a:rPr b="0" lang="es" sz="1100">
                <a:solidFill>
                  <a:schemeClr val="accent6"/>
                </a:solidFill>
              </a:rPr>
              <a:t>{</a:t>
            </a:r>
            <a:endParaRPr b="0" sz="1100">
              <a:solidFill>
                <a:schemeClr val="accent6"/>
              </a:solidFill>
            </a:endParaRPr>
          </a:p>
          <a:p>
            <a:pPr indent="342900" lvl="0" marL="571500" marR="12700" rtl="0" algn="l">
              <a:lnSpc>
                <a:spcPct val="85454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7E0054"/>
                </a:solidFill>
              </a:rPr>
              <a:t>while </a:t>
            </a:r>
            <a:r>
              <a:rPr b="0" lang="es" sz="1100">
                <a:solidFill>
                  <a:schemeClr val="accent6"/>
                </a:solidFill>
              </a:rPr>
              <a:t>(</a:t>
            </a:r>
            <a:r>
              <a:rPr b="0" lang="es" sz="1100">
                <a:solidFill>
                  <a:srgbClr val="6A3D3D"/>
                </a:solidFill>
              </a:rPr>
              <a:t>fi</a:t>
            </a:r>
            <a:r>
              <a:rPr b="0" lang="es" sz="1100">
                <a:solidFill>
                  <a:schemeClr val="accent6"/>
                </a:solidFill>
              </a:rPr>
              <a:t>.getChannel().position() &lt; </a:t>
            </a:r>
            <a:r>
              <a:rPr b="0" lang="es" sz="1100">
                <a:solidFill>
                  <a:srgbClr val="6A3D3D"/>
                </a:solidFill>
              </a:rPr>
              <a:t>fi</a:t>
            </a:r>
            <a:r>
              <a:rPr b="0" lang="es" sz="1100">
                <a:solidFill>
                  <a:schemeClr val="accent6"/>
                </a:solidFill>
              </a:rPr>
              <a:t>.getChannel().size()) { </a:t>
            </a:r>
            <a:r>
              <a:rPr b="0" lang="es" sz="1100">
                <a:solidFill>
                  <a:srgbClr val="3E7E5F"/>
                </a:solidFill>
              </a:rPr>
              <a:t>//lo recorre hasta el final del archivo</a:t>
            </a:r>
            <a:endParaRPr b="0" sz="1100">
              <a:solidFill>
                <a:schemeClr val="accent6"/>
              </a:solidFill>
            </a:endParaRPr>
          </a:p>
          <a:p>
            <a:pPr indent="342900" lvl="0" marL="1028700" marR="12700" rtl="0" algn="l">
              <a:lnSpc>
                <a:spcPct val="85454"/>
              </a:lnSpc>
              <a:spcBef>
                <a:spcPts val="1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100">
                <a:solidFill>
                  <a:srgbClr val="6A3D3D"/>
                </a:solidFill>
              </a:rPr>
              <a:t>n </a:t>
            </a:r>
            <a:r>
              <a:rPr b="0" lang="es" sz="1100">
                <a:solidFill>
                  <a:schemeClr val="accent6"/>
                </a:solidFill>
              </a:rPr>
              <a:t>= </a:t>
            </a:r>
            <a:r>
              <a:rPr b="0" lang="es" sz="1100">
                <a:solidFill>
                  <a:srgbClr val="6A3D3D"/>
                </a:solidFill>
              </a:rPr>
              <a:t>dataIS</a:t>
            </a:r>
            <a:r>
              <a:rPr b="0" lang="es" sz="1100">
                <a:solidFill>
                  <a:schemeClr val="accent6"/>
                </a:solidFill>
              </a:rPr>
              <a:t>.readUTF(); </a:t>
            </a:r>
            <a:r>
              <a:rPr b="0" lang="es" sz="1100">
                <a:solidFill>
                  <a:srgbClr val="3E7E5F"/>
                </a:solidFill>
              </a:rPr>
              <a:t>//recupera el nombre</a:t>
            </a:r>
            <a:endParaRPr b="0" sz="1100">
              <a:solidFill>
                <a:srgbClr val="3E7E5F"/>
              </a:solidFill>
            </a:endParaRPr>
          </a:p>
          <a:p>
            <a:pPr indent="342900" lvl="0" marL="1028700" marR="1193800" rtl="0" algn="l">
              <a:lnSpc>
                <a:spcPct val="8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100">
                <a:solidFill>
                  <a:srgbClr val="6A3D3D"/>
                </a:solidFill>
              </a:rPr>
              <a:t>e </a:t>
            </a:r>
            <a:r>
              <a:rPr b="0" lang="es" sz="1100">
                <a:solidFill>
                  <a:schemeClr val="accent6"/>
                </a:solidFill>
              </a:rPr>
              <a:t>= </a:t>
            </a:r>
            <a:r>
              <a:rPr b="0" lang="es" sz="1100">
                <a:solidFill>
                  <a:srgbClr val="6A3D3D"/>
                </a:solidFill>
              </a:rPr>
              <a:t>dataIS</a:t>
            </a:r>
            <a:r>
              <a:rPr b="0" lang="es" sz="1100">
                <a:solidFill>
                  <a:schemeClr val="accent6"/>
                </a:solidFill>
              </a:rPr>
              <a:t>.readInt(); </a:t>
            </a:r>
            <a:r>
              <a:rPr b="0" lang="es" sz="1100">
                <a:solidFill>
                  <a:srgbClr val="3E7E5F"/>
                </a:solidFill>
              </a:rPr>
              <a:t>//recupera la edad </a:t>
            </a:r>
            <a:endParaRPr b="0" sz="1100">
              <a:solidFill>
                <a:srgbClr val="3E7E5F"/>
              </a:solidFill>
            </a:endParaRPr>
          </a:p>
          <a:p>
            <a:pPr indent="342900" lvl="0" marL="1028700" marR="1193800" rtl="0" algn="l">
              <a:lnSpc>
                <a:spcPct val="85454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100">
                <a:solidFill>
                  <a:schemeClr val="accent6"/>
                </a:solidFill>
              </a:rPr>
              <a:t>System.</a:t>
            </a:r>
            <a:r>
              <a:rPr i="1" lang="es" sz="1100">
                <a:solidFill>
                  <a:srgbClr val="0000C0"/>
                </a:solidFill>
              </a:rPr>
              <a:t>out</a:t>
            </a:r>
            <a:r>
              <a:rPr b="0" lang="es" sz="1100">
                <a:solidFill>
                  <a:schemeClr val="accent6"/>
                </a:solidFill>
              </a:rPr>
              <a:t>.println(</a:t>
            </a:r>
            <a:r>
              <a:rPr b="0" lang="es" sz="1100">
                <a:solidFill>
                  <a:srgbClr val="2A00FF"/>
                </a:solidFill>
              </a:rPr>
              <a:t>"Nombre: " </a:t>
            </a:r>
            <a:r>
              <a:rPr b="0" lang="es" sz="1100">
                <a:solidFill>
                  <a:schemeClr val="accent6"/>
                </a:solidFill>
              </a:rPr>
              <a:t>+ </a:t>
            </a:r>
            <a:r>
              <a:rPr b="0" lang="es" sz="1100">
                <a:solidFill>
                  <a:srgbClr val="6A3D3D"/>
                </a:solidFill>
              </a:rPr>
              <a:t>n </a:t>
            </a:r>
            <a:r>
              <a:rPr b="0" lang="es" sz="1100">
                <a:solidFill>
                  <a:schemeClr val="accent6"/>
                </a:solidFill>
              </a:rPr>
              <a:t>+ </a:t>
            </a:r>
            <a:r>
              <a:rPr b="0" lang="es" sz="1100">
                <a:solidFill>
                  <a:srgbClr val="2A00FF"/>
                </a:solidFill>
              </a:rPr>
              <a:t>", edad: " </a:t>
            </a:r>
            <a:r>
              <a:rPr b="0" lang="es" sz="1100">
                <a:solidFill>
                  <a:schemeClr val="accent6"/>
                </a:solidFill>
              </a:rPr>
              <a:t>+ </a:t>
            </a:r>
            <a:r>
              <a:rPr b="0" lang="es" sz="1100">
                <a:solidFill>
                  <a:srgbClr val="6A3D3D"/>
                </a:solidFill>
              </a:rPr>
              <a:t>e</a:t>
            </a:r>
            <a:r>
              <a:rPr b="0" lang="es" sz="1100">
                <a:solidFill>
                  <a:schemeClr val="accent6"/>
                </a:solidFill>
              </a:rPr>
              <a:t>);</a:t>
            </a:r>
            <a:endParaRPr b="0" sz="1100">
              <a:solidFill>
                <a:schemeClr val="accent6"/>
              </a:solidFill>
            </a:endParaRPr>
          </a:p>
          <a:p>
            <a:pPr indent="165100" lvl="0" marL="749300" rtl="0" algn="l">
              <a:lnSpc>
                <a:spcPct val="8636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100">
                <a:solidFill>
                  <a:schemeClr val="accent6"/>
                </a:solidFill>
              </a:rPr>
              <a:t>}</a:t>
            </a:r>
            <a:endParaRPr b="0" sz="1100">
              <a:solidFill>
                <a:schemeClr val="accent6"/>
              </a:solidFill>
            </a:endParaRPr>
          </a:p>
          <a:p>
            <a:pPr indent="165100" lvl="0" marL="292100" rtl="0" algn="l">
              <a:lnSpc>
                <a:spcPct val="8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100">
                <a:solidFill>
                  <a:schemeClr val="accent6"/>
                </a:solidFill>
              </a:rPr>
              <a:t>}</a:t>
            </a:r>
            <a:r>
              <a:rPr lang="es" sz="1100">
                <a:solidFill>
                  <a:srgbClr val="7E0054"/>
                </a:solidFill>
              </a:rPr>
              <a:t>catch </a:t>
            </a:r>
            <a:r>
              <a:rPr b="0" lang="es" sz="1100">
                <a:solidFill>
                  <a:schemeClr val="accent6"/>
                </a:solidFill>
              </a:rPr>
              <a:t>(EOFException </a:t>
            </a:r>
            <a:r>
              <a:rPr b="0" lang="es" sz="1100">
                <a:solidFill>
                  <a:srgbClr val="6A3D3D"/>
                </a:solidFill>
              </a:rPr>
              <a:t>eo</a:t>
            </a:r>
            <a:r>
              <a:rPr b="0" lang="es" sz="1100">
                <a:solidFill>
                  <a:schemeClr val="accent6"/>
                </a:solidFill>
              </a:rPr>
              <a:t>) {</a:t>
            </a:r>
            <a:endParaRPr b="0" sz="1100">
              <a:solidFill>
                <a:schemeClr val="accent6"/>
              </a:solidFill>
            </a:endParaRPr>
          </a:p>
          <a:p>
            <a:pPr indent="165100" lvl="0" marL="292100" rtl="0" algn="l">
              <a:lnSpc>
                <a:spcPct val="8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100">
                <a:solidFill>
                  <a:schemeClr val="accent6"/>
                </a:solidFill>
              </a:rPr>
              <a:t>	</a:t>
            </a:r>
            <a:endParaRPr b="0" sz="1100">
              <a:solidFill>
                <a:schemeClr val="accent6"/>
              </a:solidFill>
            </a:endParaRPr>
          </a:p>
          <a:p>
            <a:pPr indent="165100" lvl="0" marL="292100" rtl="0" algn="l">
              <a:lnSpc>
                <a:spcPct val="8727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100">
                <a:solidFill>
                  <a:schemeClr val="accent6"/>
                </a:solidFill>
              </a:rPr>
              <a:t>}</a:t>
            </a:r>
            <a:endParaRPr b="0" sz="1100">
              <a:solidFill>
                <a:schemeClr val="accent6"/>
              </a:solidFill>
            </a:endParaRPr>
          </a:p>
          <a:p>
            <a:pPr indent="241300" lvl="0" marL="215900" rtl="0" algn="l">
              <a:lnSpc>
                <a:spcPct val="88181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lang="es" sz="1100">
                <a:solidFill>
                  <a:srgbClr val="6A3D3D"/>
                </a:solidFill>
              </a:rPr>
              <a:t>dataIS</a:t>
            </a:r>
            <a:r>
              <a:rPr b="0" lang="es" sz="1100">
                <a:solidFill>
                  <a:schemeClr val="accent6"/>
                </a:solidFill>
              </a:rPr>
              <a:t>.close();  </a:t>
            </a:r>
            <a:r>
              <a:rPr b="0" lang="es" sz="1100">
                <a:solidFill>
                  <a:srgbClr val="3E7E5F"/>
                </a:solidFill>
              </a:rPr>
              <a:t>//cerrar stream</a:t>
            </a:r>
            <a:endParaRPr sz="1600"/>
          </a:p>
        </p:txBody>
      </p:sp>
      <p:sp>
        <p:nvSpPr>
          <p:cNvPr id="340" name="Google Shape;340;p28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1" name="Google Shape;341;p28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s"/>
              <a:t>Ejemplo</a:t>
            </a:r>
            <a:r>
              <a:rPr lang="es"/>
              <a:t> DataInputStream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"/>
          <p:cNvSpPr txBox="1"/>
          <p:nvPr>
            <p:ph idx="1" type="body"/>
          </p:nvPr>
        </p:nvSpPr>
        <p:spPr>
          <a:xfrm>
            <a:off x="500700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Para  ello  será  necesario  implementar  la  interfaz  Serializable,  que dispone de unos métodos con los que podemos guardar y leer objetos en ficheros binarios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s">
                <a:solidFill>
                  <a:schemeClr val="lt2"/>
                </a:solidFill>
              </a:rPr>
              <a:t>Object	readObject()</a:t>
            </a:r>
            <a:r>
              <a:rPr lang="es"/>
              <a:t>:	se	utiliza	para leer un objeto de  ObjectInputStream  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Puede lanzar la excepciones IOException ClassNotFoundException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s">
                <a:solidFill>
                  <a:schemeClr val="lt2"/>
                </a:solidFill>
              </a:rPr>
              <a:t>void	writeObject(Object	obj):</a:t>
            </a:r>
            <a:r>
              <a:rPr lang="es"/>
              <a:t>	se	utiliza para escribir el objeto especificado en el ObjectOutputStream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"/>
              <a:t>Puede lanzar la excepciones IOException</a:t>
            </a:r>
            <a:endParaRPr/>
          </a:p>
        </p:txBody>
      </p:sp>
      <p:sp>
        <p:nvSpPr>
          <p:cNvPr id="347" name="Google Shape;347;p29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8" name="Google Shape;348;p29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Objetos en ficheros binarios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/>
          <p:nvPr>
            <p:ph idx="1" type="body"/>
          </p:nvPr>
        </p:nvSpPr>
        <p:spPr>
          <a:xfrm>
            <a:off x="500700" y="1464525"/>
            <a:ext cx="8142600" cy="31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La serialización es la transformación de un objeto en una secuencia de bytes que pueden ser posteriormente leídos para reconstruir el objeto original.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El objeto serializado pueda guardarse en un fichero o puede enviarse por red para reconstruirlo en otro lugar.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Para poder transformar el objeto en una secuencia de bytes, el objeto debe ser serializable.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Un objeto es serializable si su clase implementa la interface Serializable.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Si un objeto contiene atributos que son referencias a otros objetos éstos a su vez deben ser serializables.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s"/>
              <a:t>Todos los tipos básicos Java son serializables, así como los arrays y los String.</a:t>
            </a:r>
            <a:endParaRPr/>
          </a:p>
        </p:txBody>
      </p:sp>
      <p:sp>
        <p:nvSpPr>
          <p:cNvPr id="354" name="Google Shape;354;p30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55" name="Google Shape;355;p30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Serializable</a:t>
            </a:r>
            <a:endParaRPr/>
          </a:p>
        </p:txBody>
      </p:sp>
      <p:pic>
        <p:nvPicPr>
          <p:cNvPr id="356" name="Google Shape;3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850" y="3235225"/>
            <a:ext cx="3499875" cy="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"/>
          <p:cNvSpPr txBox="1"/>
          <p:nvPr>
            <p:ph idx="1" type="body"/>
          </p:nvPr>
        </p:nvSpPr>
        <p:spPr>
          <a:xfrm>
            <a:off x="500700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Para escribir objetos en un fichero binario en Java se utiliza la clase </a:t>
            </a:r>
            <a:r>
              <a:rPr lang="es">
                <a:solidFill>
                  <a:schemeClr val="lt2"/>
                </a:solidFill>
              </a:rPr>
              <a:t>ObjectOutputStream </a:t>
            </a:r>
            <a:r>
              <a:rPr lang="es"/>
              <a:t>derivada de OutputStream.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Un	objeto	ObjectOutputStream	se	crea	a	partir	de	un	objeto FileOutputStream asociado al fichero.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El constructor de la clase es: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ObjectOutputStream(OutputStream nombre); Lanza una excepción IOException.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Por ejemplo, las instrucciones para crear el fichero personas.dat para escritura de objetos serían éstas: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1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63" name="Google Shape;363;p31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ObjectOutputStream</a:t>
            </a:r>
            <a:endParaRPr/>
          </a:p>
        </p:txBody>
      </p:sp>
      <p:pic>
        <p:nvPicPr>
          <p:cNvPr id="364" name="Google Shape;3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300" y="4084975"/>
            <a:ext cx="5059390" cy="3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2"/>
          <p:cNvSpPr txBox="1"/>
          <p:nvPr>
            <p:ph idx="1" type="body"/>
          </p:nvPr>
        </p:nvSpPr>
        <p:spPr>
          <a:xfrm>
            <a:off x="500700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Programa	que escribe 3 objetos de tipo persona en el fichero personas.dat.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2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71" name="Google Shape;371;p32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pic>
        <p:nvPicPr>
          <p:cNvPr id="372" name="Google Shape;3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000" y="2306525"/>
            <a:ext cx="3844700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"/>
          <p:cNvSpPr txBox="1"/>
          <p:nvPr>
            <p:ph idx="1" type="body"/>
          </p:nvPr>
        </p:nvSpPr>
        <p:spPr>
          <a:xfrm>
            <a:off x="500700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3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79" name="Google Shape;379;p33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pic>
        <p:nvPicPr>
          <p:cNvPr id="380" name="Google Shape;3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825" y="1089500"/>
            <a:ext cx="3102575" cy="36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7" name="Google Shape;257;p16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BINARIO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"/>
          <p:cNvSpPr txBox="1"/>
          <p:nvPr>
            <p:ph idx="1" type="body"/>
          </p:nvPr>
        </p:nvSpPr>
        <p:spPr>
          <a:xfrm>
            <a:off x="500700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4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87" name="Google Shape;387;p34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813" y="818800"/>
            <a:ext cx="5405276" cy="383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"/>
          <p:cNvSpPr txBox="1"/>
          <p:nvPr>
            <p:ph idx="1" type="body"/>
          </p:nvPr>
        </p:nvSpPr>
        <p:spPr>
          <a:xfrm>
            <a:off x="500700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5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95" name="Google Shape;395;p35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pic>
        <p:nvPicPr>
          <p:cNvPr id="396" name="Google Shape;3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576" y="1629800"/>
            <a:ext cx="5287973" cy="29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6"/>
          <p:cNvSpPr txBox="1"/>
          <p:nvPr>
            <p:ph idx="1" type="body"/>
          </p:nvPr>
        </p:nvSpPr>
        <p:spPr>
          <a:xfrm>
            <a:off x="500700" y="1464525"/>
            <a:ext cx="8142600" cy="32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Para leer los objetos contenidos en un fichero binario que han sido almacenados mediante </a:t>
            </a:r>
            <a:r>
              <a:rPr lang="es">
                <a:solidFill>
                  <a:schemeClr val="lt2"/>
                </a:solidFill>
              </a:rPr>
              <a:t>ObjectOutputStream</a:t>
            </a:r>
            <a:r>
              <a:rPr lang="es"/>
              <a:t> se utiliza la clase ObjectInputStream derivada de InputStream.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Un  objeto  ObjectInputStream  se crea  a  partir  de  un  objeto  FileInputStream asociado al fichero.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El constructor de la clase es: </a:t>
            </a:r>
            <a:r>
              <a:rPr lang="es">
                <a:solidFill>
                  <a:schemeClr val="lt2"/>
                </a:solidFill>
              </a:rPr>
              <a:t>ObjectInputStream(InputStream nombre)</a:t>
            </a:r>
            <a:r>
              <a:rPr lang="es"/>
              <a:t>; Lanza una excepción IOException.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Por Ejemplo, las instrucciones para crear el objeto ObjectInputStream para lectura de objetos del fichero personas.dat serían éstas:Por Ejemplo, las instrucciones para crear el objeto ObjectInputStream para lectura de objetos del fichero personas.dat serían éstas: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La clase proporciona el método</a:t>
            </a:r>
            <a:r>
              <a:rPr lang="es">
                <a:solidFill>
                  <a:schemeClr val="lt2"/>
                </a:solidFill>
              </a:rPr>
              <a:t> readObject() </a:t>
            </a:r>
            <a:r>
              <a:rPr lang="es"/>
              <a:t>que devuelve el objeto del fichero (tipo Object).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Es necesario hacer un casting para guardarlo en una variable del tipo adecuado.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s"/>
              <a:t>Lanza una IOException</a:t>
            </a:r>
            <a:endParaRPr/>
          </a:p>
        </p:txBody>
      </p:sp>
      <p:sp>
        <p:nvSpPr>
          <p:cNvPr id="402" name="Google Shape;402;p36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03" name="Google Shape;403;p36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ObjectInputStream</a:t>
            </a:r>
            <a:endParaRPr/>
          </a:p>
        </p:txBody>
      </p:sp>
      <p:pic>
        <p:nvPicPr>
          <p:cNvPr id="404" name="Google Shape;4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775" y="3219825"/>
            <a:ext cx="5364899" cy="4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/>
          <p:nvPr>
            <p:ph idx="1" type="body"/>
          </p:nvPr>
        </p:nvSpPr>
        <p:spPr>
          <a:xfrm>
            <a:off x="500700" y="1464525"/>
            <a:ext cx="8554500" cy="32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927100" marR="9906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61111"/>
              <a:buFont typeface="Arial"/>
              <a:buNone/>
            </a:pPr>
            <a:r>
              <a:rPr b="0" lang="es" sz="1800">
                <a:solidFill>
                  <a:schemeClr val="accent6"/>
                </a:solidFill>
              </a:rPr>
              <a:t>Persona </a:t>
            </a:r>
            <a:r>
              <a:rPr b="0" lang="es" sz="1800">
                <a:solidFill>
                  <a:srgbClr val="6A3D3D"/>
                </a:solidFill>
              </a:rPr>
              <a:t>persona</a:t>
            </a:r>
            <a:r>
              <a:rPr b="0" lang="es" sz="1800">
                <a:solidFill>
                  <a:schemeClr val="accent6"/>
                </a:solidFill>
              </a:rPr>
              <a:t>; </a:t>
            </a:r>
            <a:r>
              <a:rPr b="0" lang="es" sz="1800">
                <a:solidFill>
                  <a:srgbClr val="3E7E5F"/>
                </a:solidFill>
              </a:rPr>
              <a:t>// defino la variable persona</a:t>
            </a:r>
            <a:endParaRPr b="0" sz="1800">
              <a:solidFill>
                <a:srgbClr val="3E7E5F"/>
              </a:solidFill>
            </a:endParaRPr>
          </a:p>
          <a:p>
            <a:pPr indent="0" lvl="0" marL="927100" rtl="0" algn="l">
              <a:lnSpc>
                <a:spcPct val="100909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61111"/>
              <a:buFont typeface="Arial"/>
              <a:buNone/>
            </a:pPr>
            <a:r>
              <a:rPr b="0" lang="es" sz="1800">
                <a:solidFill>
                  <a:schemeClr val="accent6"/>
                </a:solidFill>
              </a:rPr>
              <a:t>File </a:t>
            </a:r>
            <a:r>
              <a:rPr b="0" lang="es" sz="1800">
                <a:solidFill>
                  <a:srgbClr val="6A3D3D"/>
                </a:solidFill>
              </a:rPr>
              <a:t>fichero </a:t>
            </a:r>
            <a:r>
              <a:rPr b="0" lang="es" sz="1800">
                <a:solidFill>
                  <a:schemeClr val="accent6"/>
                </a:solidFill>
              </a:rPr>
              <a:t>= </a:t>
            </a:r>
            <a:r>
              <a:rPr lang="es" sz="1800">
                <a:solidFill>
                  <a:srgbClr val="7E0054"/>
                </a:solidFill>
              </a:rPr>
              <a:t>new </a:t>
            </a:r>
            <a:r>
              <a:rPr b="0" lang="es" sz="1800">
                <a:solidFill>
                  <a:schemeClr val="accent6"/>
                </a:solidFill>
              </a:rPr>
              <a:t>File(</a:t>
            </a:r>
            <a:r>
              <a:rPr b="0" lang="es" sz="1800">
                <a:solidFill>
                  <a:srgbClr val="2A00FF"/>
                </a:solidFill>
              </a:rPr>
              <a:t>"FichPersona.dat"</a:t>
            </a:r>
            <a:r>
              <a:rPr b="0" lang="es" sz="1800">
                <a:solidFill>
                  <a:schemeClr val="accent6"/>
                </a:solidFill>
              </a:rPr>
              <a:t>);</a:t>
            </a:r>
            <a:endParaRPr b="0" sz="1800">
              <a:solidFill>
                <a:schemeClr val="accent6"/>
              </a:solidFill>
            </a:endParaRPr>
          </a:p>
          <a:p>
            <a:pPr indent="0" lvl="0" marL="927100" marR="2628900" rtl="0" algn="l">
              <a:lnSpc>
                <a:spcPct val="105454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0" lang="es" sz="1800">
                <a:solidFill>
                  <a:schemeClr val="accent6"/>
                </a:solidFill>
              </a:rPr>
              <a:t>FileInputStream </a:t>
            </a:r>
            <a:r>
              <a:rPr b="0" lang="es" sz="1800">
                <a:solidFill>
                  <a:srgbClr val="6A3D3D"/>
                </a:solidFill>
              </a:rPr>
              <a:t>fi </a:t>
            </a:r>
            <a:r>
              <a:rPr b="0" lang="es" sz="1800">
                <a:solidFill>
                  <a:schemeClr val="accent6"/>
                </a:solidFill>
              </a:rPr>
              <a:t>= </a:t>
            </a:r>
            <a:r>
              <a:rPr lang="es" sz="1800">
                <a:solidFill>
                  <a:srgbClr val="7E0054"/>
                </a:solidFill>
              </a:rPr>
              <a:t>new </a:t>
            </a:r>
            <a:r>
              <a:rPr b="0" lang="es" sz="1800">
                <a:solidFill>
                  <a:schemeClr val="accent6"/>
                </a:solidFill>
              </a:rPr>
              <a:t>FileInputStream(</a:t>
            </a:r>
            <a:r>
              <a:rPr b="0" lang="es" sz="1800">
                <a:solidFill>
                  <a:srgbClr val="6A3D3D"/>
                </a:solidFill>
              </a:rPr>
              <a:t>fichero</a:t>
            </a:r>
            <a:r>
              <a:rPr b="0" lang="es" sz="1800">
                <a:solidFill>
                  <a:schemeClr val="accent6"/>
                </a:solidFill>
              </a:rPr>
              <a:t>); </a:t>
            </a:r>
            <a:endParaRPr b="0" sz="1800">
              <a:solidFill>
                <a:schemeClr val="accent6"/>
              </a:solidFill>
            </a:endParaRPr>
          </a:p>
          <a:p>
            <a:pPr indent="0" lvl="0" marL="927100" marR="2628900" rtl="0" algn="l">
              <a:lnSpc>
                <a:spcPct val="105454"/>
              </a:lnSpc>
              <a:spcBef>
                <a:spcPts val="100"/>
              </a:spcBef>
              <a:spcAft>
                <a:spcPts val="0"/>
              </a:spcAft>
              <a:buClr>
                <a:schemeClr val="accent6"/>
              </a:buClr>
              <a:buSzPct val="61111"/>
              <a:buFont typeface="Arial"/>
              <a:buNone/>
            </a:pPr>
            <a:r>
              <a:rPr b="0" lang="es" sz="1800">
                <a:solidFill>
                  <a:schemeClr val="accent6"/>
                </a:solidFill>
              </a:rPr>
              <a:t>ObjectInputStream </a:t>
            </a:r>
            <a:r>
              <a:rPr b="0" lang="es" sz="1800">
                <a:solidFill>
                  <a:srgbClr val="6A3D3D"/>
                </a:solidFill>
              </a:rPr>
              <a:t>dataIS </a:t>
            </a:r>
            <a:r>
              <a:rPr b="0" lang="es" sz="1800">
                <a:solidFill>
                  <a:schemeClr val="accent6"/>
                </a:solidFill>
              </a:rPr>
              <a:t>= </a:t>
            </a:r>
            <a:r>
              <a:rPr lang="es" sz="1800">
                <a:solidFill>
                  <a:srgbClr val="7E0054"/>
                </a:solidFill>
              </a:rPr>
              <a:t>new </a:t>
            </a:r>
            <a:r>
              <a:rPr b="0" lang="es" sz="1800">
                <a:solidFill>
                  <a:schemeClr val="accent6"/>
                </a:solidFill>
              </a:rPr>
              <a:t>ObjectInputStream(</a:t>
            </a:r>
            <a:r>
              <a:rPr b="0" lang="es" sz="1800">
                <a:solidFill>
                  <a:srgbClr val="6A3D3D"/>
                </a:solidFill>
              </a:rPr>
              <a:t>fi</a:t>
            </a:r>
            <a:r>
              <a:rPr b="0" lang="es" sz="1800">
                <a:solidFill>
                  <a:schemeClr val="accent6"/>
                </a:solidFill>
              </a:rPr>
              <a:t>);</a:t>
            </a:r>
            <a:endParaRPr b="0" sz="1800">
              <a:solidFill>
                <a:schemeClr val="accent6"/>
              </a:solidFill>
            </a:endParaRPr>
          </a:p>
          <a:p>
            <a:pPr indent="0" lvl="0" marL="927100" rtl="0" algn="l">
              <a:lnSpc>
                <a:spcPct val="107272"/>
              </a:lnSpc>
              <a:spcBef>
                <a:spcPts val="1100"/>
              </a:spcBef>
              <a:spcAft>
                <a:spcPts val="0"/>
              </a:spcAft>
              <a:buClr>
                <a:schemeClr val="accent6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7E0054"/>
                </a:solidFill>
              </a:rPr>
              <a:t>int </a:t>
            </a:r>
            <a:r>
              <a:rPr b="0" lang="es" sz="1800">
                <a:solidFill>
                  <a:srgbClr val="6A3D3D"/>
                </a:solidFill>
              </a:rPr>
              <a:t>i </a:t>
            </a:r>
            <a:r>
              <a:rPr b="0" lang="es" sz="1800">
                <a:solidFill>
                  <a:schemeClr val="accent6"/>
                </a:solidFill>
              </a:rPr>
              <a:t>= 1;</a:t>
            </a:r>
            <a:endParaRPr b="0" sz="1800">
              <a:solidFill>
                <a:schemeClr val="accent6"/>
              </a:solidFill>
            </a:endParaRPr>
          </a:p>
          <a:p>
            <a:pPr indent="0" lvl="0" marL="927100" rtl="0" algn="l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7E0054"/>
                </a:solidFill>
              </a:rPr>
              <a:t>try </a:t>
            </a:r>
            <a:r>
              <a:rPr b="0" lang="es" sz="1800">
                <a:solidFill>
                  <a:schemeClr val="accent6"/>
                </a:solidFill>
              </a:rPr>
              <a:t>{</a:t>
            </a:r>
            <a:endParaRPr b="0" sz="1800">
              <a:solidFill>
                <a:schemeClr val="accent6"/>
              </a:solidFill>
            </a:endParaRPr>
          </a:p>
          <a:p>
            <a:pPr indent="0" lvl="0" marL="1841500" marR="127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E0054"/>
                </a:solidFill>
              </a:rPr>
              <a:t>while </a:t>
            </a:r>
            <a:r>
              <a:rPr b="0" lang="es" sz="1800">
                <a:solidFill>
                  <a:schemeClr val="accent6"/>
                </a:solidFill>
              </a:rPr>
              <a:t>(</a:t>
            </a:r>
            <a:r>
              <a:rPr b="0" lang="es" sz="1800">
                <a:solidFill>
                  <a:srgbClr val="6A3D3D"/>
                </a:solidFill>
              </a:rPr>
              <a:t>fi</a:t>
            </a:r>
            <a:r>
              <a:rPr b="0" lang="es" sz="1800">
                <a:solidFill>
                  <a:schemeClr val="accent6"/>
                </a:solidFill>
              </a:rPr>
              <a:t>.getChannel().position() &lt; </a:t>
            </a:r>
            <a:r>
              <a:rPr b="0" lang="es" sz="1800">
                <a:solidFill>
                  <a:srgbClr val="6A3D3D"/>
                </a:solidFill>
              </a:rPr>
              <a:t>fi</a:t>
            </a:r>
            <a:r>
              <a:rPr b="0" lang="es" sz="1800">
                <a:solidFill>
                  <a:schemeClr val="accent6"/>
                </a:solidFill>
              </a:rPr>
              <a:t>.getChannel().size())  </a:t>
            </a:r>
            <a:r>
              <a:rPr b="0" lang="es" sz="1800">
                <a:solidFill>
                  <a:schemeClr val="accent6"/>
                </a:solidFill>
              </a:rPr>
              <a:t> </a:t>
            </a:r>
            <a:r>
              <a:rPr b="0" lang="es" sz="1800">
                <a:solidFill>
                  <a:srgbClr val="3E7E5F"/>
                </a:solidFill>
              </a:rPr>
              <a:t>// lectura del fichero </a:t>
            </a:r>
            <a:endParaRPr b="0" sz="1800">
              <a:solidFill>
                <a:schemeClr val="accent6"/>
              </a:solidFill>
            </a:endParaRPr>
          </a:p>
          <a:p>
            <a:pPr indent="0" lvl="0" marL="1841500" marR="127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800">
                <a:solidFill>
                  <a:schemeClr val="accent6"/>
                </a:solidFill>
              </a:rPr>
              <a:t>{ </a:t>
            </a:r>
            <a:endParaRPr b="0" sz="1800">
              <a:solidFill>
                <a:srgbClr val="3E7E5F"/>
              </a:solidFill>
            </a:endParaRPr>
          </a:p>
          <a:p>
            <a:pPr indent="0" lvl="0" marL="2298700" marR="127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800">
                <a:solidFill>
                  <a:srgbClr val="6A3D3D"/>
                </a:solidFill>
              </a:rPr>
              <a:t>persona </a:t>
            </a:r>
            <a:r>
              <a:rPr b="0" lang="es" sz="1800">
                <a:solidFill>
                  <a:schemeClr val="accent6"/>
                </a:solidFill>
              </a:rPr>
              <a:t>= (Persona) </a:t>
            </a:r>
            <a:r>
              <a:rPr b="0" lang="es" sz="1800">
                <a:solidFill>
                  <a:srgbClr val="6A3D3D"/>
                </a:solidFill>
              </a:rPr>
              <a:t>dataIS</a:t>
            </a:r>
            <a:r>
              <a:rPr b="0" lang="es" sz="1800">
                <a:solidFill>
                  <a:schemeClr val="accent6"/>
                </a:solidFill>
              </a:rPr>
              <a:t>.readObject(); </a:t>
            </a:r>
            <a:r>
              <a:rPr b="0" lang="es" sz="1800">
                <a:solidFill>
                  <a:srgbClr val="3E7E5F"/>
                </a:solidFill>
              </a:rPr>
              <a:t>// leer una Persona </a:t>
            </a:r>
            <a:endParaRPr b="0" sz="1800">
              <a:solidFill>
                <a:srgbClr val="3E7E5F"/>
              </a:solidFill>
            </a:endParaRPr>
          </a:p>
          <a:p>
            <a:pPr indent="0" lvl="0" marL="2298700" marR="127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61111"/>
              <a:buFont typeface="Arial"/>
              <a:buNone/>
            </a:pPr>
            <a:r>
              <a:rPr b="0" lang="es" sz="1800">
                <a:solidFill>
                  <a:schemeClr val="accent6"/>
                </a:solidFill>
              </a:rPr>
              <a:t>System.</a:t>
            </a:r>
            <a:r>
              <a:rPr i="1" lang="es" sz="1800">
                <a:solidFill>
                  <a:srgbClr val="0000C0"/>
                </a:solidFill>
              </a:rPr>
              <a:t>out</a:t>
            </a:r>
            <a:r>
              <a:rPr b="0" lang="es" sz="1800">
                <a:solidFill>
                  <a:schemeClr val="accent6"/>
                </a:solidFill>
              </a:rPr>
              <a:t>.print(</a:t>
            </a:r>
            <a:r>
              <a:rPr b="0" lang="es" sz="1800">
                <a:solidFill>
                  <a:srgbClr val="6A3D3D"/>
                </a:solidFill>
              </a:rPr>
              <a:t>i </a:t>
            </a:r>
            <a:r>
              <a:rPr b="0" lang="es" sz="1800">
                <a:solidFill>
                  <a:schemeClr val="accent6"/>
                </a:solidFill>
              </a:rPr>
              <a:t>+ </a:t>
            </a:r>
            <a:r>
              <a:rPr b="0" lang="es" sz="1800">
                <a:solidFill>
                  <a:srgbClr val="2A00FF"/>
                </a:solidFill>
              </a:rPr>
              <a:t>"=&gt;"</a:t>
            </a:r>
            <a:r>
              <a:rPr b="0" lang="es" sz="1800">
                <a:solidFill>
                  <a:schemeClr val="accent6"/>
                </a:solidFill>
              </a:rPr>
              <a:t>);</a:t>
            </a:r>
            <a:endParaRPr b="0" sz="1800">
              <a:solidFill>
                <a:schemeClr val="accent6"/>
              </a:solidFill>
            </a:endParaRPr>
          </a:p>
          <a:p>
            <a:pPr indent="0" lvl="0" marL="2298700" rtl="0" algn="l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61111"/>
              <a:buFont typeface="Arial"/>
              <a:buNone/>
            </a:pPr>
            <a:r>
              <a:rPr b="0" lang="es" sz="1800">
                <a:solidFill>
                  <a:srgbClr val="6A3D3D"/>
                </a:solidFill>
              </a:rPr>
              <a:t>i</a:t>
            </a:r>
            <a:r>
              <a:rPr b="0" lang="es" sz="1800">
                <a:solidFill>
                  <a:schemeClr val="accent6"/>
                </a:solidFill>
              </a:rPr>
              <a:t>++;</a:t>
            </a:r>
            <a:endParaRPr b="0" sz="1800">
              <a:solidFill>
                <a:schemeClr val="accent6"/>
              </a:solidFill>
            </a:endParaRPr>
          </a:p>
          <a:p>
            <a:pPr indent="0" lvl="0" marL="2286000" marR="17780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61111"/>
              <a:buFont typeface="Arial"/>
              <a:buNone/>
            </a:pPr>
            <a:r>
              <a:rPr b="0" lang="es" sz="1800">
                <a:solidFill>
                  <a:schemeClr val="accent6"/>
                </a:solidFill>
              </a:rPr>
              <a:t>System.</a:t>
            </a:r>
            <a:r>
              <a:rPr i="1" lang="es" sz="1800">
                <a:solidFill>
                  <a:srgbClr val="0000C0"/>
                </a:solidFill>
              </a:rPr>
              <a:t>out</a:t>
            </a:r>
            <a:r>
              <a:rPr b="0" lang="es" sz="1800">
                <a:solidFill>
                  <a:schemeClr val="accent6"/>
                </a:solidFill>
              </a:rPr>
              <a:t>.printf(</a:t>
            </a:r>
            <a:r>
              <a:rPr b="0" lang="es" sz="1800">
                <a:solidFill>
                  <a:srgbClr val="2A00FF"/>
                </a:solidFill>
              </a:rPr>
              <a:t>"Nombre: %s, edad: %d %n"</a:t>
            </a:r>
            <a:r>
              <a:rPr b="0" lang="es" sz="1800">
                <a:solidFill>
                  <a:schemeClr val="accent6"/>
                </a:solidFill>
              </a:rPr>
              <a:t>, </a:t>
            </a:r>
            <a:r>
              <a:rPr b="0" lang="es" sz="1800">
                <a:solidFill>
                  <a:srgbClr val="6A3D3D"/>
                </a:solidFill>
              </a:rPr>
              <a:t>persona</a:t>
            </a:r>
            <a:r>
              <a:rPr b="0" lang="es" sz="1800">
                <a:solidFill>
                  <a:schemeClr val="accent6"/>
                </a:solidFill>
              </a:rPr>
              <a:t>.getNombre(),</a:t>
            </a:r>
            <a:r>
              <a:rPr b="0" lang="es" sz="1800">
                <a:solidFill>
                  <a:srgbClr val="6A3D3D"/>
                </a:solidFill>
              </a:rPr>
              <a:t>persona</a:t>
            </a:r>
            <a:r>
              <a:rPr b="0" lang="es" sz="1800">
                <a:solidFill>
                  <a:schemeClr val="accent6"/>
                </a:solidFill>
              </a:rPr>
              <a:t>.getEdad());</a:t>
            </a:r>
            <a:endParaRPr b="0" sz="1800">
              <a:solidFill>
                <a:schemeClr val="accent6"/>
              </a:solidFill>
            </a:endParaRPr>
          </a:p>
          <a:p>
            <a:pPr indent="444500" lvl="0" marL="1384300" rtl="0" algn="l">
              <a:lnSpc>
                <a:spcPct val="107272"/>
              </a:lnSpc>
              <a:spcBef>
                <a:spcPts val="1100"/>
              </a:spcBef>
              <a:spcAft>
                <a:spcPts val="0"/>
              </a:spcAft>
              <a:buClr>
                <a:schemeClr val="accent6"/>
              </a:buClr>
              <a:buSzPct val="61111"/>
              <a:buFont typeface="Arial"/>
              <a:buNone/>
            </a:pPr>
            <a:r>
              <a:rPr b="0" lang="es" sz="1800">
                <a:solidFill>
                  <a:schemeClr val="accent6"/>
                </a:solidFill>
              </a:rPr>
              <a:t>}	</a:t>
            </a:r>
            <a:endParaRPr b="0" sz="1800">
              <a:solidFill>
                <a:schemeClr val="accent6"/>
              </a:solidFill>
            </a:endParaRPr>
          </a:p>
          <a:p>
            <a:pPr indent="457200" lvl="0" marL="457200" marR="32131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800">
                <a:solidFill>
                  <a:schemeClr val="accent6"/>
                </a:solidFill>
              </a:rPr>
              <a:t>} </a:t>
            </a:r>
            <a:r>
              <a:rPr lang="es" sz="1800">
                <a:solidFill>
                  <a:srgbClr val="7E0054"/>
                </a:solidFill>
              </a:rPr>
              <a:t>catch </a:t>
            </a:r>
            <a:r>
              <a:rPr b="0" lang="es" sz="1800">
                <a:solidFill>
                  <a:schemeClr val="accent6"/>
                </a:solidFill>
              </a:rPr>
              <a:t>(EOFException </a:t>
            </a:r>
            <a:r>
              <a:rPr b="0" lang="es" sz="1800">
                <a:solidFill>
                  <a:srgbClr val="6A3D3D"/>
                </a:solidFill>
              </a:rPr>
              <a:t>eo</a:t>
            </a:r>
            <a:r>
              <a:rPr b="0" lang="es" sz="1800">
                <a:solidFill>
                  <a:schemeClr val="accent6"/>
                </a:solidFill>
              </a:rPr>
              <a:t>) { </a:t>
            </a:r>
            <a:endParaRPr b="0" sz="1800">
              <a:solidFill>
                <a:schemeClr val="accent6"/>
              </a:solidFill>
            </a:endParaRPr>
          </a:p>
          <a:p>
            <a:pPr indent="0" lvl="0" marL="1384300" marR="32131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61111"/>
              <a:buFont typeface="Arial"/>
              <a:buNone/>
            </a:pPr>
            <a:r>
              <a:rPr b="0" lang="es" sz="1800">
                <a:solidFill>
                  <a:schemeClr val="accent6"/>
                </a:solidFill>
              </a:rPr>
              <a:t>System.</a:t>
            </a:r>
            <a:r>
              <a:rPr i="1" lang="es" sz="1800">
                <a:solidFill>
                  <a:srgbClr val="0000C0"/>
                </a:solidFill>
              </a:rPr>
              <a:t>out</a:t>
            </a:r>
            <a:r>
              <a:rPr b="0" lang="es" sz="1800">
                <a:solidFill>
                  <a:schemeClr val="accent6"/>
                </a:solidFill>
              </a:rPr>
              <a:t>.println(</a:t>
            </a:r>
            <a:r>
              <a:rPr b="0" lang="es" sz="1800">
                <a:solidFill>
                  <a:srgbClr val="2A00FF"/>
                </a:solidFill>
              </a:rPr>
              <a:t>"FIN DE LECTURA."</a:t>
            </a:r>
            <a:r>
              <a:rPr b="0" lang="es" sz="1800">
                <a:solidFill>
                  <a:schemeClr val="accent6"/>
                </a:solidFill>
              </a:rPr>
              <a:t>);</a:t>
            </a:r>
            <a:endParaRPr b="0" sz="1800">
              <a:solidFill>
                <a:schemeClr val="accent6"/>
              </a:solidFill>
            </a:endParaRPr>
          </a:p>
          <a:p>
            <a:pPr indent="0" lvl="0" marL="927100" rtl="0" algn="l">
              <a:lnSpc>
                <a:spcPct val="100909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61111"/>
              <a:buFont typeface="Arial"/>
              <a:buNone/>
            </a:pPr>
            <a:r>
              <a:rPr b="0" lang="es" sz="1800">
                <a:solidFill>
                  <a:schemeClr val="accent6"/>
                </a:solidFill>
              </a:rPr>
              <a:t>} </a:t>
            </a:r>
            <a:r>
              <a:rPr lang="es" sz="1800">
                <a:solidFill>
                  <a:srgbClr val="7E0054"/>
                </a:solidFill>
              </a:rPr>
              <a:t>catch </a:t>
            </a:r>
            <a:r>
              <a:rPr b="0" lang="es" sz="1800">
                <a:solidFill>
                  <a:schemeClr val="accent6"/>
                </a:solidFill>
              </a:rPr>
              <a:t>(StreamCorruptedException </a:t>
            </a:r>
            <a:r>
              <a:rPr b="0" lang="es" sz="1800">
                <a:solidFill>
                  <a:srgbClr val="6A3D3D"/>
                </a:solidFill>
              </a:rPr>
              <a:t>x</a:t>
            </a:r>
            <a:r>
              <a:rPr b="0" lang="es" sz="1800">
                <a:solidFill>
                  <a:schemeClr val="accent6"/>
                </a:solidFill>
              </a:rPr>
              <a:t>) {</a:t>
            </a:r>
            <a:endParaRPr b="0" sz="1800">
              <a:solidFill>
                <a:schemeClr val="accent6"/>
              </a:solidFill>
            </a:endParaRPr>
          </a:p>
          <a:p>
            <a:pPr indent="0" lvl="0" marL="927100" rtl="0" algn="l">
              <a:lnSpc>
                <a:spcPct val="108181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61111"/>
              <a:buFont typeface="Arial"/>
              <a:buNone/>
            </a:pPr>
            <a:r>
              <a:rPr b="0" lang="es" sz="1800">
                <a:solidFill>
                  <a:schemeClr val="accent6"/>
                </a:solidFill>
              </a:rPr>
              <a:t>}</a:t>
            </a:r>
            <a:endParaRPr b="0" sz="1800">
              <a:solidFill>
                <a:schemeClr val="accent6"/>
              </a:solidFill>
            </a:endParaRPr>
          </a:p>
          <a:p>
            <a:pPr indent="0" lvl="0" marL="927100" rtl="0" algn="l">
              <a:lnSpc>
                <a:spcPct val="108181"/>
              </a:lnSpc>
              <a:spcBef>
                <a:spcPts val="1100"/>
              </a:spcBef>
              <a:spcAft>
                <a:spcPts val="0"/>
              </a:spcAft>
              <a:buClr>
                <a:schemeClr val="accent6"/>
              </a:buClr>
              <a:buSzPct val="61111"/>
              <a:buFont typeface="Arial"/>
              <a:buNone/>
            </a:pPr>
            <a:r>
              <a:rPr b="0" lang="es" sz="1800">
                <a:solidFill>
                  <a:srgbClr val="6A3D3D"/>
                </a:solidFill>
              </a:rPr>
              <a:t>dataIS</a:t>
            </a:r>
            <a:r>
              <a:rPr b="0" lang="es" sz="1800">
                <a:solidFill>
                  <a:schemeClr val="accent6"/>
                </a:solidFill>
              </a:rPr>
              <a:t>.close(); </a:t>
            </a:r>
            <a:r>
              <a:rPr b="0" lang="es" sz="1800">
                <a:solidFill>
                  <a:srgbClr val="3E7E5F"/>
                </a:solidFill>
              </a:rPr>
              <a:t>// cerrar stream de entrada</a:t>
            </a:r>
            <a:endParaRPr b="0" sz="1800">
              <a:solidFill>
                <a:srgbClr val="3E7E5F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7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11" name="Google Shape;411;p37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ObjectInputStream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/>
          <p:nvPr>
            <p:ph idx="1" type="body"/>
          </p:nvPr>
        </p:nvSpPr>
        <p:spPr>
          <a:xfrm>
            <a:off x="500700" y="1464525"/>
            <a:ext cx="8142600" cy="32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s"/>
              <a:t>El flujo FileOutputStream permite escribir bytes en un fichero de manera secuencial.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/>
              <a:t>Sus constructores tienen los mismos parámetros que los mostrados para FileWriter: el fichero puede ser abierto vacío o listo para añadirle datos a los que ya contenga.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/>
              <a:t>Ya que este flujo está destinado a ficheros binarios (bytes) todas las escrituras se hacen a través de un buffer (array de bytes).</a:t>
            </a:r>
            <a:endParaRPr/>
          </a:p>
          <a:p>
            <a:pPr indent="45720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"/>
              <a:t>– public void write (byte[] b) throws IOException</a:t>
            </a:r>
            <a:endParaRPr/>
          </a:p>
        </p:txBody>
      </p:sp>
      <p:sp>
        <p:nvSpPr>
          <p:cNvPr id="263" name="Google Shape;263;p17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4" name="Google Shape;264;p17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FileOutputStream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/>
          <p:nvPr>
            <p:ph idx="1" type="body"/>
          </p:nvPr>
        </p:nvSpPr>
        <p:spPr>
          <a:xfrm>
            <a:off x="500700" y="1464525"/>
            <a:ext cx="8142600" cy="32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Declarar fichero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File fichero = new File ("ruta/archivo.dat");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Crear el flujo de salida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FileOutputStream fic = new FileOutputStream(fichero, [true])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/>
              <a:t>True para escribir al final del fichero sin borrar la información que ya estaba</a:t>
            </a:r>
            <a:endParaRPr b="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Escribir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fic.write(i);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Cerrar fichero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fic.close();</a:t>
            </a:r>
            <a:endParaRPr b="0"/>
          </a:p>
        </p:txBody>
      </p:sp>
      <p:sp>
        <p:nvSpPr>
          <p:cNvPr id="270" name="Google Shape;270;p18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1" name="Google Shape;271;p18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FileOutputStream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 txBox="1"/>
          <p:nvPr>
            <p:ph idx="1" type="body"/>
          </p:nvPr>
        </p:nvSpPr>
        <p:spPr>
          <a:xfrm>
            <a:off x="500700" y="1464525"/>
            <a:ext cx="8142600" cy="30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215900" marR="13716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b="0" lang="es" sz="1000">
                <a:solidFill>
                  <a:schemeClr val="accent6"/>
                </a:solidFill>
              </a:rPr>
              <a:t>File </a:t>
            </a:r>
            <a:r>
              <a:rPr b="0" lang="es" sz="1000">
                <a:solidFill>
                  <a:srgbClr val="6A3C3C"/>
                </a:solidFill>
              </a:rPr>
              <a:t>fichero </a:t>
            </a:r>
            <a:r>
              <a:rPr b="0" lang="es" sz="1000">
                <a:solidFill>
                  <a:schemeClr val="accent6"/>
                </a:solidFill>
              </a:rPr>
              <a:t>= </a:t>
            </a:r>
            <a:r>
              <a:rPr lang="es" sz="1000">
                <a:solidFill>
                  <a:srgbClr val="7D0053"/>
                </a:solidFill>
              </a:rPr>
              <a:t>new </a:t>
            </a:r>
            <a:r>
              <a:rPr b="0" lang="es" sz="1000">
                <a:solidFill>
                  <a:schemeClr val="accent6"/>
                </a:solidFill>
              </a:rPr>
              <a:t>File(</a:t>
            </a:r>
            <a:r>
              <a:rPr b="0" lang="es" sz="1000">
                <a:solidFill>
                  <a:srgbClr val="2A00FF"/>
                </a:solidFill>
              </a:rPr>
              <a:t>"FichTexto.txt"</a:t>
            </a:r>
            <a:r>
              <a:rPr b="0" lang="es" sz="1000">
                <a:solidFill>
                  <a:schemeClr val="accent6"/>
                </a:solidFill>
              </a:rPr>
              <a:t>);</a:t>
            </a:r>
            <a:r>
              <a:rPr b="0" lang="es" sz="1000">
                <a:solidFill>
                  <a:srgbClr val="3D7D5F"/>
                </a:solidFill>
              </a:rPr>
              <a:t>//declara fichero</a:t>
            </a:r>
            <a:endParaRPr b="0" sz="1000">
              <a:solidFill>
                <a:srgbClr val="3D7D5F"/>
              </a:solidFill>
            </a:endParaRPr>
          </a:p>
          <a:p>
            <a:pPr indent="0" lvl="0" marL="215900" rtl="0" algn="l">
              <a:lnSpc>
                <a:spcPct val="100909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b="0" lang="es" sz="1000">
                <a:solidFill>
                  <a:schemeClr val="accent6"/>
                </a:solidFill>
              </a:rPr>
              <a:t>FileWriter </a:t>
            </a:r>
            <a:r>
              <a:rPr b="0" lang="es" sz="1000">
                <a:solidFill>
                  <a:srgbClr val="6A3C3C"/>
                </a:solidFill>
              </a:rPr>
              <a:t>fic </a:t>
            </a:r>
            <a:r>
              <a:rPr b="0" lang="es" sz="1000">
                <a:solidFill>
                  <a:schemeClr val="accent6"/>
                </a:solidFill>
              </a:rPr>
              <a:t>= </a:t>
            </a:r>
            <a:r>
              <a:rPr lang="es" sz="1000">
                <a:solidFill>
                  <a:srgbClr val="7D0053"/>
                </a:solidFill>
              </a:rPr>
              <a:t>new </a:t>
            </a:r>
            <a:r>
              <a:rPr b="0" lang="es" sz="1000">
                <a:solidFill>
                  <a:schemeClr val="accent6"/>
                </a:solidFill>
              </a:rPr>
              <a:t>FileWriter(</a:t>
            </a:r>
            <a:r>
              <a:rPr b="0" lang="es" sz="1000">
                <a:solidFill>
                  <a:srgbClr val="6A3C3C"/>
                </a:solidFill>
              </a:rPr>
              <a:t>fichero</a:t>
            </a:r>
            <a:r>
              <a:rPr b="0" lang="es" sz="1000">
                <a:solidFill>
                  <a:schemeClr val="accent6"/>
                </a:solidFill>
              </a:rPr>
              <a:t>); </a:t>
            </a:r>
            <a:r>
              <a:rPr b="0" lang="es" sz="1000">
                <a:solidFill>
                  <a:srgbClr val="3D7D5F"/>
                </a:solidFill>
              </a:rPr>
              <a:t>//crear el flujo de salida</a:t>
            </a:r>
            <a:endParaRPr b="0" sz="1000">
              <a:solidFill>
                <a:srgbClr val="3D7D5F"/>
              </a:solidFill>
            </a:endParaRPr>
          </a:p>
          <a:p>
            <a:pPr indent="0" lvl="0" marL="2159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b="0" lang="es" sz="1000">
                <a:solidFill>
                  <a:schemeClr val="accent6"/>
                </a:solidFill>
              </a:rPr>
              <a:t>String </a:t>
            </a:r>
            <a:r>
              <a:rPr b="0" lang="es" sz="1000">
                <a:solidFill>
                  <a:srgbClr val="6A3C3C"/>
                </a:solidFill>
              </a:rPr>
              <a:t>cadena </a:t>
            </a:r>
            <a:r>
              <a:rPr b="0" lang="es" sz="1000">
                <a:solidFill>
                  <a:schemeClr val="accent6"/>
                </a:solidFill>
              </a:rPr>
              <a:t>=</a:t>
            </a:r>
            <a:r>
              <a:rPr b="0" lang="es" sz="1000">
                <a:solidFill>
                  <a:srgbClr val="2A00FF"/>
                </a:solidFill>
              </a:rPr>
              <a:t>"Esto es una prueba con FileWriter"</a:t>
            </a:r>
            <a:r>
              <a:rPr b="0" lang="es" sz="1000">
                <a:solidFill>
                  <a:schemeClr val="accent6"/>
                </a:solidFill>
              </a:rPr>
              <a:t>;</a:t>
            </a:r>
            <a:endParaRPr b="0" sz="1000">
              <a:solidFill>
                <a:schemeClr val="accent6"/>
              </a:solidFill>
            </a:endParaRPr>
          </a:p>
          <a:p>
            <a:pPr indent="0" lvl="0" marL="215900" rtl="0" algn="l">
              <a:lnSpc>
                <a:spcPct val="108636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lang="es" sz="1000">
                <a:solidFill>
                  <a:srgbClr val="7D0053"/>
                </a:solidFill>
              </a:rPr>
              <a:t>char</a:t>
            </a:r>
            <a:r>
              <a:rPr b="0" lang="es" sz="1000">
                <a:solidFill>
                  <a:schemeClr val="accent6"/>
                </a:solidFill>
              </a:rPr>
              <a:t>[] </a:t>
            </a:r>
            <a:r>
              <a:rPr b="0" lang="es" sz="1000">
                <a:solidFill>
                  <a:srgbClr val="6A3C3C"/>
                </a:solidFill>
              </a:rPr>
              <a:t>cad </a:t>
            </a:r>
            <a:r>
              <a:rPr b="0" lang="es" sz="1000">
                <a:solidFill>
                  <a:schemeClr val="accent6"/>
                </a:solidFill>
              </a:rPr>
              <a:t>= </a:t>
            </a:r>
            <a:r>
              <a:rPr b="0" lang="es" sz="1000">
                <a:solidFill>
                  <a:srgbClr val="6A3C3C"/>
                </a:solidFill>
              </a:rPr>
              <a:t>cadena</a:t>
            </a:r>
            <a:r>
              <a:rPr b="0" lang="es" sz="1000">
                <a:solidFill>
                  <a:schemeClr val="accent6"/>
                </a:solidFill>
              </a:rPr>
              <a:t>.toCharArray();</a:t>
            </a:r>
            <a:r>
              <a:rPr b="0" lang="es" sz="1000">
                <a:solidFill>
                  <a:srgbClr val="3D7D5F"/>
                </a:solidFill>
              </a:rPr>
              <a:t>//convierte un String en array de caracteres</a:t>
            </a:r>
            <a:endParaRPr b="0" sz="1000">
              <a:solidFill>
                <a:srgbClr val="3D7D5F"/>
              </a:solidFill>
            </a:endParaRPr>
          </a:p>
          <a:p>
            <a:pPr indent="0" lvl="0" marL="215900" rtl="0" algn="l">
              <a:lnSpc>
                <a:spcPct val="108181"/>
              </a:lnSpc>
              <a:spcBef>
                <a:spcPts val="11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lang="es" sz="1000">
                <a:solidFill>
                  <a:srgbClr val="7D0053"/>
                </a:solidFill>
              </a:rPr>
              <a:t>for</a:t>
            </a:r>
            <a:r>
              <a:rPr b="0" lang="es" sz="1000">
                <a:solidFill>
                  <a:schemeClr val="accent6"/>
                </a:solidFill>
              </a:rPr>
              <a:t>(</a:t>
            </a:r>
            <a:r>
              <a:rPr lang="es" sz="1000">
                <a:solidFill>
                  <a:srgbClr val="7D0053"/>
                </a:solidFill>
              </a:rPr>
              <a:t>int </a:t>
            </a:r>
            <a:r>
              <a:rPr b="0" lang="es" sz="1000">
                <a:solidFill>
                  <a:srgbClr val="6A3C3C"/>
                </a:solidFill>
              </a:rPr>
              <a:t>i</a:t>
            </a:r>
            <a:r>
              <a:rPr b="0" lang="es" sz="1000">
                <a:solidFill>
                  <a:schemeClr val="accent6"/>
                </a:solidFill>
              </a:rPr>
              <a:t>=0; </a:t>
            </a:r>
            <a:r>
              <a:rPr b="0" lang="es" sz="1000">
                <a:solidFill>
                  <a:srgbClr val="6A3C3C"/>
                </a:solidFill>
              </a:rPr>
              <a:t>i</a:t>
            </a:r>
            <a:r>
              <a:rPr b="0" lang="es" sz="1000">
                <a:solidFill>
                  <a:schemeClr val="accent6"/>
                </a:solidFill>
              </a:rPr>
              <a:t>&lt;</a:t>
            </a:r>
            <a:r>
              <a:rPr b="0" lang="es" sz="1000">
                <a:solidFill>
                  <a:srgbClr val="6A3C3C"/>
                </a:solidFill>
              </a:rPr>
              <a:t>cad</a:t>
            </a:r>
            <a:r>
              <a:rPr b="0" lang="es" sz="1000">
                <a:solidFill>
                  <a:schemeClr val="accent6"/>
                </a:solidFill>
              </a:rPr>
              <a:t>.</a:t>
            </a:r>
            <a:r>
              <a:rPr b="0" lang="es" sz="1000">
                <a:solidFill>
                  <a:srgbClr val="0000C0"/>
                </a:solidFill>
              </a:rPr>
              <a:t>length</a:t>
            </a:r>
            <a:r>
              <a:rPr b="0" lang="es" sz="1000">
                <a:solidFill>
                  <a:schemeClr val="accent6"/>
                </a:solidFill>
              </a:rPr>
              <a:t>; </a:t>
            </a:r>
            <a:r>
              <a:rPr b="0" lang="es" sz="1000">
                <a:solidFill>
                  <a:srgbClr val="6A3C3C"/>
                </a:solidFill>
              </a:rPr>
              <a:t>i</a:t>
            </a:r>
            <a:r>
              <a:rPr b="0" lang="es" sz="1000">
                <a:solidFill>
                  <a:schemeClr val="accent6"/>
                </a:solidFill>
              </a:rPr>
              <a:t>++)</a:t>
            </a:r>
            <a:endParaRPr b="0" sz="1000">
              <a:solidFill>
                <a:schemeClr val="accent6"/>
              </a:solidFill>
            </a:endParaRPr>
          </a:p>
          <a:p>
            <a:pPr indent="0" lvl="0" marL="673100" rtl="0" algn="l">
              <a:lnSpc>
                <a:spcPct val="108181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b="0" lang="es" sz="1000">
                <a:solidFill>
                  <a:srgbClr val="6A3C3C"/>
                </a:solidFill>
              </a:rPr>
              <a:t>fic</a:t>
            </a:r>
            <a:r>
              <a:rPr b="0" lang="es" sz="1000">
                <a:solidFill>
                  <a:schemeClr val="accent6"/>
                </a:solidFill>
              </a:rPr>
              <a:t>.write(</a:t>
            </a:r>
            <a:r>
              <a:rPr b="0" lang="es" sz="1000">
                <a:solidFill>
                  <a:srgbClr val="6A3C3C"/>
                </a:solidFill>
              </a:rPr>
              <a:t>cad</a:t>
            </a:r>
            <a:r>
              <a:rPr b="0" lang="es" sz="1000">
                <a:solidFill>
                  <a:schemeClr val="accent6"/>
                </a:solidFill>
              </a:rPr>
              <a:t>[</a:t>
            </a:r>
            <a:r>
              <a:rPr b="0" lang="es" sz="1000">
                <a:solidFill>
                  <a:srgbClr val="6A3C3C"/>
                </a:solidFill>
              </a:rPr>
              <a:t>i</a:t>
            </a:r>
            <a:r>
              <a:rPr b="0" lang="es" sz="1000">
                <a:solidFill>
                  <a:schemeClr val="accent6"/>
                </a:solidFill>
              </a:rPr>
              <a:t>]);  </a:t>
            </a:r>
            <a:r>
              <a:rPr b="0" lang="es" sz="1000">
                <a:solidFill>
                  <a:srgbClr val="3D7D5F"/>
                </a:solidFill>
              </a:rPr>
              <a:t>//se va escribiendo un carácter</a:t>
            </a:r>
            <a:endParaRPr b="0" sz="1000">
              <a:solidFill>
                <a:srgbClr val="3D7D5F"/>
              </a:solidFill>
            </a:endParaRPr>
          </a:p>
          <a:p>
            <a:pPr indent="0" lvl="0" marL="215900" marR="20828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rgbClr val="6A3C3C"/>
                </a:solidFill>
              </a:rPr>
              <a:t>fic</a:t>
            </a:r>
            <a:r>
              <a:rPr b="0" lang="es" sz="1000">
                <a:solidFill>
                  <a:schemeClr val="accent6"/>
                </a:solidFill>
              </a:rPr>
              <a:t>.append(</a:t>
            </a:r>
            <a:r>
              <a:rPr b="0" lang="es" sz="1000">
                <a:solidFill>
                  <a:srgbClr val="2A00FF"/>
                </a:solidFill>
              </a:rPr>
              <a:t>'*'</a:t>
            </a:r>
            <a:r>
              <a:rPr b="0" lang="es" sz="1000">
                <a:solidFill>
                  <a:schemeClr val="accent6"/>
                </a:solidFill>
              </a:rPr>
              <a:t>); </a:t>
            </a:r>
            <a:r>
              <a:rPr b="0" lang="es" sz="1000">
                <a:solidFill>
                  <a:srgbClr val="3D7D5F"/>
                </a:solidFill>
              </a:rPr>
              <a:t>//añado al final un * </a:t>
            </a:r>
            <a:endParaRPr b="0" sz="1000">
              <a:solidFill>
                <a:srgbClr val="3D7D5F"/>
              </a:solidFill>
            </a:endParaRPr>
          </a:p>
          <a:p>
            <a:pPr indent="0" lvl="0" marL="215900" marR="20828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rgbClr val="6A3C3C"/>
                </a:solidFill>
              </a:rPr>
              <a:t>fic</a:t>
            </a:r>
            <a:r>
              <a:rPr b="0" lang="es" sz="1000">
                <a:solidFill>
                  <a:schemeClr val="accent6"/>
                </a:solidFill>
              </a:rPr>
              <a:t>.write(</a:t>
            </a:r>
            <a:r>
              <a:rPr b="0" lang="es" sz="1000">
                <a:solidFill>
                  <a:srgbClr val="6A3C3C"/>
                </a:solidFill>
              </a:rPr>
              <a:t>cad</a:t>
            </a:r>
            <a:r>
              <a:rPr b="0" lang="es" sz="1000">
                <a:solidFill>
                  <a:schemeClr val="accent6"/>
                </a:solidFill>
              </a:rPr>
              <a:t>);</a:t>
            </a:r>
            <a:r>
              <a:rPr b="0" lang="es" sz="1000">
                <a:solidFill>
                  <a:srgbClr val="3D7D5F"/>
                </a:solidFill>
              </a:rPr>
              <a:t>//escribir un array de caracteres </a:t>
            </a:r>
            <a:endParaRPr b="0" sz="1000">
              <a:solidFill>
                <a:srgbClr val="3D7D5F"/>
              </a:solidFill>
            </a:endParaRPr>
          </a:p>
          <a:p>
            <a:pPr indent="0" lvl="0" marL="215900" marR="20828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chemeClr val="accent6"/>
                </a:solidFill>
              </a:rPr>
              <a:t>String </a:t>
            </a:r>
            <a:r>
              <a:rPr b="0" lang="es" sz="1000">
                <a:solidFill>
                  <a:srgbClr val="6A3C3C"/>
                </a:solidFill>
              </a:rPr>
              <a:t>c</a:t>
            </a:r>
            <a:r>
              <a:rPr b="0" lang="es" sz="1000">
                <a:solidFill>
                  <a:schemeClr val="accent6"/>
                </a:solidFill>
              </a:rPr>
              <a:t>=</a:t>
            </a:r>
            <a:r>
              <a:rPr b="0" lang="es" sz="1000">
                <a:solidFill>
                  <a:srgbClr val="2A00FF"/>
                </a:solidFill>
              </a:rPr>
              <a:t>"\n*esto es lo ultimo*"</a:t>
            </a:r>
            <a:r>
              <a:rPr b="0" lang="es" sz="1000">
                <a:solidFill>
                  <a:schemeClr val="accent6"/>
                </a:solidFill>
              </a:rPr>
              <a:t>; </a:t>
            </a:r>
            <a:endParaRPr b="0" sz="1000">
              <a:solidFill>
                <a:schemeClr val="accent6"/>
              </a:solidFill>
            </a:endParaRPr>
          </a:p>
          <a:p>
            <a:pPr indent="0" lvl="0" marL="215900" marR="20828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b="0" lang="es" sz="1000">
                <a:solidFill>
                  <a:srgbClr val="6A3C3C"/>
                </a:solidFill>
              </a:rPr>
              <a:t>fic</a:t>
            </a:r>
            <a:r>
              <a:rPr b="0" lang="es" sz="1000">
                <a:solidFill>
                  <a:schemeClr val="accent6"/>
                </a:solidFill>
              </a:rPr>
              <a:t>.write(</a:t>
            </a:r>
            <a:r>
              <a:rPr b="0" lang="es" sz="1000">
                <a:solidFill>
                  <a:srgbClr val="6A3C3C"/>
                </a:solidFill>
              </a:rPr>
              <a:t>c</a:t>
            </a:r>
            <a:r>
              <a:rPr b="0" lang="es" sz="1000">
                <a:solidFill>
                  <a:schemeClr val="accent6"/>
                </a:solidFill>
              </a:rPr>
              <a:t>);</a:t>
            </a:r>
            <a:r>
              <a:rPr b="0" lang="es" sz="1000">
                <a:solidFill>
                  <a:srgbClr val="3D7D5F"/>
                </a:solidFill>
              </a:rPr>
              <a:t>//escribir un String</a:t>
            </a:r>
            <a:endParaRPr b="0" sz="1000">
              <a:solidFill>
                <a:srgbClr val="3D7D5F"/>
              </a:solidFill>
            </a:endParaRPr>
          </a:p>
          <a:p>
            <a:pPr indent="0" lvl="0" marL="0" marR="22098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b="0" lang="es" sz="1000">
                <a:solidFill>
                  <a:schemeClr val="accent6"/>
                </a:solidFill>
              </a:rPr>
              <a:t>       String </a:t>
            </a:r>
            <a:r>
              <a:rPr b="0" lang="es" sz="1000">
                <a:solidFill>
                  <a:srgbClr val="6A3C3C"/>
                </a:solidFill>
              </a:rPr>
              <a:t>prov</a:t>
            </a:r>
            <a:r>
              <a:rPr b="0" lang="es" sz="1000">
                <a:solidFill>
                  <a:schemeClr val="accent6"/>
                </a:solidFill>
              </a:rPr>
              <a:t>[] = {</a:t>
            </a:r>
            <a:r>
              <a:rPr b="0" lang="es" sz="1000">
                <a:solidFill>
                  <a:srgbClr val="2A00FF"/>
                </a:solidFill>
              </a:rPr>
              <a:t>"Albacete"</a:t>
            </a:r>
            <a:r>
              <a:rPr b="0" lang="es" sz="1000">
                <a:solidFill>
                  <a:schemeClr val="accent6"/>
                </a:solidFill>
              </a:rPr>
              <a:t>,</a:t>
            </a:r>
            <a:r>
              <a:rPr b="0" lang="es" sz="1000">
                <a:solidFill>
                  <a:srgbClr val="2A00FF"/>
                </a:solidFill>
              </a:rPr>
              <a:t>"Avila"</a:t>
            </a:r>
            <a:r>
              <a:rPr b="0" lang="es" sz="1000">
                <a:solidFill>
                  <a:schemeClr val="accent6"/>
                </a:solidFill>
              </a:rPr>
              <a:t>,</a:t>
            </a:r>
            <a:r>
              <a:rPr b="0" lang="es" sz="1000">
                <a:solidFill>
                  <a:srgbClr val="2A00FF"/>
                </a:solidFill>
              </a:rPr>
              <a:t>"Badajoz"</a:t>
            </a:r>
            <a:r>
              <a:rPr b="0" lang="es" sz="1000">
                <a:solidFill>
                  <a:schemeClr val="accent6"/>
                </a:solidFill>
              </a:rPr>
              <a:t>, </a:t>
            </a:r>
            <a:r>
              <a:rPr b="0" lang="es" sz="1000">
                <a:solidFill>
                  <a:srgbClr val="2A00FF"/>
                </a:solidFill>
              </a:rPr>
              <a:t>"Cáceres"</a:t>
            </a:r>
            <a:r>
              <a:rPr b="0" lang="es" sz="1000">
                <a:solidFill>
                  <a:schemeClr val="accent6"/>
                </a:solidFill>
              </a:rPr>
              <a:t>,</a:t>
            </a:r>
            <a:r>
              <a:rPr b="0" lang="es" sz="1000">
                <a:solidFill>
                  <a:srgbClr val="2A00FF"/>
                </a:solidFill>
              </a:rPr>
              <a:t>"Huelva"</a:t>
            </a:r>
            <a:r>
              <a:rPr b="0" lang="es" sz="1000">
                <a:solidFill>
                  <a:schemeClr val="accent6"/>
                </a:solidFill>
              </a:rPr>
              <a:t>,</a:t>
            </a:r>
            <a:r>
              <a:rPr b="0" lang="es" sz="1000">
                <a:solidFill>
                  <a:srgbClr val="2A00FF"/>
                </a:solidFill>
              </a:rPr>
              <a:t>"Jaén"</a:t>
            </a:r>
            <a:r>
              <a:rPr b="0" lang="es" sz="1000">
                <a:solidFill>
                  <a:schemeClr val="accent6"/>
                </a:solidFill>
              </a:rPr>
              <a:t>,</a:t>
            </a:r>
            <a:endParaRPr b="0" sz="1000">
              <a:solidFill>
                <a:schemeClr val="accent6"/>
              </a:solidFill>
            </a:endParaRPr>
          </a:p>
          <a:p>
            <a:pPr indent="0" lvl="0" marL="787400" rtl="0" algn="l">
              <a:lnSpc>
                <a:spcPct val="10136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b="0" lang="es" sz="1000">
                <a:solidFill>
                  <a:srgbClr val="2A00FF"/>
                </a:solidFill>
              </a:rPr>
              <a:t>"Madrid"</a:t>
            </a:r>
            <a:r>
              <a:rPr b="0" lang="es" sz="1000">
                <a:solidFill>
                  <a:schemeClr val="accent6"/>
                </a:solidFill>
              </a:rPr>
              <a:t>,</a:t>
            </a:r>
            <a:r>
              <a:rPr b="0" lang="es" sz="1000">
                <a:solidFill>
                  <a:srgbClr val="2A00FF"/>
                </a:solidFill>
              </a:rPr>
              <a:t>"Segovia"</a:t>
            </a:r>
            <a:r>
              <a:rPr b="0" lang="es" sz="1000">
                <a:solidFill>
                  <a:schemeClr val="accent6"/>
                </a:solidFill>
              </a:rPr>
              <a:t>,</a:t>
            </a:r>
            <a:r>
              <a:rPr b="0" lang="es" sz="1000">
                <a:solidFill>
                  <a:srgbClr val="2A00FF"/>
                </a:solidFill>
              </a:rPr>
              <a:t>"Soria"</a:t>
            </a:r>
            <a:r>
              <a:rPr b="0" lang="es" sz="1000">
                <a:solidFill>
                  <a:schemeClr val="accent6"/>
                </a:solidFill>
              </a:rPr>
              <a:t>,</a:t>
            </a:r>
            <a:r>
              <a:rPr b="0" lang="es" sz="1000">
                <a:solidFill>
                  <a:srgbClr val="2A00FF"/>
                </a:solidFill>
              </a:rPr>
              <a:t>"Toledo"</a:t>
            </a:r>
            <a:r>
              <a:rPr b="0" lang="es" sz="1000">
                <a:solidFill>
                  <a:schemeClr val="accent6"/>
                </a:solidFill>
              </a:rPr>
              <a:t>,</a:t>
            </a:r>
            <a:endParaRPr b="0" sz="1000">
              <a:solidFill>
                <a:schemeClr val="accent6"/>
              </a:solidFill>
            </a:endParaRPr>
          </a:p>
          <a:p>
            <a:pPr indent="0" lvl="0" marL="787400" rtl="0" algn="l">
              <a:lnSpc>
                <a:spcPct val="108181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b="0" lang="es" sz="1000">
                <a:solidFill>
                  <a:srgbClr val="2A00FF"/>
                </a:solidFill>
              </a:rPr>
              <a:t>"Valladolid"</a:t>
            </a:r>
            <a:r>
              <a:rPr b="0" lang="es" sz="1000">
                <a:solidFill>
                  <a:schemeClr val="accent6"/>
                </a:solidFill>
              </a:rPr>
              <a:t>,</a:t>
            </a:r>
            <a:r>
              <a:rPr b="0" lang="es" sz="1000">
                <a:solidFill>
                  <a:srgbClr val="2A00FF"/>
                </a:solidFill>
              </a:rPr>
              <a:t>"Zamora"</a:t>
            </a:r>
            <a:r>
              <a:rPr b="0" lang="es" sz="1000">
                <a:solidFill>
                  <a:schemeClr val="accent6"/>
                </a:solidFill>
              </a:rPr>
              <a:t>};</a:t>
            </a:r>
            <a:endParaRPr b="0" sz="1000">
              <a:solidFill>
                <a:schemeClr val="accent6"/>
              </a:solidFill>
            </a:endParaRPr>
          </a:p>
          <a:p>
            <a:pPr indent="0" lvl="0" marL="215900" rtl="0" algn="l">
              <a:lnSpc>
                <a:spcPct val="106363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b="0" lang="es" sz="1000">
                <a:solidFill>
                  <a:srgbClr val="6A3C3C"/>
                </a:solidFill>
              </a:rPr>
              <a:t>fic</a:t>
            </a:r>
            <a:r>
              <a:rPr b="0" lang="es" sz="1000">
                <a:solidFill>
                  <a:schemeClr val="accent6"/>
                </a:solidFill>
              </a:rPr>
              <a:t>.write(</a:t>
            </a:r>
            <a:r>
              <a:rPr b="0" lang="es" sz="1000">
                <a:solidFill>
                  <a:srgbClr val="2A00FF"/>
                </a:solidFill>
              </a:rPr>
              <a:t>"\n"</a:t>
            </a:r>
            <a:r>
              <a:rPr b="0" lang="es" sz="1000">
                <a:solidFill>
                  <a:schemeClr val="accent6"/>
                </a:solidFill>
              </a:rPr>
              <a:t>);</a:t>
            </a:r>
            <a:endParaRPr b="0" sz="1000">
              <a:solidFill>
                <a:schemeClr val="accent6"/>
              </a:solidFill>
            </a:endParaRPr>
          </a:p>
          <a:p>
            <a:pPr indent="0" lvl="0" marL="0" marR="30480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7D0053"/>
                </a:solidFill>
              </a:rPr>
              <a:t>        for</a:t>
            </a:r>
            <a:r>
              <a:rPr b="0" lang="es" sz="1000">
                <a:solidFill>
                  <a:schemeClr val="accent6"/>
                </a:solidFill>
              </a:rPr>
              <a:t>(</a:t>
            </a:r>
            <a:r>
              <a:rPr lang="es" sz="1000">
                <a:solidFill>
                  <a:srgbClr val="7D0053"/>
                </a:solidFill>
              </a:rPr>
              <a:t>int </a:t>
            </a:r>
            <a:r>
              <a:rPr b="0" lang="es" sz="1000">
                <a:solidFill>
                  <a:srgbClr val="6A3C3C"/>
                </a:solidFill>
              </a:rPr>
              <a:t>i</a:t>
            </a:r>
            <a:r>
              <a:rPr b="0" lang="es" sz="1000">
                <a:solidFill>
                  <a:schemeClr val="accent6"/>
                </a:solidFill>
              </a:rPr>
              <a:t>=0; </a:t>
            </a:r>
            <a:r>
              <a:rPr b="0" lang="es" sz="1000">
                <a:solidFill>
                  <a:srgbClr val="6A3C3C"/>
                </a:solidFill>
              </a:rPr>
              <a:t>i</a:t>
            </a:r>
            <a:r>
              <a:rPr b="0" lang="es" sz="1000">
                <a:solidFill>
                  <a:schemeClr val="accent6"/>
                </a:solidFill>
              </a:rPr>
              <a:t>&lt;</a:t>
            </a:r>
            <a:r>
              <a:rPr b="0" lang="es" sz="1000">
                <a:solidFill>
                  <a:srgbClr val="6A3C3C"/>
                </a:solidFill>
              </a:rPr>
              <a:t>prov</a:t>
            </a:r>
            <a:r>
              <a:rPr b="0" lang="es" sz="1000">
                <a:solidFill>
                  <a:schemeClr val="accent6"/>
                </a:solidFill>
              </a:rPr>
              <a:t>.</a:t>
            </a:r>
            <a:r>
              <a:rPr b="0" lang="es" sz="1000">
                <a:solidFill>
                  <a:srgbClr val="0000C0"/>
                </a:solidFill>
              </a:rPr>
              <a:t>length</a:t>
            </a:r>
            <a:r>
              <a:rPr b="0" lang="es" sz="1000">
                <a:solidFill>
                  <a:schemeClr val="accent6"/>
                </a:solidFill>
              </a:rPr>
              <a:t>; </a:t>
            </a:r>
            <a:r>
              <a:rPr b="0" lang="es" sz="1000">
                <a:solidFill>
                  <a:srgbClr val="6A3C3C"/>
                </a:solidFill>
              </a:rPr>
              <a:t>i</a:t>
            </a:r>
            <a:r>
              <a:rPr b="0" lang="es" sz="1000">
                <a:solidFill>
                  <a:schemeClr val="accent6"/>
                </a:solidFill>
              </a:rPr>
              <a:t>++) { </a:t>
            </a:r>
            <a:endParaRPr b="0" sz="1000">
              <a:solidFill>
                <a:schemeClr val="accent6"/>
              </a:solidFill>
            </a:endParaRPr>
          </a:p>
          <a:p>
            <a:pPr indent="0" lvl="0" marL="0" marR="30480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b="0" lang="es" sz="1000">
                <a:solidFill>
                  <a:srgbClr val="6A3C3C"/>
                </a:solidFill>
              </a:rPr>
              <a:t>	fic</a:t>
            </a:r>
            <a:r>
              <a:rPr b="0" lang="es" sz="1000">
                <a:solidFill>
                  <a:schemeClr val="accent6"/>
                </a:solidFill>
              </a:rPr>
              <a:t>.write(</a:t>
            </a:r>
            <a:r>
              <a:rPr b="0" lang="es" sz="1000">
                <a:solidFill>
                  <a:srgbClr val="6A3C3C"/>
                </a:solidFill>
              </a:rPr>
              <a:t>prov</a:t>
            </a:r>
            <a:r>
              <a:rPr b="0" lang="es" sz="1000">
                <a:solidFill>
                  <a:schemeClr val="accent6"/>
                </a:solidFill>
              </a:rPr>
              <a:t>[</a:t>
            </a:r>
            <a:r>
              <a:rPr b="0" lang="es" sz="1000">
                <a:solidFill>
                  <a:srgbClr val="6A3C3C"/>
                </a:solidFill>
              </a:rPr>
              <a:t>i</a:t>
            </a:r>
            <a:r>
              <a:rPr b="0" lang="es" sz="1000">
                <a:solidFill>
                  <a:schemeClr val="accent6"/>
                </a:solidFill>
              </a:rPr>
              <a:t>]);</a:t>
            </a:r>
            <a:endParaRPr b="0" sz="1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2727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b="0" lang="es" sz="1000">
                <a:solidFill>
                  <a:srgbClr val="6A3C3C"/>
                </a:solidFill>
              </a:rPr>
              <a:t>              fic</a:t>
            </a:r>
            <a:r>
              <a:rPr b="0" lang="es" sz="1000">
                <a:solidFill>
                  <a:schemeClr val="accent6"/>
                </a:solidFill>
              </a:rPr>
              <a:t>.write(</a:t>
            </a:r>
            <a:r>
              <a:rPr b="0" lang="es" sz="1000">
                <a:solidFill>
                  <a:srgbClr val="2A00FF"/>
                </a:solidFill>
              </a:rPr>
              <a:t>"\n"</a:t>
            </a:r>
            <a:r>
              <a:rPr b="0" lang="es" sz="1000">
                <a:solidFill>
                  <a:schemeClr val="accent6"/>
                </a:solidFill>
              </a:rPr>
              <a:t>);</a:t>
            </a:r>
            <a:endParaRPr b="0" sz="1000">
              <a:solidFill>
                <a:schemeClr val="accent6"/>
              </a:solidFill>
            </a:endParaRPr>
          </a:p>
          <a:p>
            <a:pPr indent="0" lvl="0" marL="215900" rtl="0" algn="l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chemeClr val="accent6"/>
                </a:solidFill>
              </a:rPr>
              <a:t>}</a:t>
            </a:r>
            <a:endParaRPr b="0" sz="1000">
              <a:solidFill>
                <a:schemeClr val="accent6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rgbClr val="6A3C3C"/>
                </a:solidFill>
              </a:rPr>
              <a:t>      fic</a:t>
            </a:r>
            <a:r>
              <a:rPr b="0" lang="es" sz="1000">
                <a:solidFill>
                  <a:schemeClr val="accent6"/>
                </a:solidFill>
              </a:rPr>
              <a:t>.close(); </a:t>
            </a:r>
            <a:r>
              <a:rPr b="0" lang="es" sz="1000">
                <a:solidFill>
                  <a:schemeClr val="accent6"/>
                </a:solidFill>
              </a:rPr>
              <a:t> </a:t>
            </a:r>
            <a:r>
              <a:rPr b="0" lang="es" sz="1000">
                <a:solidFill>
                  <a:srgbClr val="3D7D5F"/>
                </a:solidFill>
              </a:rPr>
              <a:t>//cierro el fichero</a:t>
            </a:r>
            <a:endParaRPr/>
          </a:p>
        </p:txBody>
      </p:sp>
      <p:sp>
        <p:nvSpPr>
          <p:cNvPr id="277" name="Google Shape;277;p19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8" name="Google Shape;278;p19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FileOutputStream                              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"/>
          <p:cNvSpPr txBox="1"/>
          <p:nvPr>
            <p:ph idx="1" type="body"/>
          </p:nvPr>
        </p:nvSpPr>
        <p:spPr>
          <a:xfrm>
            <a:off x="500700" y="1464525"/>
            <a:ext cx="81426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700"/>
              <a:t>• El flujo FileInputStream permite leer bytes en un fichero de manera secuencial. Sus constructores tienen los mismos parámetros que los mostrados para FileReader.</a:t>
            </a:r>
            <a:endParaRPr sz="17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700"/>
              <a:t>• El método más popular de FileInputStream es el método read() que acepta un array de bytes (buffer):</a:t>
            </a:r>
            <a:endParaRPr sz="1700"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700"/>
              <a:t>– public byte[] read () throwsIOException</a:t>
            </a:r>
            <a:endParaRPr sz="1700"/>
          </a:p>
        </p:txBody>
      </p:sp>
      <p:sp>
        <p:nvSpPr>
          <p:cNvPr id="284" name="Google Shape;284;p20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5" name="Google Shape;285;p20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FileInputStream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"/>
          <p:cNvSpPr txBox="1"/>
          <p:nvPr>
            <p:ph idx="1" type="body"/>
          </p:nvPr>
        </p:nvSpPr>
        <p:spPr>
          <a:xfrm>
            <a:off x="500700" y="1464525"/>
            <a:ext cx="8142600" cy="32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Declarar fichero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File fichero = new File ("ruta/archivo.dat");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Crear el flujo de entrada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FileInputStream fic = new FileInputStream(fichero);</a:t>
            </a:r>
            <a:endParaRPr b="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Leer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while ((i=fic.read()) != -1) //Leemos del fichero hasta que nos devuelva (-1)que indica fin de fichero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Cerrar fichero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fic.close();</a:t>
            </a:r>
            <a:endParaRPr b="0"/>
          </a:p>
        </p:txBody>
      </p:sp>
      <p:sp>
        <p:nvSpPr>
          <p:cNvPr id="291" name="Google Shape;291;p21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2" name="Google Shape;292;p21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FileInputStream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/>
          <p:nvPr>
            <p:ph idx="1" type="body"/>
          </p:nvPr>
        </p:nvSpPr>
        <p:spPr>
          <a:xfrm>
            <a:off x="500700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15900" marR="12700" rtl="0" algn="l">
              <a:lnSpc>
                <a:spcPct val="107272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es">
                <a:solidFill>
                  <a:schemeClr val="accent6"/>
                </a:solidFill>
              </a:rPr>
              <a:t>File </a:t>
            </a:r>
            <a:r>
              <a:rPr b="0" lang="es">
                <a:solidFill>
                  <a:srgbClr val="6A3D3D"/>
                </a:solidFill>
              </a:rPr>
              <a:t>fichero </a:t>
            </a:r>
            <a:r>
              <a:rPr b="0" lang="es">
                <a:solidFill>
                  <a:schemeClr val="accent6"/>
                </a:solidFill>
              </a:rPr>
              <a:t>= </a:t>
            </a:r>
            <a:r>
              <a:rPr lang="es">
                <a:solidFill>
                  <a:srgbClr val="7E0054"/>
                </a:solidFill>
              </a:rPr>
              <a:t>new </a:t>
            </a:r>
            <a:r>
              <a:rPr b="0" lang="es">
                <a:solidFill>
                  <a:schemeClr val="accent6"/>
                </a:solidFill>
              </a:rPr>
              <a:t>File(</a:t>
            </a:r>
            <a:r>
              <a:rPr b="0" lang="es">
                <a:solidFill>
                  <a:srgbClr val="2A00FF"/>
                </a:solidFill>
              </a:rPr>
              <a:t>"FichBytes.dat"</a:t>
            </a:r>
            <a:r>
              <a:rPr b="0" lang="es">
                <a:solidFill>
                  <a:schemeClr val="accent6"/>
                </a:solidFill>
              </a:rPr>
              <a:t>); //Declaración de fichero </a:t>
            </a:r>
            <a:endParaRPr b="0">
              <a:solidFill>
                <a:schemeClr val="accent6"/>
              </a:solidFill>
            </a:endParaRPr>
          </a:p>
          <a:p>
            <a:pPr indent="0" lvl="0" marL="215900" marR="12700" rtl="0" algn="l">
              <a:lnSpc>
                <a:spcPct val="107272"/>
              </a:lnSpc>
              <a:spcBef>
                <a:spcPts val="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>
                <a:solidFill>
                  <a:schemeClr val="accent6"/>
                </a:solidFill>
              </a:rPr>
              <a:t>FileInputStream </a:t>
            </a:r>
            <a:r>
              <a:rPr b="0" lang="es">
                <a:solidFill>
                  <a:srgbClr val="6A3D3D"/>
                </a:solidFill>
              </a:rPr>
              <a:t>fic </a:t>
            </a:r>
            <a:r>
              <a:rPr b="0" lang="es">
                <a:solidFill>
                  <a:schemeClr val="accent6"/>
                </a:solidFill>
              </a:rPr>
              <a:t>= </a:t>
            </a:r>
            <a:r>
              <a:rPr lang="es">
                <a:solidFill>
                  <a:srgbClr val="7E0054"/>
                </a:solidFill>
              </a:rPr>
              <a:t>new </a:t>
            </a:r>
            <a:r>
              <a:rPr b="0" lang="es">
                <a:solidFill>
                  <a:schemeClr val="accent6"/>
                </a:solidFill>
              </a:rPr>
              <a:t>FileInputStream(</a:t>
            </a:r>
            <a:r>
              <a:rPr b="0" lang="es">
                <a:solidFill>
                  <a:srgbClr val="6A3D3D"/>
                </a:solidFill>
              </a:rPr>
              <a:t>fichero</a:t>
            </a:r>
            <a:r>
              <a:rPr b="0" lang="es">
                <a:solidFill>
                  <a:schemeClr val="accent6"/>
                </a:solidFill>
              </a:rPr>
              <a:t>); //Declaración de stream</a:t>
            </a:r>
            <a:endParaRPr b="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136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s">
                <a:solidFill>
                  <a:srgbClr val="7E0054"/>
                </a:solidFill>
              </a:rPr>
              <a:t>      int </a:t>
            </a:r>
            <a:r>
              <a:rPr b="0" lang="es">
                <a:solidFill>
                  <a:srgbClr val="6A3D3D"/>
                </a:solidFill>
              </a:rPr>
              <a:t>i</a:t>
            </a:r>
            <a:r>
              <a:rPr b="0" lang="es">
                <a:solidFill>
                  <a:schemeClr val="accent6"/>
                </a:solidFill>
              </a:rPr>
              <a:t>;</a:t>
            </a:r>
            <a:endParaRPr b="0">
              <a:solidFill>
                <a:schemeClr val="accent6"/>
              </a:solidFill>
            </a:endParaRPr>
          </a:p>
          <a:p>
            <a:pPr indent="0" lvl="0" marL="0" marR="14351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7E0054"/>
                </a:solidFill>
              </a:rPr>
              <a:t>      while </a:t>
            </a:r>
            <a:r>
              <a:rPr b="0" lang="es">
                <a:solidFill>
                  <a:schemeClr val="accent6"/>
                </a:solidFill>
              </a:rPr>
              <a:t>((</a:t>
            </a:r>
            <a:r>
              <a:rPr b="0" lang="es">
                <a:solidFill>
                  <a:srgbClr val="6A3D3D"/>
                </a:solidFill>
              </a:rPr>
              <a:t>i </a:t>
            </a:r>
            <a:r>
              <a:rPr b="0" lang="es">
                <a:solidFill>
                  <a:schemeClr val="accent6"/>
                </a:solidFill>
              </a:rPr>
              <a:t>= </a:t>
            </a:r>
            <a:r>
              <a:rPr b="0" lang="es">
                <a:solidFill>
                  <a:srgbClr val="6A3D3D"/>
                </a:solidFill>
              </a:rPr>
              <a:t>fic</a:t>
            </a:r>
            <a:r>
              <a:rPr b="0" lang="es">
                <a:solidFill>
                  <a:schemeClr val="accent6"/>
                </a:solidFill>
              </a:rPr>
              <a:t>.read()) != -1) //Lectura de bytes </a:t>
            </a:r>
            <a:endParaRPr b="0">
              <a:solidFill>
                <a:schemeClr val="accent6"/>
              </a:solidFill>
            </a:endParaRPr>
          </a:p>
          <a:p>
            <a:pPr indent="165100" lvl="0" marL="749300" marR="14351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>
                <a:solidFill>
                  <a:schemeClr val="accent6"/>
                </a:solidFill>
              </a:rPr>
              <a:t>System.</a:t>
            </a:r>
            <a:r>
              <a:rPr i="1" lang="es">
                <a:solidFill>
                  <a:srgbClr val="0000C0"/>
                </a:solidFill>
              </a:rPr>
              <a:t>out</a:t>
            </a:r>
            <a:r>
              <a:rPr b="0" lang="es">
                <a:solidFill>
                  <a:schemeClr val="accent6"/>
                </a:solidFill>
              </a:rPr>
              <a:t>.println(</a:t>
            </a:r>
            <a:r>
              <a:rPr b="0" lang="es">
                <a:solidFill>
                  <a:srgbClr val="6A3D3D"/>
                </a:solidFill>
              </a:rPr>
              <a:t>i</a:t>
            </a:r>
            <a:r>
              <a:rPr b="0" lang="es">
                <a:solidFill>
                  <a:schemeClr val="accent6"/>
                </a:solidFill>
              </a:rPr>
              <a:t>);</a:t>
            </a:r>
            <a:endParaRPr b="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>
                <a:solidFill>
                  <a:srgbClr val="6A3D3D"/>
                </a:solidFill>
              </a:rPr>
              <a:t>      fic</a:t>
            </a:r>
            <a:r>
              <a:rPr b="0" lang="es">
                <a:solidFill>
                  <a:schemeClr val="accent6"/>
                </a:solidFill>
              </a:rPr>
              <a:t>.close();</a:t>
            </a:r>
            <a:endParaRPr b="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>
              <a:solidFill>
                <a:schemeClr val="accent6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9" name="Google Shape;299;p22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FileInputStream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idx="1" type="body"/>
          </p:nvPr>
        </p:nvSpPr>
        <p:spPr>
          <a:xfrm>
            <a:off x="500700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El  flujo  DataOutputStream  permite  escribir  bytes  de  tipo  texto, int,  double, … en un fichero de manera secuencial.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Sus constructores tienen los mismos parámetros que los mostrados para FileWriter: el fichero puede ser abierto vacío o listo para añadirle datos a los que ya contenga.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A pesar de que este flujo esté destinado a ficheros binarios (bytes) las escrituras pueden hacerse con String, int, double, char,...</a:t>
            </a:r>
            <a:endParaRPr/>
          </a:p>
          <a:p>
            <a:pPr indent="-302418" lvl="0" marL="457200" rtl="0" algn="just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public void </a:t>
            </a:r>
            <a:r>
              <a:rPr lang="es">
                <a:solidFill>
                  <a:schemeClr val="lt2"/>
                </a:solidFill>
              </a:rPr>
              <a:t>writeUTF(String texto)</a:t>
            </a:r>
            <a:r>
              <a:rPr lang="es"/>
              <a:t> throws IOException</a:t>
            </a:r>
            <a:endParaRPr/>
          </a:p>
          <a:p>
            <a:pPr indent="-302418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public void </a:t>
            </a:r>
            <a:r>
              <a:rPr lang="es">
                <a:solidFill>
                  <a:schemeClr val="lt2"/>
                </a:solidFill>
              </a:rPr>
              <a:t>writeInt(int numero)</a:t>
            </a:r>
            <a:r>
              <a:rPr lang="es"/>
              <a:t> throws IOException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3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6" name="Google Shape;306;p23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DataOutputStream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008AAB"/>
      </a:dk1>
      <a:lt1>
        <a:srgbClr val="FFFFFF"/>
      </a:lt1>
      <a:dk2>
        <a:srgbClr val="211261"/>
      </a:dk2>
      <a:lt2>
        <a:srgbClr val="3CB4E5"/>
      </a:lt2>
      <a:accent1>
        <a:srgbClr val="008AAB"/>
      </a:accent1>
      <a:accent2>
        <a:srgbClr val="3CB4E5"/>
      </a:accent2>
      <a:accent3>
        <a:srgbClr val="211261"/>
      </a:accent3>
      <a:accent4>
        <a:srgbClr val="ED127B"/>
      </a:accent4>
      <a:accent5>
        <a:srgbClr val="40B93C"/>
      </a:accent5>
      <a:accent6>
        <a:srgbClr val="000000"/>
      </a:accent6>
      <a:hlink>
        <a:srgbClr val="ED127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