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Nunito"/>
      <p:regular r:id="rId24"/>
      <p:bold r:id="rId25"/>
      <p:italic r:id="rId26"/>
      <p:boldItalic r:id="rId27"/>
    </p:embeddedFont>
    <p:embeddedFont>
      <p:font typeface="Maven Pro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Nuni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italic.fntdata"/><Relationship Id="rId25" Type="http://schemas.openxmlformats.org/officeDocument/2006/relationships/font" Target="fonts/Nunito-bold.fntdata"/><Relationship Id="rId28" Type="http://schemas.openxmlformats.org/officeDocument/2006/relationships/font" Target="fonts/MavenPro-regular.fntdata"/><Relationship Id="rId27" Type="http://schemas.openxmlformats.org/officeDocument/2006/relationships/font" Target="fonts/Nuni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avenPr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e6e69bbf7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e6e69bbf7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e6e69bbf7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e6e69bbf7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e6e69bbf7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e6e69bbf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e6e69bbf7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2e6e69bbf7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e6e69bbf7a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2e6e69bbf7a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e6e69bbf7a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e6e69bbf7a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e6e69bbf7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e6e69bbf7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e6e69bbf7a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e6e69bbf7a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e6e69bbf7a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e6e69bbf7a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e698d2bb6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e698d2bb6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e698d2bb6f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2e698d2bb6f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e6b068f0b9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e6b068f0b9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e6b068f0b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e6b068f0b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e3398935ad_0_4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e3398935ad_0_4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e6b068f0b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e6b068f0b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e6e69bbf7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e6e69bbf7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e6e69bbf7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e6e69bbf7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jp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406390" y="156705"/>
            <a:ext cx="2342520" cy="6850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-16890" l="0" r="-2543" t="0"/>
          <a:stretch/>
        </p:blipFill>
        <p:spPr>
          <a:xfrm>
            <a:off x="6577520" y="203969"/>
            <a:ext cx="1924050" cy="590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Maven Pro"/>
              <a:buNone/>
              <a:defRPr b="1" sz="36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0183" y="4552000"/>
            <a:ext cx="1121389" cy="393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Maven Pro"/>
              <a:buNone/>
              <a:defRPr b="1" sz="15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aven Pro"/>
              <a:buNone/>
              <a:defRPr b="1" sz="15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">
  <p:cSld name="SECTION_HEADER_1_1_1">
    <p:bg>
      <p:bgPr>
        <a:solidFill>
          <a:schemeClr val="accent4"/>
        </a:solidFill>
      </p:bgPr>
    </p:bg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oogle Shape;161;p11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62" name="Google Shape;162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63" name="Google Shape;163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4" name="Google Shape;164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5" name="Google Shape;165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66" name="Google Shape;166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70" name="Google Shape;170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74" name="Google Shape;174;p11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75" name="Google Shape;175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76" name="Google Shape;176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79" name="Google Shape;179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2" name="Google Shape;182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83" name="Google Shape;183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7" name="Google Shape;187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88" name="Google Shape;188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9" name="Google Shape;189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0" name="Google Shape;190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93" name="Google Shape;193;p11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4" name="Google Shape;194;p1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">
  <p:cSld name="TITLE_AND_TWO_COLUMNS_1_1_1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800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97" name="Google Shape;197;p12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98" name="Google Shape;198;p12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4 1">
  <p:cSld name="SECTION_HEADER_1_1_1_1">
    <p:bg>
      <p:bgPr>
        <a:solidFill>
          <a:schemeClr val="accent5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" name="Google Shape;203;p1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204" name="Google Shape;204;p1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5" name="Google Shape;205;p1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7" name="Google Shape;207;p1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08" name="Google Shape;208;p1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" name="Google Shape;209;p1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" name="Google Shape;211;p1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12" name="Google Shape;212;p1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1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5" name="Google Shape;215;p1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6" name="Google Shape;216;p1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217" name="Google Shape;217;p1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218" name="Google Shape;218;p1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9" name="Google Shape;219;p1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0" name="Google Shape;220;p1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221" name="Google Shape;221;p1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3" name="Google Shape;223;p1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4" name="Google Shape;224;p1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225" name="Google Shape;225;p1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8" name="Google Shape;228;p1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9" name="Google Shape;229;p1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230" name="Google Shape;230;p1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4" name="Google Shape;234;p1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35" name="Google Shape;235;p1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36" name="Google Shape;236;p1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4 1">
  <p:cSld name="TITLE_AND_TWO_COLUMNS_1_1_1_1"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4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8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239" name="Google Shape;239;p14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0" name="Google Shape;240;p1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2" name="Google Shape;24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1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1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9" name="Google Shape;19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20" name="Google Shape;20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" name="Google Shape;22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23" name="Google Shape;23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" name="Google Shape;24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" name="Google Shape;26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27" name="Google Shape;27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" name="Google Shape;30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" name="Google Shape;31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32" name="Google Shape;32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33" name="Google Shape;33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5" name="Google Shape;35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36" name="Google Shape;36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" name="Google Shape;37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" name="Google Shape;38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" name="Google Shape;39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4" name="Google Shape;44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45" name="Google Shape;45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" name="Google Shape;46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" name="Google Shape;47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0" name="Google Shape;50;p3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4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4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4889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66" name="Google Shape;66;p5"/>
          <p:cNvSpPr txBox="1"/>
          <p:nvPr>
            <p:ph idx="2" type="body"/>
          </p:nvPr>
        </p:nvSpPr>
        <p:spPr>
          <a:xfrm>
            <a:off x="4929525" y="1464525"/>
            <a:ext cx="37020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"/>
          <p:cNvSpPr txBox="1"/>
          <p:nvPr>
            <p:ph type="title"/>
          </p:nvPr>
        </p:nvSpPr>
        <p:spPr>
          <a:xfrm>
            <a:off x="536550" y="1279950"/>
            <a:ext cx="3825900" cy="25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" type="body"/>
          </p:nvPr>
        </p:nvSpPr>
        <p:spPr>
          <a:xfrm>
            <a:off x="4781550" y="1197300"/>
            <a:ext cx="36648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0" name="Google Shape;70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6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73" name="Google Shape;73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350" y="18075"/>
            <a:ext cx="2103376" cy="5506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6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2">
  <p:cSld name="SECTION_HEADER_1_2">
    <p:bg>
      <p:bgPr>
        <a:solidFill>
          <a:schemeClr val="dk2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78" name="Google Shape;78;p7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79" name="Google Shape;79;p7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7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" name="Google Shape;81;p7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82" name="Google Shape;82;p7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7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7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86" name="Google Shape;86;p7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7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7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7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0" name="Google Shape;90;p7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91" name="Google Shape;91;p7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92" name="Google Shape;92;p7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7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" name="Google Shape;94;p7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95" name="Google Shape;95;p7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7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7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" name="Google Shape;98;p7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99" name="Google Shape;99;p7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7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7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7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7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04" name="Google Shape;104;p7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7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7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7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2">
  <p:cSld name="TITLE_AND_TWO_COLUMNS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8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4" name="Google Shape;114;p8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8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 3">
  <p:cSld name="SECTION_HEADER_1_1">
    <p:bg>
      <p:bgPr>
        <a:solidFill>
          <a:schemeClr val="lt2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9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120" name="Google Shape;120;p9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121" name="Google Shape;121;p9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2" name="Google Shape;122;p9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" name="Google Shape;123;p9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124" name="Google Shape;124;p9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5" name="Google Shape;125;p9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6" name="Google Shape;126;p9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7" name="Google Shape;127;p9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128" name="Google Shape;128;p9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" name="Google Shape;129;p9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" name="Google Shape;130;p9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1" name="Google Shape;131;p9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" name="Google Shape;132;p9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133" name="Google Shape;133;p9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134" name="Google Shape;134;p9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5" name="Google Shape;135;p9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9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137" name="Google Shape;137;p9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9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9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0" name="Google Shape;140;p9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141" name="Google Shape;141;p9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2" name="Google Shape;142;p9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" name="Google Shape;143;p9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" name="Google Shape;144;p9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" name="Google Shape;145;p9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146" name="Google Shape;146;p9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9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9" name="Google Shape;149;p9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9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51" name="Google Shape;151;p9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2" name="Google Shape;152;p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os columnas 3">
  <p:cSld name="TITLE_AND_TWO_COLUMNS_1_1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"/>
          <p:cNvSpPr txBox="1"/>
          <p:nvPr>
            <p:ph type="title"/>
          </p:nvPr>
        </p:nvSpPr>
        <p:spPr>
          <a:xfrm>
            <a:off x="488925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488925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rtl="0">
              <a:spcBef>
                <a:spcPts val="1000"/>
              </a:spcBef>
              <a:spcAft>
                <a:spcPts val="0"/>
              </a:spcAft>
              <a:buSzPts val="1500"/>
              <a:buChar char="●"/>
              <a:defRPr/>
            </a:lvl1pPr>
            <a:lvl2pPr indent="-311150" lvl="1" marL="914400" rtl="0">
              <a:spcBef>
                <a:spcPts val="1000"/>
              </a:spcBef>
              <a:spcAft>
                <a:spcPts val="0"/>
              </a:spcAft>
              <a:buSzPts val="1300"/>
              <a:buChar char="○"/>
              <a:defRPr/>
            </a:lvl2pPr>
            <a:lvl3pPr indent="-298450" lvl="2" marL="1371600" rtl="0">
              <a:spcBef>
                <a:spcPts val="10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0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0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56" name="Google Shape;156;p10"/>
          <p:cNvSpPr/>
          <p:nvPr/>
        </p:nvSpPr>
        <p:spPr>
          <a:xfrm>
            <a:off x="0" y="0"/>
            <a:ext cx="9144000" cy="58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0" y="4749900"/>
            <a:ext cx="91440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23825" y="54975"/>
            <a:ext cx="1821500" cy="476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aven Pro"/>
              <a:buNone/>
              <a:defRPr b="1" sz="28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23850" lvl="0" marL="4572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500"/>
              <a:buChar char="●"/>
              <a:defRPr b="1" sz="1500">
                <a:solidFill>
                  <a:schemeClr val="dk2"/>
                </a:solidFill>
              </a:defRPr>
            </a:lvl1pPr>
            <a:lvl2pPr indent="-311150" lvl="1" marL="9144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300"/>
              <a:buChar char="○"/>
              <a:defRPr b="1" sz="1300">
                <a:solidFill>
                  <a:schemeClr val="dk2"/>
                </a:solidFill>
              </a:defRPr>
            </a:lvl2pPr>
            <a:lvl3pPr indent="-298450" lvl="2" marL="13716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3pPr>
            <a:lvl4pPr indent="-298450" lvl="3" marL="18288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4pPr>
            <a:lvl5pPr indent="-298450" lvl="4" marL="228600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5pPr>
            <a:lvl6pPr indent="-298450" lvl="5" marL="27432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6pPr>
            <a:lvl7pPr indent="-298450" lvl="6" marL="32004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●"/>
              <a:defRPr sz="1100">
                <a:solidFill>
                  <a:schemeClr val="dk2"/>
                </a:solidFill>
              </a:defRPr>
            </a:lvl7pPr>
            <a:lvl8pPr indent="-298450" lvl="7" marL="36576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○"/>
              <a:defRPr sz="1100">
                <a:solidFill>
                  <a:schemeClr val="dk2"/>
                </a:solidFill>
              </a:defRPr>
            </a:lvl8pPr>
            <a:lvl9pPr indent="-298450" lvl="8" marL="41148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Char char="■"/>
              <a:defRPr sz="11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elearning4.hezkuntza.net/015112/mod/resource/view.php?id=24208" TargetMode="External"/><Relationship Id="rId4" Type="http://schemas.openxmlformats.org/officeDocument/2006/relationships/hyperlink" Target="https://elearning4.hezkuntza.net/015112/mod/resource/view.php?id=24208" TargetMode="External"/><Relationship Id="rId5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elearning4.hezkuntza.net/015112/mod/resource/view.php?id=24208" TargetMode="Externa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elearning4.hezkuntza.net/015112/mod/resource/view.php?id=24208" TargetMode="External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49" name="Google Shape;249;p15"/>
          <p:cNvSpPr txBox="1"/>
          <p:nvPr>
            <p:ph type="title"/>
          </p:nvPr>
        </p:nvSpPr>
        <p:spPr>
          <a:xfrm>
            <a:off x="1839150" y="1583850"/>
            <a:ext cx="5465700" cy="19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Tema 1.4: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XML</a:t>
            </a:r>
            <a:endParaRPr/>
          </a:p>
        </p:txBody>
      </p:sp>
      <p:sp>
        <p:nvSpPr>
          <p:cNvPr id="250" name="Google Shape;250;p15"/>
          <p:cNvSpPr txBox="1"/>
          <p:nvPr>
            <p:ph idx="2" type="title"/>
          </p:nvPr>
        </p:nvSpPr>
        <p:spPr>
          <a:xfrm>
            <a:off x="1932800" y="4067175"/>
            <a:ext cx="5465700" cy="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ACCESO A DATOS</a:t>
            </a:r>
            <a:endParaRPr/>
          </a:p>
        </p:txBody>
      </p:sp>
      <p:sp>
        <p:nvSpPr>
          <p:cNvPr id="251" name="Google Shape;251;p15"/>
          <p:cNvSpPr txBox="1"/>
          <p:nvPr>
            <p:ph idx="3" type="title"/>
          </p:nvPr>
        </p:nvSpPr>
        <p:spPr>
          <a:xfrm rot="-5400000">
            <a:off x="-1568100" y="2613300"/>
            <a:ext cx="4098300" cy="9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2º DESARROLLO DE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 MULTIPLATAFORMA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4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Cuando trabaja con DOM, hay varios métodos que utilizará con frecuencia:</a:t>
            </a:r>
            <a:endParaRPr/>
          </a:p>
          <a:p>
            <a:pPr indent="-309562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Document.getDocumentElement (): devuelve el elemento raíz del documento.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Node.getFirstChild (): devuelve el primer hijo de un nodo determinado.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Node.getLastChild (): devuelve el último hijo de un nodo determinado.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Node.getNextSibling (): estos métodos devuelven el siguiente hermano de un nodo determinado.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Node.getPreviousSibling (): estos métodos devuelven el hermano anterior de un nodo determinado.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Node.getAttribute (attrName): para un nodo determinado, devuelve el atributo con el nombre solicitado.</a:t>
            </a:r>
            <a:endParaRPr/>
          </a:p>
          <a:p>
            <a:pPr indent="-309562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Document.getElementsByTagName (): devuelve los elementos a través de su nombre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3" name="Google Shape;313;p24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14" name="Google Shape;314;p24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lectura DOM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5"/>
          <p:cNvSpPr txBox="1"/>
          <p:nvPr>
            <p:ph idx="1" type="body"/>
          </p:nvPr>
        </p:nvSpPr>
        <p:spPr>
          <a:xfrm>
            <a:off x="500700" y="909100"/>
            <a:ext cx="13353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Ejemplo</a:t>
            </a:r>
            <a:r>
              <a:rPr lang="es" u="sng">
                <a:solidFill>
                  <a:schemeClr val="hlink"/>
                </a:solidFill>
                <a:hlinkClick r:id="rId4"/>
              </a:rPr>
              <a:t> </a:t>
            </a:r>
            <a:endParaRPr/>
          </a:p>
        </p:txBody>
      </p:sp>
      <p:sp>
        <p:nvSpPr>
          <p:cNvPr id="320" name="Google Shape;320;p25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1" name="Google Shape;321;p25"/>
          <p:cNvSpPr txBox="1"/>
          <p:nvPr>
            <p:ph type="title"/>
          </p:nvPr>
        </p:nvSpPr>
        <p:spPr>
          <a:xfrm>
            <a:off x="440925" y="614850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22" name="Google Shape;322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41325" y="672527"/>
            <a:ext cx="3315516" cy="402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2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28" name="Google Shape;328;p26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(CREACIÓN)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7"/>
          <p:cNvSpPr txBox="1"/>
          <p:nvPr>
            <p:ph idx="1" type="body"/>
          </p:nvPr>
        </p:nvSpPr>
        <p:spPr>
          <a:xfrm>
            <a:off x="5769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Se utilizan las mismas estructuras en cuanto a la factoría, pero ahora en vez de leer se crea un documento: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Document doc = dBuilder.newDocument();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 </a:t>
            </a:r>
            <a:r>
              <a:rPr lang="es"/>
              <a:t>A la hora de crear nuevos elementos, se utilizan los siguientes métodos:</a:t>
            </a:r>
            <a:endParaRPr/>
          </a:p>
          <a:p>
            <a:pPr indent="-316706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Document.createAttribute(“”): Crea un atributo</a:t>
            </a:r>
            <a:endParaRPr/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Document.createElement(""): Crea un elemento</a:t>
            </a:r>
            <a:endParaRPr/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Document.createTextNode(""): Crea un nodo de texto</a:t>
            </a:r>
            <a:endParaRPr/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29530"/>
              <a:buChar char="●"/>
            </a:pPr>
            <a:r>
              <a:rPr lang="es"/>
              <a:t>Element.appendChild(Element): Introduce un elemento</a:t>
            </a:r>
            <a:endParaRPr b="0" sz="1158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4" name="Google Shape;334;p2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35" name="Google Shape;335;p2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Ejemplo práctico creación DOM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28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Finalmente se utiliza TransformerFactory para indicar en </a:t>
            </a:r>
            <a:r>
              <a:rPr lang="es"/>
              <a:t>qué</a:t>
            </a:r>
            <a:r>
              <a:rPr lang="es"/>
              <a:t> archivo se va a guardar toda la estructura creada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58">
                <a:latin typeface="Courier New"/>
                <a:ea typeface="Courier New"/>
                <a:cs typeface="Courier New"/>
                <a:sym typeface="Courier New"/>
              </a:rPr>
              <a:t>TransformerFactory transformerFactory = TransformerFactory.newInstance();</a:t>
            </a:r>
            <a:endParaRPr b="0" sz="115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58">
                <a:latin typeface="Courier New"/>
                <a:ea typeface="Courier New"/>
                <a:cs typeface="Courier New"/>
                <a:sym typeface="Courier New"/>
              </a:rPr>
              <a:t>Transformer transformer = transformerFactory.newTransformer();</a:t>
            </a:r>
            <a:endParaRPr b="0" sz="115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58">
                <a:latin typeface="Courier New"/>
                <a:ea typeface="Courier New"/>
                <a:cs typeface="Courier New"/>
                <a:sym typeface="Courier New"/>
              </a:rPr>
              <a:t>DOMSource source = new DOMSource(doc);</a:t>
            </a:r>
            <a:endParaRPr b="0" sz="115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b="0" lang="es" sz="1158">
                <a:latin typeface="Courier New"/>
                <a:ea typeface="Courier New"/>
                <a:cs typeface="Courier New"/>
                <a:sym typeface="Courier New"/>
              </a:rPr>
              <a:t>StreamResult result = new StreamResult(new File("archivo.xml"));</a:t>
            </a:r>
            <a:endParaRPr b="0" sz="1158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158">
                <a:latin typeface="Courier New"/>
                <a:ea typeface="Courier New"/>
                <a:cs typeface="Courier New"/>
                <a:sym typeface="Courier New"/>
              </a:rPr>
              <a:t>transformer.transform(source, result);</a:t>
            </a:r>
            <a:endParaRPr/>
          </a:p>
        </p:txBody>
      </p:sp>
      <p:sp>
        <p:nvSpPr>
          <p:cNvPr id="341" name="Google Shape;341;p2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2" name="Google Shape;342;p2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Ejemplo práctico creación DOM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9"/>
          <p:cNvSpPr txBox="1"/>
          <p:nvPr>
            <p:ph idx="1" type="body"/>
          </p:nvPr>
        </p:nvSpPr>
        <p:spPr>
          <a:xfrm>
            <a:off x="500700" y="909100"/>
            <a:ext cx="13353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Ejemplo </a:t>
            </a:r>
            <a:endParaRPr/>
          </a:p>
        </p:txBody>
      </p:sp>
      <p:sp>
        <p:nvSpPr>
          <p:cNvPr id="348" name="Google Shape;348;p2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49" name="Google Shape;349;p29"/>
          <p:cNvSpPr txBox="1"/>
          <p:nvPr>
            <p:ph type="title"/>
          </p:nvPr>
        </p:nvSpPr>
        <p:spPr>
          <a:xfrm>
            <a:off x="440925" y="614850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50" name="Google Shape;35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79875" y="691575"/>
            <a:ext cx="3777469" cy="404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56" name="Google Shape;356;p30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(MODIFICACIÓN)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1"/>
          <p:cNvSpPr txBox="1"/>
          <p:nvPr>
            <p:ph idx="1" type="body"/>
          </p:nvPr>
        </p:nvSpPr>
        <p:spPr>
          <a:xfrm>
            <a:off x="500700" y="1464525"/>
            <a:ext cx="8142600" cy="274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La modificación a través de DOM se realiza con la creación de un nuevo documento, teniendo como base el anterior. 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/>
              <a:t>Para ello, primero se </a:t>
            </a:r>
            <a:r>
              <a:rPr lang="es"/>
              <a:t>leerá</a:t>
            </a:r>
            <a:r>
              <a:rPr lang="es"/>
              <a:t> el </a:t>
            </a:r>
            <a:r>
              <a:rPr lang="es"/>
              <a:t>documento</a:t>
            </a:r>
            <a:r>
              <a:rPr lang="es"/>
              <a:t> base, se realizarán las </a:t>
            </a:r>
            <a:r>
              <a:rPr lang="es"/>
              <a:t>modificaciones</a:t>
            </a:r>
            <a:r>
              <a:rPr lang="es"/>
              <a:t> y finalmente se realizará una transformación indicando el mismo nombre del documento original.</a:t>
            </a:r>
            <a:endParaRPr/>
          </a:p>
        </p:txBody>
      </p:sp>
      <p:sp>
        <p:nvSpPr>
          <p:cNvPr id="362" name="Google Shape;362;p3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63" name="Google Shape;363;p3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100"/>
              <a:buFont typeface="Arial"/>
              <a:buNone/>
            </a:pPr>
            <a:r>
              <a:rPr lang="es"/>
              <a:t>Ejemplo práctico modificación DOM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2"/>
          <p:cNvSpPr txBox="1"/>
          <p:nvPr>
            <p:ph idx="1" type="body"/>
          </p:nvPr>
        </p:nvSpPr>
        <p:spPr>
          <a:xfrm>
            <a:off x="500700" y="909100"/>
            <a:ext cx="1335300" cy="36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Ejemplo </a:t>
            </a:r>
            <a:endParaRPr/>
          </a:p>
        </p:txBody>
      </p:sp>
      <p:sp>
        <p:nvSpPr>
          <p:cNvPr id="369" name="Google Shape;369;p3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70" name="Google Shape;370;p32"/>
          <p:cNvSpPr txBox="1"/>
          <p:nvPr>
            <p:ph type="title"/>
          </p:nvPr>
        </p:nvSpPr>
        <p:spPr>
          <a:xfrm>
            <a:off x="440925" y="614850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</a:t>
            </a:r>
            <a:endParaRPr/>
          </a:p>
        </p:txBody>
      </p:sp>
      <p:pic>
        <p:nvPicPr>
          <p:cNvPr id="371" name="Google Shape;371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6650" y="855825"/>
            <a:ext cx="6421452" cy="343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6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El lenguaje XML se ha consolidado como uno de los estándares por  excelencia en el intercambio de datos.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 ampliamente usado en el mundo de Internet, pero también lo es  en otros tipos de aplicaciones como hojas de cálculo, bases de  datos, etc.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Los ficheros XML se pueden utilizar para:</a:t>
            </a:r>
            <a:endParaRPr/>
          </a:p>
          <a:p>
            <a:pPr indent="-302418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proporcionar datos a una base de datos.</a:t>
            </a:r>
            <a:endParaRPr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almacenar copias de parte del contenido de una base de datos.</a:t>
            </a:r>
            <a:endParaRPr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escribir ficheros de configuración de programas.</a:t>
            </a:r>
            <a:endParaRPr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en el protocolo SOAP (Simple Object Access Protocol).</a:t>
            </a:r>
            <a:endParaRPr/>
          </a:p>
          <a:p>
            <a:pPr indent="-30241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Para ejecutar comandos en servidores remotos.</a:t>
            </a:r>
            <a:endParaRPr/>
          </a:p>
          <a:p>
            <a:pPr indent="0" lvl="0" marL="45720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16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58" name="Google Shape;258;p16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 XML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7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L</a:t>
            </a:r>
            <a:r>
              <a:rPr lang="es"/>
              <a:t>as APIs para el tratamiento de XML son las siguientes: SAX, DOM, JDOM y XOM.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Tanto SAX(Simple API for XML Parsing) como el estándar  DOM(Document Object Model) fueron implementadas por Java  mediante la API JAXP (Java Api for XML Processing).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Por un lado SAX está hecho sólo para "parsear" (procesar)  documentos XML y no permite la creación de los mismos.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Por otro DOM, aunque ya permite creación de documentos  XML, es un estándar independiente del lenguaje (JAXP  implementa este estándar en Java.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lang="es">
                <a:solidFill>
                  <a:schemeClr val="lt2"/>
                </a:solidFill>
              </a:rPr>
              <a:t>DOM y XOM </a:t>
            </a:r>
            <a:r>
              <a:rPr lang="es"/>
              <a:t>son APIs basadas en DOM pero diseñadas  específicamente para Java y por tanto son más eficientes y más  fáciles de usar desde el punto de vista del programador Java</a:t>
            </a:r>
            <a:endParaRPr/>
          </a:p>
        </p:txBody>
      </p:sp>
      <p:sp>
        <p:nvSpPr>
          <p:cNvPr id="264" name="Google Shape;264;p17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65" name="Google Shape;265;p17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APIs XML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8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DOM (Document Object Model) es una interfaz de programación que  permite analizar y manipular dinámicamente y de manera global el  contenido, el estilo y la estructura de un documento.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Para poder trabajar con DOM en Java se necesitan las clases e  interfaces que componen el paquete org.w3c.dom (contenido en el  JSDK) y el paquete javax.xml.parsers.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Estas clases ofrecen métodos para cargar documentos desde una fuente de datos.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Contiene dos clases fundamentales:</a:t>
            </a:r>
            <a:endParaRPr/>
          </a:p>
          <a:p>
            <a:pPr indent="-316706" lvl="0" marL="457200" rtl="0" algn="just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DocumentBuilderFactory</a:t>
            </a:r>
            <a:endParaRPr/>
          </a:p>
          <a:p>
            <a:pPr indent="-316706" lvl="0" marL="457200" rtl="0" algn="just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s"/>
              <a:t>DocumentBuilder</a:t>
            </a:r>
            <a:endParaRPr/>
          </a:p>
        </p:txBody>
      </p:sp>
      <p:sp>
        <p:nvSpPr>
          <p:cNvPr id="271" name="Google Shape;271;p18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2" name="Google Shape;272;p18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XML con DOM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9"/>
          <p:cNvSpPr txBox="1"/>
          <p:nvPr>
            <p:ph idx="1" type="body"/>
          </p:nvPr>
        </p:nvSpPr>
        <p:spPr>
          <a:xfrm>
            <a:off x="500700" y="1464525"/>
            <a:ext cx="8142600" cy="328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15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b="0" lang="es" sz="1000" u="sng">
                <a:solidFill>
                  <a:srgbClr val="3D7D5F"/>
                </a:solidFill>
              </a:rPr>
              <a:t> </a:t>
            </a:r>
            <a:endParaRPr b="0" sz="1000" u="sng">
              <a:solidFill>
                <a:srgbClr val="3D7D5F"/>
              </a:solidFill>
            </a:endParaRPr>
          </a:p>
        </p:txBody>
      </p:sp>
      <p:sp>
        <p:nvSpPr>
          <p:cNvPr id="278" name="Google Shape;278;p19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79" name="Google Shape;279;p19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Ficheros XML con DOM</a:t>
            </a:r>
            <a:r>
              <a:rPr lang="es"/>
              <a:t>             </a:t>
            </a:r>
            <a:endParaRPr/>
          </a:p>
        </p:txBody>
      </p:sp>
      <p:pic>
        <p:nvPicPr>
          <p:cNvPr id="280" name="Google Shape;28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249" y="1547327"/>
            <a:ext cx="4240975" cy="2970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0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86" name="Google Shape;286;p20"/>
          <p:cNvSpPr txBox="1"/>
          <p:nvPr>
            <p:ph type="title"/>
          </p:nvPr>
        </p:nvSpPr>
        <p:spPr>
          <a:xfrm>
            <a:off x="1643100" y="1635300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(LECTURA)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1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Paquetes necesarios </a:t>
            </a:r>
            <a:endParaRPr/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java.io.File;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javax.xml.parsers.DocumentBuilder;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javax.xml.parsers.DocumentBuilderFactory;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org.w3c.dom.Document;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org.w3c.dom.Element;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org.w3c.dom.Node;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just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>
                <a:latin typeface="Courier New"/>
                <a:ea typeface="Courier New"/>
                <a:cs typeface="Courier New"/>
                <a:sym typeface="Courier New"/>
              </a:rPr>
              <a:t>import org.w3c.dom.NodeList;</a:t>
            </a:r>
            <a:endParaRPr b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21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293" name="Google Shape;293;p21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2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Crear una instancia de DocumentBuilderFactory para construir el parse (meterlo en un try-catch porque hay que controlar la excepción ParseConfigurationException)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DocumentBuilderFactory dbFactoria = DocumentBuilderFactory.newInstance();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DocumentBuilder dBuilder = dbFactoria.newDocumentBuilder();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Definir el fichero XML que se va a leer mediante un objeto File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File archivo = new File("Prueba.xml");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9" name="Google Shape;299;p22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0" name="Google Shape;300;p22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lectura DOM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3"/>
          <p:cNvSpPr txBox="1"/>
          <p:nvPr>
            <p:ph idx="1" type="body"/>
          </p:nvPr>
        </p:nvSpPr>
        <p:spPr>
          <a:xfrm>
            <a:off x="500700" y="1464525"/>
            <a:ext cx="8142600" cy="321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Procesar el documento XML mediante el método parse() del objeto XMLReader, pasándole un objeto File 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Document doc = dBuilder.parse(archivo);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doc.getDocumentElement().normalize();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"/>
              <a:t>A partir de este momento habrá que recorrer el nodo principal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b="0" lang="es" sz="1300">
                <a:latin typeface="Courier New"/>
                <a:ea typeface="Courier New"/>
                <a:cs typeface="Courier New"/>
                <a:sym typeface="Courier New"/>
              </a:rPr>
              <a:t>doc.getDocumentElement().getNodeName()</a:t>
            </a:r>
            <a:endParaRPr b="0"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6" name="Google Shape;306;p23"/>
          <p:cNvSpPr txBox="1"/>
          <p:nvPr>
            <p:ph idx="12" type="sldNum"/>
          </p:nvPr>
        </p:nvSpPr>
        <p:spPr>
          <a:xfrm>
            <a:off x="8583521" y="474990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307" name="Google Shape;307;p23"/>
          <p:cNvSpPr txBox="1"/>
          <p:nvPr>
            <p:ph type="title"/>
          </p:nvPr>
        </p:nvSpPr>
        <p:spPr>
          <a:xfrm>
            <a:off x="500700" y="672525"/>
            <a:ext cx="8142600" cy="79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 práctico lectura DOM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008AAB"/>
      </a:dk1>
      <a:lt1>
        <a:srgbClr val="FFFFFF"/>
      </a:lt1>
      <a:dk2>
        <a:srgbClr val="211261"/>
      </a:dk2>
      <a:lt2>
        <a:srgbClr val="3CB4E5"/>
      </a:lt2>
      <a:accent1>
        <a:srgbClr val="008AAB"/>
      </a:accent1>
      <a:accent2>
        <a:srgbClr val="3CB4E5"/>
      </a:accent2>
      <a:accent3>
        <a:srgbClr val="211261"/>
      </a:accent3>
      <a:accent4>
        <a:srgbClr val="ED127B"/>
      </a:accent4>
      <a:accent5>
        <a:srgbClr val="40B93C"/>
      </a:accent5>
      <a:accent6>
        <a:srgbClr val="000000"/>
      </a:accent6>
      <a:hlink>
        <a:srgbClr val="ED127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