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6bf3cf51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6bf3cf51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698d2bb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698d2bb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698d2bb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698d2bb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6bf3cf1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6bf3cf1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6bf3cf5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e6bf3cf5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6bf3cf5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6bf3cf5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6bf3cf51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6bf3cf51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6bf3cf51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6bf3cf51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6bf3cf51e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e6bf3cf51e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6390" y="156705"/>
            <a:ext cx="2342520" cy="68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-16890" l="0" r="-2543" t="0"/>
          <a:stretch/>
        </p:blipFill>
        <p:spPr>
          <a:xfrm>
            <a:off x="6577520" y="203969"/>
            <a:ext cx="19240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1839150" y="1583850"/>
            <a:ext cx="54657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ven Pro"/>
              <a:buNone/>
              <a:defRPr b="1" sz="3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0183" y="4552000"/>
            <a:ext cx="1121389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1932800" y="4067175"/>
            <a:ext cx="546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aven Pro"/>
              <a:buNone/>
              <a:defRPr b="1" sz="1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title"/>
          </p:nvPr>
        </p:nvSpPr>
        <p:spPr>
          <a:xfrm rot="-5400000">
            <a:off x="-1568100" y="2613300"/>
            <a:ext cx="40983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None/>
              <a:defRPr b="1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4">
  <p:cSld name="SECTION_HEADER_1_1_1">
    <p:bg>
      <p:bgPr>
        <a:solidFill>
          <a:schemeClr val="accent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1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62" name="Google Shape;162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63" name="Google Shape;163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66" name="Google Shape;166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70" name="Google Shape;170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" name="Google Shape;174;p11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75" name="Google Shape;175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76" name="Google Shape;176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79" name="Google Shape;179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83" name="Google Shape;183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88" name="Google Shape;188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11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4">
  <p:cSld name="TITLE_AND_TWO_COLUMNS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97" name="Google Shape;197;p12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8" name="Google Shape;198;p12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2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4 1">
  <p:cSld name="SECTION_HEADER_1_1_1_1">
    <p:bg>
      <p:bgPr>
        <a:solidFill>
          <a:schemeClr val="accent5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204" name="Google Shape;204;p1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5" name="Google Shape;205;p1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1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8" name="Google Shape;208;p1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12" name="Google Shape;212;p1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" name="Google Shape;216;p1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217" name="Google Shape;217;p1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18" name="Google Shape;218;p1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21" name="Google Shape;221;p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25" name="Google Shape;225;p1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1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30" name="Google Shape;230;p1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13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13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4 1">
  <p:cSld name="TITLE_AND_TWO_COLUMNS_1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39" name="Google Shape;239;p14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0" name="Google Shape;240;p14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9" name="Google Shape;19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" name="Google Shape;20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3" name="Google Shape;23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" name="Google Shape;26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7" name="Google Shape;27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32" name="Google Shape;32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" name="Google Shape;35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" name="Google Shape;50;p3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4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488925" y="1464525"/>
            <a:ext cx="37020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4929525" y="1464525"/>
            <a:ext cx="37020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536550" y="1279950"/>
            <a:ext cx="38259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4781550" y="1197300"/>
            <a:ext cx="36648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6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3" name="Google Shape;7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350" y="18075"/>
            <a:ext cx="2103376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2">
  <p:cSld name="SECTION_HEADER_1_2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78" name="Google Shape;78;p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79" name="Google Shape;79;p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82" name="Google Shape;82;p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86" name="Google Shape;86;p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" name="Google Shape;90;p7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91" name="Google Shape;91;p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92" name="Google Shape;92;p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" name="Google Shape;98;p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99" name="Google Shape;99;p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2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8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3">
  <p:cSld name="SECTION_HEADER_1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9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20" name="Google Shape;120;p9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21" name="Google Shape;121;p9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9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24" name="Google Shape;124;p9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9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28" name="Google Shape;128;p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" name="Google Shape;132;p9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33" name="Google Shape;133;p9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34" name="Google Shape;134;p9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9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37" name="Google Shape;137;p9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9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41" name="Google Shape;141;p9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9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46" name="Google Shape;146;p9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" name="Google Shape;151;p9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3">
  <p:cSld name="TITLE_AND_TWO_COLUMNS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0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b="1" sz="2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b="1" sz="1500">
                <a:solidFill>
                  <a:schemeClr val="dk2"/>
                </a:solidFill>
              </a:defRPr>
            </a:lvl1pPr>
            <a:lvl2pPr indent="-311150" lvl="1" marL="9144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b="1" sz="1300">
                <a:solidFill>
                  <a:schemeClr val="dk2"/>
                </a:solidFill>
              </a:defRPr>
            </a:lvl2pPr>
            <a:lvl3pPr indent="-298450" lvl="2" marL="13716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3pPr>
            <a:lvl4pPr indent="-298450" lvl="3" marL="18288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4pPr>
            <a:lvl5pPr indent="-298450" lvl="4" marL="2286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5pPr>
            <a:lvl6pPr indent="-298450" lvl="5" marL="2743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6pPr>
            <a:lvl7pPr indent="-298450" lvl="6" marL="32004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7pPr>
            <a:lvl8pPr indent="-298450" lvl="7" marL="3657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8pPr>
            <a:lvl9pPr indent="-298450" lvl="8" marL="411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Cto8EZOl3TV_sYm4mJ5ZOHkrJKUD5zLU/view?usp=drive_link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po1.maven.org/maven2/com/google/code/gson/gson/2.11.0/gson-2.11.0.ja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9" name="Google Shape;249;p15"/>
          <p:cNvSpPr txBox="1"/>
          <p:nvPr>
            <p:ph type="title"/>
          </p:nvPr>
        </p:nvSpPr>
        <p:spPr>
          <a:xfrm>
            <a:off x="1839150" y="1583850"/>
            <a:ext cx="54657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 1.6: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JSON</a:t>
            </a:r>
            <a:endParaRPr/>
          </a:p>
        </p:txBody>
      </p:sp>
      <p:sp>
        <p:nvSpPr>
          <p:cNvPr id="250" name="Google Shape;250;p15"/>
          <p:cNvSpPr txBox="1"/>
          <p:nvPr>
            <p:ph idx="2" type="title"/>
          </p:nvPr>
        </p:nvSpPr>
        <p:spPr>
          <a:xfrm>
            <a:off x="1932800" y="4067175"/>
            <a:ext cx="546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 DATOS</a:t>
            </a:r>
            <a:endParaRPr/>
          </a:p>
        </p:txBody>
      </p:sp>
      <p:sp>
        <p:nvSpPr>
          <p:cNvPr id="251" name="Google Shape;251;p15"/>
          <p:cNvSpPr txBox="1"/>
          <p:nvPr>
            <p:ph idx="3" type="title"/>
          </p:nvPr>
        </p:nvSpPr>
        <p:spPr>
          <a:xfrm rot="-5400000">
            <a:off x="-1568100" y="2613300"/>
            <a:ext cx="40983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2º DESARROLLO 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MULTIPLATAFORMA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body"/>
          </p:nvPr>
        </p:nvSpPr>
        <p:spPr>
          <a:xfrm>
            <a:off x="500700" y="1284725"/>
            <a:ext cx="81426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216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Ejemplo</a:t>
            </a:r>
            <a:endParaRPr b="0" sz="206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24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3" name="Google Shape;313;p24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Lectura JSON</a:t>
            </a:r>
            <a:endParaRPr/>
          </a:p>
        </p:txBody>
      </p:sp>
      <p:pic>
        <p:nvPicPr>
          <p:cNvPr id="314" name="Google Shape;3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150" y="1691445"/>
            <a:ext cx="4950775" cy="27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>
            <p:ph idx="1" type="body"/>
          </p:nvPr>
        </p:nvSpPr>
        <p:spPr>
          <a:xfrm>
            <a:off x="500700" y="1464525"/>
            <a:ext cx="8142600" cy="32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JSON es un formato de texto que forma parte del sistema de JavaScript y que se deriva de su sintaxis, pero no tiene como objetivo la creación de programas, sino el acceso, almacenamiento e intercambio de datos. Usualmente es conocido como una alternativa al lenguaje XML.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8" name="Google Shape;258;p16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JSON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idx="1" type="body"/>
          </p:nvPr>
        </p:nvSpPr>
        <p:spPr>
          <a:xfrm>
            <a:off x="500700" y="1464525"/>
            <a:ext cx="8142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La sintaxis de JSON funciona de modo similar a JavaScript. Por ejemplo:</a:t>
            </a:r>
            <a:endParaRPr/>
          </a:p>
          <a:p>
            <a:pPr indent="-323850" lvl="0" marL="457200" rtl="0" algn="just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El arreglo de información se hace mediante claves (keys).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La información se separa por comas.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Las llaves agrupan objetos.</a:t>
            </a:r>
            <a:endParaRPr/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/>
              <a:t>Los corchetes agrupan arreglos de datos.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s"/>
              <a:t>Sin embargo, JSON se distingue de JavaScript porque sus claves tienen que ser strings (o secuencias de caracteres), mientras que sus valores deben ser strings, números, objetos, arreglos, boleados o null.</a:t>
            </a:r>
            <a:endParaRPr/>
          </a:p>
        </p:txBody>
      </p:sp>
      <p:sp>
        <p:nvSpPr>
          <p:cNvPr id="264" name="Google Shape;264;p17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JSON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Strings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{“Nombre”:“Juan”}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/>
              <a:t>Números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{“Edad”:“30”}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Objetos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{“Empleado”:{“Nombre”:“Juan”, “Edad”:“30”, “Ciudad”:“Madrid”}}</a:t>
            </a:r>
            <a:endParaRPr/>
          </a:p>
        </p:txBody>
      </p:sp>
      <p:sp>
        <p:nvSpPr>
          <p:cNvPr id="271" name="Google Shape;271;p18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2" name="Google Shape;272;p18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JSON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Arrays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{“Empleados”:[“Juan”, 30, “Pedro”]}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Boolean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{“Venta”:true}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Null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{“Apellido”:null}</a:t>
            </a:r>
            <a:endParaRPr/>
          </a:p>
        </p:txBody>
      </p:sp>
      <p:sp>
        <p:nvSpPr>
          <p:cNvPr id="278" name="Google Shape;278;p19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9" name="Google Shape;279;p19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JSON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5" name="Google Shape;285;p20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LECTURA JSON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500700" y="1464525"/>
            <a:ext cx="81426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29"/>
              <a:t>Obtención de primer elemento</a:t>
            </a:r>
            <a:endParaRPr sz="1629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JsonParser parser = new JsonParser();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FileReader fr = new FileReader(url);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JsonElement datos = parser.parse(fr);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29"/>
              <a:t>Comprobaciones</a:t>
            </a:r>
            <a:endParaRPr sz="1629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 isJsonObject()</a:t>
            </a:r>
            <a:r>
              <a:rPr lang="es"/>
              <a:t> : Comprueba si es un objeto.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 isJsonArray()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/>
              <a:t>: Comprueba si es un array.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 isJsonPrimitive()</a:t>
            </a:r>
            <a:r>
              <a:rPr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/>
              <a:t>: Comprueba si es primitiva (texto, número, …).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 isJsonNull() </a:t>
            </a:r>
            <a:r>
              <a:rPr lang="es"/>
              <a:t>: Comprueba si es nulo.</a:t>
            </a:r>
            <a:endParaRPr/>
          </a:p>
        </p:txBody>
      </p:sp>
      <p:sp>
        <p:nvSpPr>
          <p:cNvPr id="291" name="Google Shape;291;p21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2" name="Google Shape;292;p21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Lectura JSON </a:t>
            </a:r>
            <a:r>
              <a:rPr lang="es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(GSON.JAR)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idx="1" type="body"/>
          </p:nvPr>
        </p:nvSpPr>
        <p:spPr>
          <a:xfrm>
            <a:off x="500700" y="1464525"/>
            <a:ext cx="81426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29"/>
              <a:t>Obtenciones de elementos</a:t>
            </a:r>
            <a:endParaRPr sz="1629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629">
                <a:latin typeface="Courier New"/>
                <a:ea typeface="Courier New"/>
                <a:cs typeface="Courier New"/>
                <a:sym typeface="Courier New"/>
              </a:rPr>
              <a:t>JsonObject objeto = elemento.getAsJsonObject();</a:t>
            </a:r>
            <a:endParaRPr b="0" sz="16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629">
                <a:latin typeface="Courier New"/>
                <a:ea typeface="Courier New"/>
                <a:cs typeface="Courier New"/>
                <a:sym typeface="Courier New"/>
              </a:rPr>
              <a:t>JsonArray array = elemento.getAsJsonArray();</a:t>
            </a:r>
            <a:endParaRPr b="0" sz="16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629">
                <a:latin typeface="Courier New"/>
                <a:ea typeface="Courier New"/>
                <a:cs typeface="Courier New"/>
                <a:sym typeface="Courier New"/>
              </a:rPr>
              <a:t>JsonPrimitive valor = elemento.getAsJsonPrimitive();</a:t>
            </a:r>
            <a:endParaRPr b="0" sz="16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629"/>
              <a:t>Tipo de primitivas</a:t>
            </a:r>
            <a:endParaRPr sz="1629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629">
                <a:latin typeface="Courier New"/>
                <a:ea typeface="Courier New"/>
                <a:cs typeface="Courier New"/>
                <a:sym typeface="Courier New"/>
              </a:rPr>
              <a:t> isBoolean(): Comprueba si es booleano.</a:t>
            </a:r>
            <a:endParaRPr b="0" sz="16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629">
                <a:latin typeface="Courier New"/>
                <a:ea typeface="Courier New"/>
                <a:cs typeface="Courier New"/>
                <a:sym typeface="Courier New"/>
              </a:rPr>
              <a:t> isNumber(): Comprueba si es número.</a:t>
            </a:r>
            <a:endParaRPr b="0" sz="16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 sz="1629">
                <a:latin typeface="Courier New"/>
                <a:ea typeface="Courier New"/>
                <a:cs typeface="Courier New"/>
                <a:sym typeface="Courier New"/>
              </a:rPr>
              <a:t> isString(): Comprueba si es String.</a:t>
            </a:r>
            <a:endParaRPr b="0" sz="1629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22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9" name="Google Shape;299;p22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Lectura JSON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idx="1" type="body"/>
          </p:nvPr>
        </p:nvSpPr>
        <p:spPr>
          <a:xfrm>
            <a:off x="500700" y="1284725"/>
            <a:ext cx="81426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260"/>
              <a:t>Recorrer array</a:t>
            </a:r>
            <a:endParaRPr sz="226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629">
                <a:latin typeface="Courier New"/>
                <a:ea typeface="Courier New"/>
                <a:cs typeface="Courier New"/>
                <a:sym typeface="Courier New"/>
              </a:rPr>
              <a:t>Iterator&lt;JsonElement&gt; iter = array.iterator();</a:t>
            </a:r>
            <a:endParaRPr b="0" sz="16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629">
                <a:latin typeface="Courier New"/>
                <a:ea typeface="Courier New"/>
                <a:cs typeface="Courier New"/>
                <a:sym typeface="Courier New"/>
              </a:rPr>
              <a:t>while (iter.hasNext()) {</a:t>
            </a:r>
            <a:endParaRPr b="0" sz="162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629">
                <a:latin typeface="Courier New"/>
                <a:ea typeface="Courier New"/>
                <a:cs typeface="Courier New"/>
                <a:sym typeface="Courier New"/>
              </a:rPr>
              <a:t>JsonElement entrada = iter.next();}</a:t>
            </a:r>
            <a:endParaRPr b="0" sz="16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260"/>
              <a:t>Recorrer un objeto</a:t>
            </a:r>
            <a:endParaRPr sz="226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629">
                <a:latin typeface="Courier New"/>
                <a:ea typeface="Courier New"/>
                <a:cs typeface="Courier New"/>
                <a:sym typeface="Courier New"/>
              </a:rPr>
              <a:t>Set&lt;Map.Entry&lt;String, JsonElement&gt;&gt; entradas = objeto.entrySet();</a:t>
            </a:r>
            <a:endParaRPr b="0" sz="16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629">
                <a:latin typeface="Courier New"/>
                <a:ea typeface="Courier New"/>
                <a:cs typeface="Courier New"/>
                <a:sym typeface="Courier New"/>
              </a:rPr>
              <a:t>Iterator&lt;Map.Entry&lt;String, JsonElement&gt;&gt; iter = entradas.iterator();</a:t>
            </a:r>
            <a:endParaRPr b="0" sz="1629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629">
                <a:latin typeface="Courier New"/>
                <a:ea typeface="Courier New"/>
                <a:cs typeface="Courier New"/>
                <a:sym typeface="Courier New"/>
              </a:rPr>
              <a:t>while (iter.hasNext()) {</a:t>
            </a:r>
            <a:endParaRPr b="0" sz="162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629">
                <a:latin typeface="Courier New"/>
                <a:ea typeface="Courier New"/>
                <a:cs typeface="Courier New"/>
                <a:sym typeface="Courier New"/>
              </a:rPr>
              <a:t>Map.Entry&lt;String, JsonElement&gt; entrada = iter.next();</a:t>
            </a:r>
            <a:endParaRPr b="0" sz="162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629">
                <a:latin typeface="Courier New"/>
                <a:ea typeface="Courier New"/>
                <a:cs typeface="Courier New"/>
                <a:sym typeface="Courier New"/>
              </a:rPr>
              <a:t>String atributo = entrada.getKey());</a:t>
            </a:r>
            <a:endParaRPr b="0" sz="1629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 sz="1629">
                <a:latin typeface="Courier New"/>
                <a:ea typeface="Courier New"/>
                <a:cs typeface="Courier New"/>
                <a:sym typeface="Courier New"/>
              </a:rPr>
              <a:t>JsonElement valor = entrada.getValue(); }</a:t>
            </a:r>
            <a:endParaRPr b="0" sz="1629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23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6" name="Google Shape;306;p23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Lectura JSON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008AAB"/>
      </a:dk1>
      <a:lt1>
        <a:srgbClr val="FFFFFF"/>
      </a:lt1>
      <a:dk2>
        <a:srgbClr val="211261"/>
      </a:dk2>
      <a:lt2>
        <a:srgbClr val="3CB4E5"/>
      </a:lt2>
      <a:accent1>
        <a:srgbClr val="008AAB"/>
      </a:accent1>
      <a:accent2>
        <a:srgbClr val="3CB4E5"/>
      </a:accent2>
      <a:accent3>
        <a:srgbClr val="211261"/>
      </a:accent3>
      <a:accent4>
        <a:srgbClr val="ED127B"/>
      </a:accent4>
      <a:accent5>
        <a:srgbClr val="40B93C"/>
      </a:accent5>
      <a:accent6>
        <a:srgbClr val="000000"/>
      </a:accent6>
      <a:hlink>
        <a:srgbClr val="ED127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